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0"/>
  </p:notesMasterIdLst>
  <p:sldIdLst>
    <p:sldId id="257" r:id="rId5"/>
    <p:sldId id="292" r:id="rId6"/>
    <p:sldId id="342" r:id="rId7"/>
    <p:sldId id="343" r:id="rId8"/>
    <p:sldId id="344" r:id="rId9"/>
    <p:sldId id="294" r:id="rId10"/>
    <p:sldId id="295" r:id="rId11"/>
    <p:sldId id="296" r:id="rId12"/>
    <p:sldId id="345" r:id="rId13"/>
    <p:sldId id="346" r:id="rId14"/>
    <p:sldId id="298" r:id="rId15"/>
    <p:sldId id="299" r:id="rId16"/>
    <p:sldId id="300" r:id="rId17"/>
    <p:sldId id="334" r:id="rId18"/>
    <p:sldId id="301" r:id="rId19"/>
    <p:sldId id="302" r:id="rId20"/>
    <p:sldId id="303" r:id="rId21"/>
    <p:sldId id="304" r:id="rId22"/>
    <p:sldId id="305" r:id="rId23"/>
    <p:sldId id="347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9" r:id="rId53"/>
    <p:sldId id="340" r:id="rId54"/>
    <p:sldId id="338" r:id="rId55"/>
    <p:sldId id="341" r:id="rId56"/>
    <p:sldId id="337" r:id="rId57"/>
    <p:sldId id="336" r:id="rId58"/>
    <p:sldId id="335" r:id="rId59"/>
  </p:sldIdLst>
  <p:sldSz cx="9144000" cy="6858000" type="screen4x3"/>
  <p:notesSz cx="6858000" cy="9144000"/>
  <p:custShowLst>
    <p:custShow name="Principal Investigator Show" id="0">
      <p:sldLst>
        <p:sld r:id="rId5"/>
        <p:sld r:id="rId6"/>
        <p:sld r:id="rId10"/>
        <p:sld r:id="rId11"/>
        <p:sld r:id="rId12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5"/>
        <p:sld r:id="rId52"/>
        <p:sld r:id="rId53"/>
        <p:sld r:id="rId54"/>
        <p:sld r:id="rId55"/>
        <p:sld r:id="rId56"/>
        <p:sld r:id="rId57"/>
        <p:sld r:id="rId58"/>
        <p:sld r:id="rId59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8408"/>
    <a:srgbClr val="F49709"/>
    <a:srgbClr val="D5C139"/>
    <a:srgbClr val="ECD63F"/>
    <a:srgbClr val="0A2196"/>
    <a:srgbClr val="1C6CB5"/>
    <a:srgbClr val="CC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2" autoAdjust="0"/>
    <p:restoredTop sz="96586" autoAdjust="0"/>
  </p:normalViewPr>
  <p:slideViewPr>
    <p:cSldViewPr>
      <p:cViewPr varScale="1">
        <p:scale>
          <a:sx n="69" d="100"/>
          <a:sy n="69" d="100"/>
        </p:scale>
        <p:origin x="133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CA67-0FF4-4A43-86C3-43FC9A2B093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1DA17-8C15-4033-B922-CC61F2960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72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1DA17-8C15-4033-B922-CC61F29608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8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6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9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17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roles perform different actions when a protocol is in a particular state. Some actions move the submission to another state. </a:t>
            </a:r>
          </a:p>
          <a:p>
            <a:endParaRPr lang="en-US" dirty="0" smtClean="0"/>
          </a:p>
          <a:p>
            <a:r>
              <a:rPr lang="en-US" dirty="0" smtClean="0"/>
              <a:t>For a listing of actions</a:t>
            </a:r>
            <a:r>
              <a:rPr lang="en-US" baseline="0" dirty="0" smtClean="0"/>
              <a:t> that cause the protocol to move to a new state, refer to the </a:t>
            </a:r>
            <a:r>
              <a:rPr lang="en-US" dirty="0" smtClean="0"/>
              <a:t>State Actions and State Transitions table in the Safety Staff Guide.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after a PI submits a Safety Protocol for review, it moves to Specialist Review. In this state, the Safety Specialist can send it for a BSO or member review, approve it administratively, etc.</a:t>
            </a:r>
          </a:p>
          <a:p>
            <a:endParaRPr lang="en-US" dirty="0" smtClean="0"/>
          </a:p>
          <a:p>
            <a:pPr marL="0" lv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96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07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07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Subtitle-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9385" y="783335"/>
            <a:ext cx="6446520" cy="512065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r>
              <a:rPr lang="en-US" dirty="0" smtClean="0"/>
              <a:t>Title is Trebuchet pt. 28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384" y="1309077"/>
            <a:ext cx="6438705" cy="45534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cap="all" baseline="0">
                <a:solidFill>
                  <a:schemeClr val="accent6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 smtClean="0"/>
              <a:t>SUBTITLE IS TREBUCHET, ALL CAPS, PT 18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" y="1905000"/>
            <a:ext cx="8412480" cy="4495800"/>
          </a:xfrm>
          <a:prstGeom prst="rect">
            <a:avLst/>
          </a:prstGeom>
        </p:spPr>
        <p:txBody>
          <a:bodyPr vert="horz"/>
          <a:lstStyle>
            <a:lvl1pPr marL="260747" indent="-260747">
              <a:buClr>
                <a:schemeClr val="accent6"/>
              </a:buClr>
              <a:buFont typeface="Wingdings" pitchFamily="2" charset="2"/>
              <a:buChar char="§"/>
              <a:defRPr sz="200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511969" indent="-251222">
              <a:buClr>
                <a:schemeClr val="accent6"/>
              </a:buClr>
              <a:buFont typeface="Arial" pitchFamily="34" charset="0"/>
              <a:buChar char="•"/>
              <a:defRPr sz="180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2pPr>
            <a:lvl3pPr marL="772716" indent="-260747">
              <a:buClr>
                <a:schemeClr val="accent6"/>
              </a:buClr>
              <a:buFont typeface="Arial Narrow" pitchFamily="34" charset="0"/>
              <a:buChar char="–"/>
              <a:defRPr sz="150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3pPr>
            <a:lvl4pPr marL="1034654" indent="-261938">
              <a:buClr>
                <a:schemeClr val="accent6"/>
              </a:buClr>
              <a:buFont typeface="Courier New" pitchFamily="49" charset="0"/>
              <a:buChar char="o"/>
              <a:defRPr sz="135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4pPr>
            <a:lvl5pPr marL="1284685" indent="-250031">
              <a:defRPr sz="135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20809" y="6449048"/>
            <a:ext cx="9717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latin typeface="Arial Narrow" panose="020B0606020202030204" pitchFamily="34" charset="0"/>
              </a:rPr>
              <a:t>© 2016</a:t>
            </a:r>
            <a:r>
              <a:rPr lang="en-US" sz="600" baseline="0" dirty="0" smtClean="0">
                <a:latin typeface="Arial Narrow" panose="020B0606020202030204" pitchFamily="34" charset="0"/>
              </a:rPr>
              <a:t> University at Buffalo</a:t>
            </a:r>
            <a:endParaRPr lang="en-US" sz="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3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961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w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-12699"/>
            <a:ext cx="9187795" cy="6872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20809" y="6449048"/>
            <a:ext cx="9717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© 2016</a:t>
            </a:r>
            <a:r>
              <a:rPr lang="en-US" sz="6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University at Buffalo</a:t>
            </a:r>
            <a:endParaRPr lang="en-US" sz="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68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utterstock_319166342_edi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2"/>
          <a:stretch/>
        </p:blipFill>
        <p:spPr>
          <a:xfrm>
            <a:off x="-1" y="2"/>
            <a:ext cx="9144001" cy="687377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37833" y="1885610"/>
            <a:ext cx="7468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Helvetica"/>
                <a:cs typeface="Helvetica"/>
              </a:rPr>
              <a:t>QUESTIONS?</a:t>
            </a:r>
            <a:endParaRPr lang="en-US" sz="60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7" name="Picture 6" descr="TOC_Teal.eps"/>
          <p:cNvPicPr>
            <a:picLocks noChangeAspect="1"/>
          </p:cNvPicPr>
          <p:nvPr userDrawn="1"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" y="3520893"/>
            <a:ext cx="9159677" cy="33528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63842" y="6421540"/>
            <a:ext cx="3885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kern="1200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rPr>
              <a:t>© 2016 Huron Consulting Group. All rights reserved.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31482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14478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33400" y="6554874"/>
            <a:ext cx="9717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latin typeface="Arial Narrow" panose="020B0606020202030204" pitchFamily="34" charset="0"/>
              </a:rPr>
              <a:t>© 2016</a:t>
            </a:r>
            <a:r>
              <a:rPr lang="en-US" sz="600" baseline="0" dirty="0" smtClean="0">
                <a:latin typeface="Arial Narrow" panose="020B0606020202030204" pitchFamily="34" charset="0"/>
              </a:rPr>
              <a:t> University at Buffalo</a:t>
            </a:r>
            <a:endParaRPr lang="en-US" sz="6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>
            <a:off x="838200" y="2362200"/>
            <a:ext cx="76200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cxnSp>
        <p:nvCxnSpPr>
          <p:cNvPr id="5" name="Straight Connector 13"/>
          <p:cNvCxnSpPr>
            <a:cxnSpLocks noChangeShapeType="1"/>
          </p:cNvCxnSpPr>
          <p:nvPr userDrawn="1"/>
        </p:nvCxnSpPr>
        <p:spPr bwMode="auto">
          <a:xfrm>
            <a:off x="838200" y="2363788"/>
            <a:ext cx="76200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38387"/>
            <a:ext cx="7772400" cy="1852613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76400"/>
            <a:ext cx="7772400" cy="6619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 baseline="0">
                <a:solidFill>
                  <a:schemeClr val="accent6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4874"/>
            <a:ext cx="9717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latin typeface="Arial Narrow" panose="020B0606020202030204" pitchFamily="34" charset="0"/>
              </a:rPr>
              <a:t>© 2016</a:t>
            </a:r>
            <a:r>
              <a:rPr lang="en-US" sz="600" baseline="0" dirty="0" smtClean="0">
                <a:latin typeface="Arial Narrow" panose="020B0606020202030204" pitchFamily="34" charset="0"/>
              </a:rPr>
              <a:t> University at Buffalo</a:t>
            </a:r>
            <a:endParaRPr lang="en-US" sz="6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429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defRPr b="0" i="1">
                <a:solidFill>
                  <a:srgbClr val="606060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solidFill>
                  <a:srgbClr val="80808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solidFill>
                  <a:srgbClr val="80808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solidFill>
                  <a:srgbClr val="80808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80808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8080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37626"/>
            <a:ext cx="4040188" cy="29718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6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1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37626"/>
            <a:ext cx="4041775" cy="29718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06060"/>
                </a:solidFill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>
                <a:solidFill>
                  <a:srgbClr val="606060"/>
                </a:solidFill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>
                <a:solidFill>
                  <a:srgbClr val="606060"/>
                </a:solidFill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>
                <a:solidFill>
                  <a:srgbClr val="606060"/>
                </a:solidFill>
              </a:defRPr>
            </a:lvl4pPr>
            <a:lvl5pPr>
              <a:buClr>
                <a:srgbClr val="ECD63F"/>
              </a:buClr>
              <a:buFontTx/>
              <a:buNone/>
              <a:defRPr sz="1600" i="1">
                <a:solidFill>
                  <a:srgbClr val="606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1295400"/>
          </a:xfrm>
          <a:prstGeom prst="rect">
            <a:avLst/>
          </a:prstGeom>
          <a:solidFill>
            <a:srgbClr val="F49709"/>
          </a:solidFill>
        </p:spPr>
        <p:txBody>
          <a:bodyPr anchor="b"/>
          <a:lstStyle>
            <a:lvl1pPr algn="l">
              <a:defRPr sz="2000" b="0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495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06060"/>
                </a:solidFill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4958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334000" cy="3124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625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8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y_seal_alt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44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6" r:id="rId9"/>
    <p:sldLayoutId id="2147483847" r:id="rId10"/>
    <p:sldLayoutId id="2147483849" r:id="rId11"/>
    <p:sldLayoutId id="2147483850" r:id="rId12"/>
    <p:sldLayoutId id="214748385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pacsstg1.rfsuny.org/" TargetMode="Externa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rp@buffalo.edu" TargetMode="External"/><Relationship Id="rId2" Type="http://schemas.openxmlformats.org/officeDocument/2006/relationships/hyperlink" Target="mailto:mlw9@buffalo.edu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mlw9@buffalo.edu" TargetMode="External"/><Relationship Id="rId2" Type="http://schemas.openxmlformats.org/officeDocument/2006/relationships/hyperlink" Target="mailto:drp@buffalo.edu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wendt@buffalo.edu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buffalo.edu/research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 smtClean="0">
                <a:latin typeface="Trebuchet MS" panose="020B0603020202020204" pitchFamily="34" charset="0"/>
              </a:rPr>
              <a:t>Click Training </a:t>
            </a:r>
            <a:r>
              <a:rPr lang="en-US" dirty="0" smtClean="0">
                <a:latin typeface="Trebuchet MS" panose="020B0603020202020204" pitchFamily="34" charset="0"/>
              </a:rPr>
              <a:t/>
            </a:r>
            <a:br>
              <a:rPr lang="en-US" dirty="0" smtClean="0">
                <a:latin typeface="Trebuchet MS" panose="020B0603020202020204" pitchFamily="34" charset="0"/>
              </a:rPr>
            </a:br>
            <a:r>
              <a:rPr lang="en-US" sz="4000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Safety Module</a:t>
            </a:r>
            <a:endParaRPr lang="en-US" sz="4000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University at Buffalo</a:t>
            </a:r>
          </a:p>
          <a:p>
            <a:r>
              <a:rPr lang="en-US" sz="1400" dirty="0" smtClean="0"/>
              <a:t>Office of the Vice President for Research and Economic Development</a:t>
            </a:r>
          </a:p>
          <a:p>
            <a:r>
              <a:rPr lang="en-US" sz="1400" dirty="0" smtClean="0"/>
              <a:t>Electronic Research Administration (</a:t>
            </a:r>
            <a:r>
              <a:rPr lang="en-US" sz="1400" dirty="0" err="1" smtClean="0"/>
              <a:t>eRA</a:t>
            </a:r>
            <a:r>
              <a:rPr lang="en-US" sz="14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4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Roles and Workflow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Safety workflow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/>
              <a:t>Post-Review:  </a:t>
            </a:r>
            <a:r>
              <a:rPr lang="en-US" dirty="0"/>
              <a:t>The Post-Review state gives the Safety staff an opportunity to approve any attached documents, request any modifications, and prepare and send the determination </a:t>
            </a:r>
            <a:r>
              <a:rPr lang="en-US" dirty="0" smtClean="0"/>
              <a:t>letter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Review Complete:  </a:t>
            </a:r>
            <a:r>
              <a:rPr lang="en-US" dirty="0" smtClean="0"/>
              <a:t>The Safety protocol will reach its final state, Review Complete, after the approval letter is sent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7012" y="930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7012" y="273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t="3846"/>
          <a:stretch/>
        </p:blipFill>
        <p:spPr>
          <a:xfrm>
            <a:off x="457200" y="5175504"/>
            <a:ext cx="8202168" cy="122529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381000" y="2986920"/>
            <a:ext cx="8202168" cy="122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Roles and Workflow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 Actions by Role</a:t>
            </a:r>
            <a:endParaRPr lang="en-US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535"/>
          <a:stretch/>
        </p:blipFill>
        <p:spPr bwMode="auto">
          <a:xfrm>
            <a:off x="228600" y="2514600"/>
            <a:ext cx="8763001" cy="2048244"/>
          </a:xfrm>
          <a:prstGeom prst="rect">
            <a:avLst/>
          </a:prstGeom>
          <a:noFill/>
          <a:ln w="41275">
            <a:solidFill>
              <a:srgbClr val="007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3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4618741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Navigation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Safety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0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Click Safety Module – Training Website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Navigate to </a:t>
            </a:r>
            <a:r>
              <a:rPr lang="en-US" dirty="0" smtClean="0">
                <a:hlinkClick r:id="rId2"/>
              </a:rPr>
              <a:t>http://pacsstg1.rfsuny.org</a:t>
            </a:r>
            <a:r>
              <a:rPr lang="en-US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Locate the heading ‘SUNY Pre-Award and Compliance System Login’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on the words ‘</a:t>
            </a:r>
            <a:r>
              <a:rPr lang="en-US" dirty="0" smtClean="0">
                <a:solidFill>
                  <a:srgbClr val="00B0F0"/>
                </a:solidFill>
              </a:rPr>
              <a:t>this link</a:t>
            </a:r>
            <a:r>
              <a:rPr lang="en-US" dirty="0" smtClean="0"/>
              <a:t>’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Enter a User Name and Password, and click the Login button.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77" y="2819400"/>
            <a:ext cx="6202181" cy="2667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3893890" y="3962750"/>
            <a:ext cx="533400" cy="152400"/>
          </a:xfrm>
          <a:prstGeom prst="rect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427290" y="3200400"/>
            <a:ext cx="2506910" cy="76235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880524" y="2986394"/>
            <a:ext cx="2212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Click Training Website</a:t>
            </a:r>
            <a:endParaRPr lang="en-US" sz="1600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0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6" y="2072180"/>
            <a:ext cx="4883150" cy="2769497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My Inbox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367919" y="1981200"/>
            <a:ext cx="3429000" cy="37338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From My Inbox, you will see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: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Submissions that require action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State in the review process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Shortcut to user guides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Shortcut to view all submissions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Shortcut to meetings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Shortcut to procedures, worksheets, checklists, and templates</a:t>
            </a:r>
          </a:p>
        </p:txBody>
      </p:sp>
      <p:grpSp>
        <p:nvGrpSpPr>
          <p:cNvPr id="15" name="Group 14"/>
          <p:cNvGrpSpPr/>
          <p:nvPr/>
        </p:nvGrpSpPr>
        <p:grpSpPr>
          <a:xfrm flipH="1">
            <a:off x="126844" y="3658621"/>
            <a:ext cx="263525" cy="285115"/>
            <a:chOff x="1264532" y="2088916"/>
            <a:chExt cx="263525" cy="285115"/>
          </a:xfrm>
          <a:solidFill>
            <a:schemeClr val="accent6"/>
          </a:solidFill>
        </p:grpSpPr>
        <p:sp>
          <p:nvSpPr>
            <p:cNvPr id="16" name="Isosceles Triangle 15"/>
            <p:cNvSpPr/>
            <p:nvPr/>
          </p:nvSpPr>
          <p:spPr>
            <a:xfrm rot="16200000">
              <a:off x="1246885" y="2106563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7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5400000" flipH="1">
            <a:off x="1775426" y="2016433"/>
            <a:ext cx="249821" cy="285115"/>
            <a:chOff x="1264532" y="2098441"/>
            <a:chExt cx="249821" cy="285115"/>
          </a:xfrm>
          <a:solidFill>
            <a:schemeClr val="accent6"/>
          </a:solidFill>
        </p:grpSpPr>
        <p:sp>
          <p:nvSpPr>
            <p:cNvPr id="19" name="Isosceles Triangle 18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0" name="Text Box 3"/>
            <p:cNvSpPr txBox="1"/>
            <p:nvPr/>
          </p:nvSpPr>
          <p:spPr>
            <a:xfrm rot="5400000">
              <a:off x="1330128" y="215814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72968" y="3823274"/>
            <a:ext cx="263525" cy="285115"/>
            <a:chOff x="1264532" y="2098441"/>
            <a:chExt cx="263525" cy="285115"/>
          </a:xfrm>
          <a:solidFill>
            <a:schemeClr val="accent6"/>
          </a:solidFill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4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5400000" flipH="1">
            <a:off x="4645317" y="2419897"/>
            <a:ext cx="249821" cy="285115"/>
            <a:chOff x="1264532" y="2098441"/>
            <a:chExt cx="249821" cy="285115"/>
          </a:xfrm>
          <a:solidFill>
            <a:schemeClr val="accent6"/>
          </a:solidFill>
        </p:grpSpPr>
        <p:sp>
          <p:nvSpPr>
            <p:cNvPr id="28" name="Isosceles Triangle 27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9" name="Text Box 3"/>
            <p:cNvSpPr txBox="1"/>
            <p:nvPr/>
          </p:nvSpPr>
          <p:spPr>
            <a:xfrm rot="5400000">
              <a:off x="1330128" y="215814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flipH="1">
            <a:off x="126844" y="3965968"/>
            <a:ext cx="263525" cy="285115"/>
            <a:chOff x="1264532" y="2088916"/>
            <a:chExt cx="263525" cy="285115"/>
          </a:xfrm>
          <a:solidFill>
            <a:schemeClr val="accent6"/>
          </a:solidFill>
        </p:grpSpPr>
        <p:sp>
          <p:nvSpPr>
            <p:cNvPr id="31" name="Isosceles Triangle 30"/>
            <p:cNvSpPr/>
            <p:nvPr/>
          </p:nvSpPr>
          <p:spPr>
            <a:xfrm rot="16200000">
              <a:off x="1246885" y="2106563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32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5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flipH="1">
            <a:off x="127559" y="4270628"/>
            <a:ext cx="263525" cy="285115"/>
            <a:chOff x="1264532" y="2088916"/>
            <a:chExt cx="263525" cy="285115"/>
          </a:xfrm>
          <a:solidFill>
            <a:schemeClr val="accent6"/>
          </a:solidFill>
        </p:grpSpPr>
        <p:sp>
          <p:nvSpPr>
            <p:cNvPr id="34" name="Isosceles Triangle 33"/>
            <p:cNvSpPr/>
            <p:nvPr/>
          </p:nvSpPr>
          <p:spPr>
            <a:xfrm rot="16200000">
              <a:off x="1246885" y="2106563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35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6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24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14552"/>
            <a:ext cx="4370832" cy="2832861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Safety Protocol Workspace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 rot="5400000" flipH="1">
            <a:off x="3848101" y="2298737"/>
            <a:ext cx="249821" cy="285115"/>
            <a:chOff x="1264532" y="2098441"/>
            <a:chExt cx="249821" cy="285115"/>
          </a:xfrm>
        </p:grpSpPr>
        <p:sp>
          <p:nvSpPr>
            <p:cNvPr id="19" name="Isosceles Triangle 18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0" name="Text Box 3"/>
            <p:cNvSpPr txBox="1"/>
            <p:nvPr/>
          </p:nvSpPr>
          <p:spPr>
            <a:xfrm rot="5400000">
              <a:off x="1324526" y="2153558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28" name="Text Placeholder 3"/>
          <p:cNvSpPr txBox="1">
            <a:spLocks/>
          </p:cNvSpPr>
          <p:nvPr/>
        </p:nvSpPr>
        <p:spPr>
          <a:xfrm>
            <a:off x="5486400" y="2050595"/>
            <a:ext cx="3429000" cy="3245306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From the protocol workspace, you will see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: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Protocol details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state in the review process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Actions you can take in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protocol’s state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Tabs with information about the protocol and 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review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process</a:t>
            </a:r>
          </a:p>
        </p:txBody>
      </p:sp>
      <p:grpSp>
        <p:nvGrpSpPr>
          <p:cNvPr id="29" name="Group 28"/>
          <p:cNvGrpSpPr/>
          <p:nvPr/>
        </p:nvGrpSpPr>
        <p:grpSpPr>
          <a:xfrm rot="10800000">
            <a:off x="429038" y="2540021"/>
            <a:ext cx="249821" cy="285115"/>
            <a:chOff x="1264532" y="2098441"/>
            <a:chExt cx="249821" cy="285115"/>
          </a:xfrm>
        </p:grpSpPr>
        <p:sp>
          <p:nvSpPr>
            <p:cNvPr id="30" name="Isosceles Triangle 29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31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rot="10800000">
            <a:off x="396979" y="2924790"/>
            <a:ext cx="249821" cy="285115"/>
            <a:chOff x="1264532" y="2098441"/>
            <a:chExt cx="249821" cy="285115"/>
          </a:xfrm>
        </p:grpSpPr>
        <p:sp>
          <p:nvSpPr>
            <p:cNvPr id="33" name="Isosceles Triangle 32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34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515109" y="2590800"/>
            <a:ext cx="3171191" cy="50974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5801" y="2770019"/>
            <a:ext cx="829308" cy="106855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15109" y="3600450"/>
            <a:ext cx="2609216" cy="15301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 rot="10800000" flipH="1">
            <a:off x="4200526" y="3523469"/>
            <a:ext cx="249821" cy="285115"/>
            <a:chOff x="1264532" y="2098441"/>
            <a:chExt cx="249821" cy="285115"/>
          </a:xfrm>
        </p:grpSpPr>
        <p:sp>
          <p:nvSpPr>
            <p:cNvPr id="39" name="Isosceles Triangle 38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40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4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5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dohan\AppData\Local\Temp\SNAGHTML1d3777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9" y="1923050"/>
            <a:ext cx="7350871" cy="3183347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Safety Protocol SmartForm Pages</a:t>
            </a:r>
            <a:endParaRPr lang="en-US" dirty="0"/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4876800" y="3810000"/>
            <a:ext cx="3429000" cy="1816352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Trebuchet MS" panose="020B0603020202020204" pitchFamily="34" charset="0"/>
              </a:rPr>
              <a:t>On the protocol pages, you </a:t>
            </a:r>
            <a:br>
              <a:rPr lang="en-US" sz="1800" dirty="0">
                <a:latin typeface="Trebuchet MS" panose="020B0603020202020204" pitchFamily="34" charset="0"/>
              </a:rPr>
            </a:br>
            <a:r>
              <a:rPr lang="en-US" sz="1800" dirty="0">
                <a:latin typeface="Trebuchet MS" panose="020B0603020202020204" pitchFamily="34" charset="0"/>
              </a:rPr>
              <a:t>will see: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Required fields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en-US" sz="1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*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)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Field help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  )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Navigation bar</a:t>
            </a:r>
          </a:p>
        </p:txBody>
      </p:sp>
      <p:grpSp>
        <p:nvGrpSpPr>
          <p:cNvPr id="32" name="Group 31"/>
          <p:cNvGrpSpPr/>
          <p:nvPr/>
        </p:nvGrpSpPr>
        <p:grpSpPr>
          <a:xfrm rot="10800000">
            <a:off x="400038" y="2676556"/>
            <a:ext cx="249821" cy="285115"/>
            <a:chOff x="1264532" y="2098441"/>
            <a:chExt cx="249821" cy="285115"/>
          </a:xfrm>
        </p:grpSpPr>
        <p:sp>
          <p:nvSpPr>
            <p:cNvPr id="33" name="Isosceles Triangle 32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34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373869" y="1949974"/>
            <a:ext cx="3417331" cy="19790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 rot="10800000" flipH="1">
            <a:off x="2954548" y="2636903"/>
            <a:ext cx="249821" cy="285115"/>
            <a:chOff x="1264532" y="2098441"/>
            <a:chExt cx="249821" cy="285115"/>
          </a:xfrm>
        </p:grpSpPr>
        <p:sp>
          <p:nvSpPr>
            <p:cNvPr id="39" name="Isosceles Triangle 38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40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96114" y="2732204"/>
            <a:ext cx="136525" cy="13931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 rot="10800000" flipH="1">
            <a:off x="5824699" y="1912031"/>
            <a:ext cx="249821" cy="285115"/>
            <a:chOff x="1264532" y="2098441"/>
            <a:chExt cx="249821" cy="285115"/>
          </a:xfrm>
        </p:grpSpPr>
        <p:sp>
          <p:nvSpPr>
            <p:cNvPr id="23" name="Isosceles Triangle 22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4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599926" y="4847238"/>
            <a:ext cx="231154" cy="246221"/>
            <a:chOff x="7144790" y="4846603"/>
            <a:chExt cx="231154" cy="246221"/>
          </a:xfrm>
        </p:grpSpPr>
        <p:sp>
          <p:nvSpPr>
            <p:cNvPr id="5" name="Oval 4"/>
            <p:cNvSpPr/>
            <p:nvPr/>
          </p:nvSpPr>
          <p:spPr bwMode="auto">
            <a:xfrm>
              <a:off x="7189937" y="4871011"/>
              <a:ext cx="152400" cy="152400"/>
            </a:xfrm>
            <a:prstGeom prst="ellipse">
              <a:avLst/>
            </a:prstGeom>
            <a:solidFill>
              <a:srgbClr val="00B0F0"/>
            </a:solidFill>
            <a:ln w="222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44790" y="4846603"/>
              <a:ext cx="2311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?</a:t>
              </a:r>
              <a:endParaRPr lang="en-US" sz="10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4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rebuchet MS" panose="020B0603020202020204" pitchFamily="34" charset="0"/>
              </a:rPr>
              <a:t>Navigation 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1: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Log into the Click Safety	Module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2: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Explore the Inbox	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3: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Explore the Protocol Workspace	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4: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Explore the </a:t>
            </a:r>
            <a:r>
              <a:rPr lang="en-US" sz="20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SmartForm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Pages</a:t>
            </a:r>
            <a:r>
              <a:rPr lang="en-US" sz="2000" dirty="0" smtClean="0">
                <a:solidFill>
                  <a:schemeClr val="bg1"/>
                </a:solidFill>
              </a:rPr>
              <a:t>	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42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4618741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Pre-Submission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Pre-Submission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Safety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2018650"/>
            <a:ext cx="4637088" cy="2264545"/>
          </a:xfrm>
          <a:prstGeom prst="rect">
            <a:avLst/>
          </a:prstGeom>
          <a:noFill/>
          <a:ln w="9525">
            <a:solidFill>
              <a:schemeClr val="bg2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Pre-Submission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Pre-Submission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486400" y="2034079"/>
            <a:ext cx="3429000" cy="196428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PI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will :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Create the Safety protocol and complete the protocol SmartForm pages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Submit the protocol for review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95400" y="3739125"/>
            <a:ext cx="263525" cy="285115"/>
            <a:chOff x="1264532" y="2098441"/>
            <a:chExt cx="263525" cy="285115"/>
          </a:xfrm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283195"/>
            <a:ext cx="1971675" cy="220027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5676238" y="6137077"/>
            <a:ext cx="320677" cy="285115"/>
            <a:chOff x="5695288" y="6108502"/>
            <a:chExt cx="320677" cy="285115"/>
          </a:xfrm>
        </p:grpSpPr>
        <p:sp>
          <p:nvSpPr>
            <p:cNvPr id="12" name="Isosceles Triangle 11"/>
            <p:cNvSpPr/>
            <p:nvPr/>
          </p:nvSpPr>
          <p:spPr>
            <a:xfrm rot="5400000">
              <a:off x="5748497" y="6126149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3" name="Text Box 3"/>
            <p:cNvSpPr txBox="1"/>
            <p:nvPr/>
          </p:nvSpPr>
          <p:spPr>
            <a:xfrm>
              <a:off x="5695288" y="6174682"/>
              <a:ext cx="301627" cy="2189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  <a:endPara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6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2000" y="1905000"/>
            <a:ext cx="2286000" cy="1752600"/>
            <a:chOff x="609600" y="1905000"/>
            <a:chExt cx="2286000" cy="1752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609600" y="1905000"/>
              <a:ext cx="2286000" cy="1752600"/>
            </a:xfrm>
            <a:prstGeom prst="rect">
              <a:avLst/>
            </a:prstGeom>
            <a:solidFill>
              <a:schemeClr val="accent6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rebuchet MS" panose="020B0603020202020204" pitchFamily="34" charset="0"/>
                </a:rPr>
                <a:t>HELLO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m</a:t>
              </a:r>
              <a:r>
                <a:rPr lang="en-US" sz="18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y name is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rebuchet MS" panose="020B0603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787866" y="2718033"/>
              <a:ext cx="1905000" cy="762000"/>
            </a:xfrm>
            <a:prstGeom prst="roundRect">
              <a:avLst/>
            </a:prstGeom>
            <a:solidFill>
              <a:schemeClr val="bg1"/>
            </a:solidFill>
            <a:ln w="222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29000" y="2758929"/>
            <a:ext cx="41510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Marla Witkowski</a:t>
            </a:r>
          </a:p>
          <a:p>
            <a:r>
              <a:rPr lang="en-US" sz="1600" dirty="0" smtClean="0">
                <a:latin typeface="Trebuchet MS" panose="020B0603020202020204" pitchFamily="34" charset="0"/>
              </a:rPr>
              <a:t>PACS Campus Training Program Coordinator</a:t>
            </a:r>
          </a:p>
          <a:p>
            <a:r>
              <a:rPr lang="en-US" sz="1600" dirty="0" smtClean="0">
                <a:latin typeface="Trebuchet MS" panose="020B0603020202020204" pitchFamily="34" charset="0"/>
                <a:hlinkClick r:id="rId2"/>
              </a:rPr>
              <a:t>mlw9@buffalo.edu</a:t>
            </a:r>
            <a:r>
              <a:rPr lang="en-US" sz="1600" dirty="0" smtClean="0">
                <a:latin typeface="Trebuchet MS" panose="020B0603020202020204" pitchFamily="34" charset="0"/>
              </a:rPr>
              <a:t> </a:t>
            </a:r>
            <a:endParaRPr lang="en-US" sz="1600" dirty="0"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7328" y="1795035"/>
            <a:ext cx="23503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Dave Pawlowski</a:t>
            </a:r>
          </a:p>
          <a:p>
            <a:r>
              <a:rPr lang="en-US" sz="1600" dirty="0" smtClean="0">
                <a:latin typeface="Trebuchet MS" panose="020B0603020202020204" pitchFamily="34" charset="0"/>
              </a:rPr>
              <a:t>Biosafety Officer</a:t>
            </a:r>
          </a:p>
          <a:p>
            <a:r>
              <a:rPr lang="en-US" sz="1600" dirty="0" smtClean="0">
                <a:latin typeface="Trebuchet MS" panose="020B0603020202020204" pitchFamily="34" charset="0"/>
                <a:hlinkClick r:id="rId3"/>
              </a:rPr>
              <a:t>drp@buffalo.edu</a:t>
            </a:r>
            <a:r>
              <a:rPr lang="en-US" sz="1600" dirty="0" smtClean="0">
                <a:latin typeface="Trebuchet MS" panose="020B0603020202020204" pitchFamily="34" charset="0"/>
              </a:rPr>
              <a:t> </a:t>
            </a:r>
            <a:endParaRPr lang="en-US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Pre-Submission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to Expect After Submitting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/>
              <a:t>Submitting </a:t>
            </a:r>
            <a:r>
              <a:rPr lang="en-US" sz="1800" dirty="0" smtClean="0"/>
              <a:t>your protocol initiates </a:t>
            </a:r>
            <a:r>
              <a:rPr lang="en-US" sz="1800" dirty="0"/>
              <a:t>a series of activities that may include</a:t>
            </a:r>
            <a:r>
              <a:rPr lang="en-US" sz="1800" dirty="0" smtClean="0"/>
              <a:t>: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Review </a:t>
            </a:r>
            <a:r>
              <a:rPr lang="en-US" dirty="0"/>
              <a:t>by </a:t>
            </a:r>
            <a:r>
              <a:rPr lang="en-US" dirty="0" smtClean="0"/>
              <a:t>Safety Specialist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Review by </a:t>
            </a:r>
            <a:r>
              <a:rPr lang="en-US" dirty="0" smtClean="0"/>
              <a:t>a Safety committee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Optional ancillary review by individuals, departments, and other organizations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Communication of the </a:t>
            </a:r>
            <a:r>
              <a:rPr lang="en-US" dirty="0" smtClean="0"/>
              <a:t>committee’s </a:t>
            </a:r>
            <a:r>
              <a:rPr lang="en-US" dirty="0"/>
              <a:t>decision to the investigator</a:t>
            </a:r>
          </a:p>
          <a:p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/>
              <a:t>Any of these may lead to a request for the study team to take further action, such as providing clarifications </a:t>
            </a:r>
            <a:r>
              <a:rPr lang="en-US" sz="1800" dirty="0" smtClean="0"/>
              <a:t>regarding </a:t>
            </a:r>
            <a:r>
              <a:rPr lang="en-US" sz="1800" dirty="0"/>
              <a:t>the </a:t>
            </a:r>
            <a:r>
              <a:rPr lang="en-US" sz="1800" dirty="0" smtClean="0"/>
              <a:t>protocol</a:t>
            </a: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/>
              <a:t>Whenever the study team needs to act, the PI receives an e-mail notification, and the </a:t>
            </a:r>
            <a:r>
              <a:rPr lang="en-US" sz="1800" dirty="0" smtClean="0"/>
              <a:t>protocol appears </a:t>
            </a:r>
            <a:r>
              <a:rPr lang="en-US" sz="1800" dirty="0"/>
              <a:t>in My Inbox for all study team members when they log in to the </a:t>
            </a:r>
            <a:r>
              <a:rPr lang="en-US" sz="1800" dirty="0" smtClean="0"/>
              <a:t>Click Portal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91788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rebuchet MS" panose="020B0603020202020204" pitchFamily="34" charset="0"/>
              </a:rPr>
              <a:t>Pre-Submission </a:t>
            </a:r>
            <a:r>
              <a:rPr lang="en-US" dirty="0" smtClean="0">
                <a:latin typeface="Trebuchet MS" panose="020B0603020202020204" pitchFamily="34" charset="0"/>
              </a:rPr>
              <a:t>Exercises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exercises: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5: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Create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Safety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Protocol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6: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Assign Additional Staff to a Protocol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7: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Submit a Protocol to Specialist Review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4618741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Specialist 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Specialist Review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Safety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9" y="2049934"/>
            <a:ext cx="6129852" cy="381746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Specialist Review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Specialist Review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4724400" y="1778096"/>
            <a:ext cx="3429000" cy="93772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Safety Administrator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will: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Assign a Safety Specialist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040148" y="5470582"/>
            <a:ext cx="263525" cy="285115"/>
            <a:chOff x="1264532" y="2098441"/>
            <a:chExt cx="263525" cy="285115"/>
          </a:xfrm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9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" y="1924051"/>
            <a:ext cx="5853111" cy="4307007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Specialist Review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Specialist Review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4605907" y="1143000"/>
            <a:ext cx="3429000" cy="380999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assigned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Safety Specialist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will: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Review the protocol and determine which reviews are needed:</a:t>
            </a:r>
          </a:p>
          <a:p>
            <a:pPr marL="685800" lvl="1" indent="-342900">
              <a:buClr>
                <a:schemeClr val="accent6"/>
              </a:buClr>
              <a:buFont typeface="+mj-lt"/>
              <a:buAutoNum type="alphaLcPeriod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BSO Review</a:t>
            </a:r>
          </a:p>
          <a:p>
            <a:pPr marL="685800" lvl="1" indent="-342900">
              <a:buClr>
                <a:schemeClr val="accent6"/>
              </a:buClr>
              <a:buFont typeface="+mj-lt"/>
              <a:buAutoNum type="alphaLcPeriod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Member Review</a:t>
            </a:r>
          </a:p>
          <a:p>
            <a:pPr marL="685800" lvl="1" indent="-342900">
              <a:buClr>
                <a:schemeClr val="accent6"/>
              </a:buClr>
              <a:buFont typeface="+mj-lt"/>
              <a:buAutoNum type="alphaLcPeriod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Committee Review (via Submit Specialist Review)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Request clarifications from the PI as needed 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Administratively approve a protocol, if applicable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590800" y="5365636"/>
            <a:ext cx="263525" cy="285115"/>
            <a:chOff x="1264532" y="2098441"/>
            <a:chExt cx="263525" cy="285115"/>
          </a:xfrm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21236" y="4252858"/>
            <a:ext cx="263525" cy="285115"/>
            <a:chOff x="1264532" y="2098441"/>
            <a:chExt cx="263525" cy="285115"/>
          </a:xfrm>
        </p:grpSpPr>
        <p:sp>
          <p:nvSpPr>
            <p:cNvPr id="10" name="Isosceles Triangle 9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1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flipH="1">
            <a:off x="418209" y="3876614"/>
            <a:ext cx="263525" cy="285115"/>
            <a:chOff x="1264532" y="2098441"/>
            <a:chExt cx="263525" cy="285115"/>
          </a:xfrm>
        </p:grpSpPr>
        <p:sp>
          <p:nvSpPr>
            <p:cNvPr id="13" name="Isosceles Triangle 12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5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1c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flipH="1">
            <a:off x="418209" y="4738379"/>
            <a:ext cx="263525" cy="285115"/>
            <a:chOff x="1264532" y="2098441"/>
            <a:chExt cx="263525" cy="285115"/>
          </a:xfrm>
        </p:grpSpPr>
        <p:sp>
          <p:nvSpPr>
            <p:cNvPr id="17" name="Isosceles Triangle 16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8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1a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418209" y="5081313"/>
            <a:ext cx="263525" cy="285115"/>
            <a:chOff x="1264532" y="2098441"/>
            <a:chExt cx="263525" cy="285115"/>
          </a:xfrm>
        </p:grpSpPr>
        <p:sp>
          <p:nvSpPr>
            <p:cNvPr id="20" name="Isosceles Triangle 19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1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1b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6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rebuchet MS" panose="020B0603020202020204" pitchFamily="34" charset="0"/>
              </a:rPr>
              <a:t>Specialist Review 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8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Assign a Specialist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9: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Add Reviewer Notes and Request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Clarifications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10: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Respond to a Reviewer Request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11: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Approve a Protocol Administratively</a:t>
            </a:r>
          </a:p>
        </p:txBody>
      </p:sp>
    </p:spTree>
    <p:extLst>
      <p:ext uri="{BB962C8B-B14F-4D97-AF65-F5344CB8AC3E}">
        <p14:creationId xmlns:p14="http://schemas.microsoft.com/office/powerpoint/2010/main" val="17672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5068574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BSO 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BSO Review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Safety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55" y="2034078"/>
            <a:ext cx="6522386" cy="4061922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BSO Review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BSO Review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029200" y="1565059"/>
            <a:ext cx="3429000" cy="147112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assigned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Safety Specialist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will: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Send the protocol to BSO Review, if appropriate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310444" y="4554748"/>
            <a:ext cx="263525" cy="285115"/>
            <a:chOff x="1264532" y="2098441"/>
            <a:chExt cx="263525" cy="285115"/>
          </a:xfrm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5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136546"/>
            <a:ext cx="6496215" cy="3730854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BSO Review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BSO Review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029200" y="1735664"/>
            <a:ext cx="3429000" cy="147112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assigned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Biosafety Officer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will: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Submit a biosafety risk assessment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895600" y="4436852"/>
            <a:ext cx="263525" cy="285115"/>
            <a:chOff x="1264532" y="2098441"/>
            <a:chExt cx="263525" cy="285115"/>
          </a:xfrm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rebuchet MS" panose="020B0603020202020204" pitchFamily="34" charset="0"/>
              </a:rPr>
              <a:t>BSO Review 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12: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Send Protocol to BSO Review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13: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Submit Biosafety Risk Assessment</a:t>
            </a:r>
          </a:p>
        </p:txBody>
      </p:sp>
    </p:spTree>
    <p:extLst>
      <p:ext uri="{BB962C8B-B14F-4D97-AF65-F5344CB8AC3E}">
        <p14:creationId xmlns:p14="http://schemas.microsoft.com/office/powerpoint/2010/main" val="367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Safety Module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The Pre-Award and Compliance System (PACS) </a:t>
            </a:r>
            <a:r>
              <a:rPr lang="en-US" dirty="0"/>
              <a:t>is a multi-year collaborative project to implement the online Click Portal</a:t>
            </a:r>
          </a:p>
          <a:p>
            <a:endParaRPr lang="en-US" dirty="0"/>
          </a:p>
          <a:p>
            <a:r>
              <a:rPr lang="en-US" dirty="0" smtClean="0"/>
              <a:t>The Click Portal is being implemented </a:t>
            </a:r>
            <a:r>
              <a:rPr lang="en-US" dirty="0"/>
              <a:t>to assist principal investigators, students, compliance and research administration staff </a:t>
            </a:r>
            <a:r>
              <a:rPr lang="en-US" dirty="0" smtClean="0"/>
              <a:t>with administering </a:t>
            </a:r>
            <a:r>
              <a:rPr lang="en-US" dirty="0"/>
              <a:t>sponsored programs </a:t>
            </a:r>
          </a:p>
          <a:p>
            <a:endParaRPr lang="en-US" dirty="0"/>
          </a:p>
          <a:p>
            <a:r>
              <a:rPr lang="en-US" dirty="0" smtClean="0"/>
              <a:t>UB is leading the implementation of the Click Portal, working in collaboration with our vendor partner, Huron, and the PACS Leadership Team.  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4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5068574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Member 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Review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Safety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6522386" cy="4061922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Member Review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Member Review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257800" y="1536748"/>
            <a:ext cx="3429000" cy="169972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assigned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Safety Specialist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will: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Send the protocol to Member Review, if appropriate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3036" y="5105400"/>
            <a:ext cx="249821" cy="285115"/>
            <a:chOff x="2592234" y="5056518"/>
            <a:chExt cx="249821" cy="285115"/>
          </a:xfrm>
        </p:grpSpPr>
        <p:sp>
          <p:nvSpPr>
            <p:cNvPr id="25" name="Isosceles Triangle 24"/>
            <p:cNvSpPr/>
            <p:nvPr/>
          </p:nvSpPr>
          <p:spPr>
            <a:xfrm rot="5400000">
              <a:off x="2574587" y="5074165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2608419" y="5128789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54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47864"/>
            <a:ext cx="6400952" cy="407929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Member Review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Member Review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486400" y="1536748"/>
            <a:ext cx="3429000" cy="116632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assigned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Committee Member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will: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Submit a member review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52127" y="4521678"/>
            <a:ext cx="249821" cy="285115"/>
            <a:chOff x="3746370" y="4428226"/>
            <a:chExt cx="249821" cy="285115"/>
          </a:xfrm>
        </p:grpSpPr>
        <p:sp>
          <p:nvSpPr>
            <p:cNvPr id="25" name="Isosceles Triangle 24"/>
            <p:cNvSpPr/>
            <p:nvPr/>
          </p:nvSpPr>
          <p:spPr>
            <a:xfrm rot="5400000">
              <a:off x="3728723" y="4445873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3762555" y="4500497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2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rebuchet MS" panose="020B0603020202020204" pitchFamily="34" charset="0"/>
              </a:rPr>
              <a:t>Member Review 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14: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Send Protocol to Member Review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15: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Submit Member Review</a:t>
            </a:r>
          </a:p>
        </p:txBody>
      </p:sp>
    </p:spTree>
    <p:extLst>
      <p:ext uri="{BB962C8B-B14F-4D97-AF65-F5344CB8AC3E}">
        <p14:creationId xmlns:p14="http://schemas.microsoft.com/office/powerpoint/2010/main" val="27621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5068574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Ancillary 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Ancillary Review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Safety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08432"/>
            <a:ext cx="4757738" cy="4351906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Ancillary Review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Ancillary Review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486400" y="2034079"/>
            <a:ext cx="3429000" cy="147112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assigned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Safety Specialist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will: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Set up ancillary reviews, if appropriate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03530" y="6029866"/>
            <a:ext cx="249821" cy="285115"/>
            <a:chOff x="839634" y="5486400"/>
            <a:chExt cx="249821" cy="285115"/>
          </a:xfrm>
        </p:grpSpPr>
        <p:sp>
          <p:nvSpPr>
            <p:cNvPr id="10" name="Isosceles Triangle 9"/>
            <p:cNvSpPr/>
            <p:nvPr/>
          </p:nvSpPr>
          <p:spPr>
            <a:xfrm rot="5400000">
              <a:off x="821987" y="5504047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1" name="Text Box 3"/>
            <p:cNvSpPr txBox="1"/>
            <p:nvPr/>
          </p:nvSpPr>
          <p:spPr>
            <a:xfrm>
              <a:off x="855819" y="5558671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2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82" y="2034079"/>
            <a:ext cx="5737418" cy="3604722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Ancillary Review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Ancillary Review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334000" y="1754038"/>
            <a:ext cx="3429000" cy="101392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assigned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Ancillary Reviewers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will: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Submit an ancillary review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75561" y="4267200"/>
            <a:ext cx="249821" cy="285115"/>
            <a:chOff x="2060285" y="3953371"/>
            <a:chExt cx="249821" cy="285115"/>
          </a:xfrm>
        </p:grpSpPr>
        <p:sp>
          <p:nvSpPr>
            <p:cNvPr id="25" name="Isosceles Triangle 24"/>
            <p:cNvSpPr/>
            <p:nvPr/>
          </p:nvSpPr>
          <p:spPr>
            <a:xfrm rot="5400000">
              <a:off x="2042638" y="397101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2076470" y="402564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6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rebuchet MS" panose="020B0603020202020204" pitchFamily="34" charset="0"/>
              </a:rPr>
              <a:t>Ancillary Review 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16: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Set Up Ancillary Reviews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17: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Submit an Ancillary Review</a:t>
            </a:r>
          </a:p>
        </p:txBody>
      </p:sp>
    </p:spTree>
    <p:extLst>
      <p:ext uri="{BB962C8B-B14F-4D97-AF65-F5344CB8AC3E}">
        <p14:creationId xmlns:p14="http://schemas.microsoft.com/office/powerpoint/2010/main" val="41617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5068574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Committee 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Review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Safety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7598"/>
            <a:ext cx="3825371" cy="2470933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Committee Review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Committee Review Activities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88379" y="3667272"/>
            <a:ext cx="249821" cy="285115"/>
            <a:chOff x="1754034" y="3576470"/>
            <a:chExt cx="249821" cy="285115"/>
          </a:xfrm>
        </p:grpSpPr>
        <p:sp>
          <p:nvSpPr>
            <p:cNvPr id="25" name="Isosceles Triangle 24"/>
            <p:cNvSpPr/>
            <p:nvPr/>
          </p:nvSpPr>
          <p:spPr>
            <a:xfrm rot="5400000">
              <a:off x="1736387" y="3594117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770219" y="3648741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01" y="3719028"/>
            <a:ext cx="3105197" cy="2635222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69725" y="5334000"/>
            <a:ext cx="249821" cy="285115"/>
            <a:chOff x="7440437" y="5257800"/>
            <a:chExt cx="249821" cy="285115"/>
          </a:xfrm>
        </p:grpSpPr>
        <p:sp>
          <p:nvSpPr>
            <p:cNvPr id="11" name="Isosceles Triangle 10"/>
            <p:cNvSpPr/>
            <p:nvPr/>
          </p:nvSpPr>
          <p:spPr>
            <a:xfrm rot="5400000">
              <a:off x="7422790" y="5275447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2" name="Text Box 3"/>
            <p:cNvSpPr txBox="1"/>
            <p:nvPr/>
          </p:nvSpPr>
          <p:spPr>
            <a:xfrm>
              <a:off x="7456620" y="5330071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14" name="Text Placeholder 3"/>
          <p:cNvSpPr txBox="1">
            <a:spLocks/>
          </p:cNvSpPr>
          <p:nvPr/>
        </p:nvSpPr>
        <p:spPr>
          <a:xfrm>
            <a:off x="3933801" y="1438579"/>
            <a:ext cx="3429000" cy="276652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assigned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Safety Specialist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will: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Send the protocol to Committee Review, if appropriate (via Submit Specialist Review)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Submit the committee review after the committee has made a determination</a:t>
            </a:r>
          </a:p>
        </p:txBody>
      </p:sp>
    </p:spTree>
    <p:extLst>
      <p:ext uri="{BB962C8B-B14F-4D97-AF65-F5344CB8AC3E}">
        <p14:creationId xmlns:p14="http://schemas.microsoft.com/office/powerpoint/2010/main" val="26603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Safety Module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Training Materials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457200" y="1780305"/>
            <a:ext cx="8412480" cy="4495800"/>
          </a:xfrm>
        </p:spPr>
        <p:txBody>
          <a:bodyPr/>
          <a:lstStyle/>
          <a:p>
            <a:r>
              <a:rPr lang="en-US" dirty="0" smtClean="0"/>
              <a:t>Click Portal – Safety Module Training Setup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Click Portal - Safety Module Training Agenda</a:t>
            </a:r>
          </a:p>
          <a:p>
            <a:endParaRPr lang="en-US" dirty="0" smtClean="0"/>
          </a:p>
          <a:p>
            <a:r>
              <a:rPr lang="en-US" dirty="0" smtClean="0"/>
              <a:t>Click Portal - Safety Module Training Exercises</a:t>
            </a:r>
          </a:p>
          <a:p>
            <a:endParaRPr lang="en-US" dirty="0" smtClean="0"/>
          </a:p>
          <a:p>
            <a:r>
              <a:rPr lang="en-US" dirty="0" smtClean="0"/>
              <a:t>Sample Safety Protocol</a:t>
            </a:r>
          </a:p>
          <a:p>
            <a:endParaRPr lang="en-US" dirty="0" smtClean="0"/>
          </a:p>
          <a:p>
            <a:r>
              <a:rPr lang="en-US" dirty="0" smtClean="0"/>
              <a:t>Work Instructions:</a:t>
            </a:r>
          </a:p>
          <a:p>
            <a:pPr lvl="1"/>
            <a:r>
              <a:rPr lang="en-US" dirty="0" smtClean="0"/>
              <a:t>Safety Protocol Workflow</a:t>
            </a:r>
          </a:p>
          <a:p>
            <a:pPr lvl="1"/>
            <a:r>
              <a:rPr lang="en-US" dirty="0" smtClean="0"/>
              <a:t>Create and Submit a Safety Protocol</a:t>
            </a:r>
          </a:p>
          <a:p>
            <a:pPr lvl="1"/>
            <a:r>
              <a:rPr lang="en-US" dirty="0" smtClean="0"/>
              <a:t>Clarification Requested and/or Reviewer Notes</a:t>
            </a:r>
          </a:p>
          <a:p>
            <a:pPr lvl="1"/>
            <a:r>
              <a:rPr lang="en-US" dirty="0" smtClean="0"/>
              <a:t>Create and Submit a Follow-On Submission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3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rebuchet MS" panose="020B0603020202020204" pitchFamily="34" charset="0"/>
              </a:rPr>
              <a:t>Committee Review 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18: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Send Protocol to Safety Committee Review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19: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Submit the Committee Review</a:t>
            </a:r>
          </a:p>
        </p:txBody>
      </p:sp>
    </p:spTree>
    <p:extLst>
      <p:ext uri="{BB962C8B-B14F-4D97-AF65-F5344CB8AC3E}">
        <p14:creationId xmlns:p14="http://schemas.microsoft.com/office/powerpoint/2010/main" val="185162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5068574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Post-Review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Post-review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Safety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1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7" y="2090336"/>
            <a:ext cx="3562020" cy="2301305"/>
          </a:xfrm>
          <a:prstGeom prst="rect">
            <a:avLst/>
          </a:prstGeom>
          <a:noFill/>
          <a:ln w="9525">
            <a:solidFill>
              <a:schemeClr val="bg2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832" y="3401485"/>
            <a:ext cx="3064149" cy="250026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Post-Review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Post-Review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173589" y="2177635"/>
            <a:ext cx="3429000" cy="179586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assigned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Safety Specialist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will: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Prepare the determination letter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Send the letter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025466" y="3940613"/>
            <a:ext cx="263525" cy="285115"/>
            <a:chOff x="1264532" y="2098441"/>
            <a:chExt cx="263525" cy="285115"/>
          </a:xfrm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08381" y="5399331"/>
            <a:ext cx="263525" cy="285115"/>
            <a:chOff x="1264532" y="2098441"/>
            <a:chExt cx="263525" cy="285115"/>
          </a:xfrm>
        </p:grpSpPr>
        <p:sp>
          <p:nvSpPr>
            <p:cNvPr id="11" name="Isosceles Triangle 10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2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7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83" y="3581400"/>
            <a:ext cx="3184350" cy="2679997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24" y="2124076"/>
            <a:ext cx="2753664" cy="270995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Post-Review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Post-Review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2819400" y="2856107"/>
            <a:ext cx="4343400" cy="169972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assigned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Safety Specialist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can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also: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Suspend approved protocols, if appropriate 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Lift protocol suspensions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648350" y="4414891"/>
            <a:ext cx="263525" cy="285115"/>
            <a:chOff x="1264532" y="2098441"/>
            <a:chExt cx="263525" cy="285115"/>
          </a:xfrm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13785" y="5785414"/>
            <a:ext cx="263525" cy="285115"/>
            <a:chOff x="1264532" y="2098441"/>
            <a:chExt cx="263525" cy="285115"/>
          </a:xfrm>
        </p:grpSpPr>
        <p:sp>
          <p:nvSpPr>
            <p:cNvPr id="11" name="Isosceles Triangle 10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2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2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rebuchet MS" panose="020B0603020202020204" pitchFamily="34" charset="0"/>
              </a:rPr>
              <a:t>Post-Review 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20: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Prepare and Send Determination Letter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21: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Suspend an Approved Protocol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22: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Lift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Suspension of a Protocol</a:t>
            </a:r>
            <a:r>
              <a:rPr lang="en-US" sz="2000" dirty="0">
                <a:solidFill>
                  <a:schemeClr val="bg2"/>
                </a:solidFill>
                <a:latin typeface="Trebuchet MS" panose="020B0603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216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5068574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Committee Meetings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meetings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Safety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007447"/>
            <a:ext cx="3712465" cy="1804987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Committee Meeting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Committee Meeting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486400" y="2034079"/>
            <a:ext cx="3429000" cy="390952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Committee Administrator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assigned to a committee can perform the following activities for that committee: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Create new meetings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Remove agenda items from protocol workspace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Prepare and send agendas to committee members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Prepare meeting minutes and many other actions from the meeting workspace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45003" y="2341406"/>
            <a:ext cx="263525" cy="285115"/>
            <a:chOff x="1264532" y="2098441"/>
            <a:chExt cx="263525" cy="285115"/>
          </a:xfrm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088" y="2579391"/>
            <a:ext cx="1528762" cy="2872427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969914" y="3799080"/>
            <a:ext cx="263525" cy="285115"/>
            <a:chOff x="1264532" y="2098441"/>
            <a:chExt cx="263525" cy="285115"/>
          </a:xfrm>
        </p:grpSpPr>
        <p:sp>
          <p:nvSpPr>
            <p:cNvPr id="11" name="Isosceles Triangle 10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2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76" y="3140709"/>
            <a:ext cx="1895475" cy="2110564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236941" y="4891038"/>
            <a:ext cx="263525" cy="285115"/>
            <a:chOff x="1264532" y="2098441"/>
            <a:chExt cx="263525" cy="285115"/>
          </a:xfrm>
        </p:grpSpPr>
        <p:sp>
          <p:nvSpPr>
            <p:cNvPr id="16" name="Isosceles Triangle 15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7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37266" y="3131502"/>
            <a:ext cx="263525" cy="285115"/>
            <a:chOff x="1264532" y="2098441"/>
            <a:chExt cx="263525" cy="285115"/>
          </a:xfrm>
        </p:grpSpPr>
        <p:sp>
          <p:nvSpPr>
            <p:cNvPr id="19" name="Isosceles Triangle 18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0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467088" y="3002173"/>
            <a:ext cx="1352563" cy="5524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471273" y="4859922"/>
            <a:ext cx="263525" cy="285115"/>
            <a:chOff x="1264532" y="2098441"/>
            <a:chExt cx="263525" cy="285115"/>
          </a:xfrm>
        </p:grpSpPr>
        <p:sp>
          <p:nvSpPr>
            <p:cNvPr id="23" name="Isosceles Triangle 22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7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4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1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rebuchet MS" panose="020B0603020202020204" pitchFamily="34" charset="0"/>
              </a:rPr>
              <a:t>Committee Meeting 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23: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Create a New Meeting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24: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Run a Meeting</a:t>
            </a:r>
            <a:r>
              <a:rPr lang="en-US" sz="2000" dirty="0">
                <a:solidFill>
                  <a:schemeClr val="bg2"/>
                </a:solidFill>
                <a:latin typeface="Trebuchet MS" panose="020B0603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9327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 clarifications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Safety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Request Clarifications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Reviewer Notes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Safety Specialist </a:t>
            </a:r>
            <a:r>
              <a:rPr lang="en-US" dirty="0" smtClean="0"/>
              <a:t>will:</a:t>
            </a:r>
          </a:p>
          <a:p>
            <a:pPr lvl="1"/>
            <a:r>
              <a:rPr lang="en-US" dirty="0" smtClean="0"/>
              <a:t>Review all of the </a:t>
            </a:r>
            <a:r>
              <a:rPr lang="en-US" dirty="0" err="1" smtClean="0"/>
              <a:t>SmartForm</a:t>
            </a:r>
            <a:r>
              <a:rPr lang="en-US" dirty="0" smtClean="0"/>
              <a:t> pages for the protocol</a:t>
            </a:r>
          </a:p>
          <a:p>
            <a:pPr lvl="1"/>
            <a:r>
              <a:rPr lang="en-US" dirty="0" smtClean="0"/>
              <a:t>Add Reviewer Notes on specific pages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32" t="19198" r="308"/>
          <a:stretch/>
        </p:blipFill>
        <p:spPr>
          <a:xfrm>
            <a:off x="1219200" y="3200400"/>
            <a:ext cx="7242063" cy="2667000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3790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Safety Module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Course Objectives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Provide principal investigators, </a:t>
            </a:r>
            <a:r>
              <a:rPr lang="en-US" dirty="0" smtClean="0"/>
              <a:t>study staff, </a:t>
            </a:r>
            <a:r>
              <a:rPr lang="en-US" dirty="0"/>
              <a:t>compliance and research administration staff </a:t>
            </a:r>
            <a:r>
              <a:rPr lang="en-US" dirty="0" smtClean="0"/>
              <a:t>an overview of the Safety module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Demonstrate how to: </a:t>
            </a:r>
          </a:p>
          <a:p>
            <a:pPr lvl="1"/>
            <a:r>
              <a:rPr lang="en-US" sz="2000" dirty="0"/>
              <a:t>Create </a:t>
            </a:r>
            <a:r>
              <a:rPr lang="en-US" sz="2000" dirty="0" smtClean="0"/>
              <a:t>a Safety protocol and submit it for review</a:t>
            </a:r>
          </a:p>
          <a:p>
            <a:pPr lvl="1"/>
            <a:r>
              <a:rPr lang="en-US" sz="2000" dirty="0" smtClean="0"/>
              <a:t>Manage the Safety review process</a:t>
            </a:r>
          </a:p>
          <a:p>
            <a:pPr lvl="1"/>
            <a:r>
              <a:rPr lang="en-US" sz="2000" dirty="0" smtClean="0"/>
              <a:t>Create and convene Safety committee meetings</a:t>
            </a:r>
          </a:p>
          <a:p>
            <a:pPr lvl="1"/>
            <a:r>
              <a:rPr lang="en-US" sz="2000" dirty="0" smtClean="0"/>
              <a:t>Communicate the committee’s decision to the study team</a:t>
            </a:r>
          </a:p>
          <a:p>
            <a:pPr lvl="1"/>
            <a:endParaRPr lang="en-US" dirty="0"/>
          </a:p>
          <a:p>
            <a:r>
              <a:rPr lang="en-US" dirty="0"/>
              <a:t>Allow the participants to practice with hands-on exercises  </a:t>
            </a:r>
          </a:p>
          <a:p>
            <a:endParaRPr lang="en-US" dirty="0"/>
          </a:p>
          <a:p>
            <a:r>
              <a:rPr lang="en-US" dirty="0"/>
              <a:t>Provide training materials and references that will provide assistance while using </a:t>
            </a:r>
            <a:r>
              <a:rPr lang="en-US" dirty="0" smtClean="0"/>
              <a:t>the Safety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Request Clarifications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Request Clarifications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Safety Specialist </a:t>
            </a:r>
            <a:r>
              <a:rPr lang="en-US" dirty="0" smtClean="0"/>
              <a:t>will:</a:t>
            </a:r>
          </a:p>
          <a:p>
            <a:pPr lvl="1"/>
            <a:r>
              <a:rPr lang="en-US" dirty="0" smtClean="0"/>
              <a:t>Send a Request for Clarification message to the Principal Investigator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819400"/>
            <a:ext cx="5569528" cy="3657600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8576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Request Clarifications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Responding to Reviewer Notes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Principal Investigator </a:t>
            </a:r>
            <a:r>
              <a:rPr lang="en-US" dirty="0" smtClean="0"/>
              <a:t>will:</a:t>
            </a:r>
          </a:p>
          <a:p>
            <a:pPr lvl="1"/>
            <a:r>
              <a:rPr lang="en-US" dirty="0" smtClean="0"/>
              <a:t>Receive notification that a clarification request was made</a:t>
            </a:r>
          </a:p>
          <a:p>
            <a:pPr lvl="1"/>
            <a:r>
              <a:rPr lang="en-US" dirty="0" smtClean="0"/>
              <a:t>Open the protocol, and click the Edit Protocol button</a:t>
            </a:r>
          </a:p>
          <a:p>
            <a:pPr lvl="1"/>
            <a:r>
              <a:rPr lang="en-US" dirty="0" smtClean="0"/>
              <a:t>Read and respond to any Reviewer Notes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82" y="3429000"/>
            <a:ext cx="7092315" cy="2879587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6309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Request Clarifications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Responding to Clarification Requests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Principal Investigator </a:t>
            </a:r>
            <a:r>
              <a:rPr lang="en-US" dirty="0" smtClean="0"/>
              <a:t>will:</a:t>
            </a:r>
          </a:p>
          <a:p>
            <a:pPr lvl="1"/>
            <a:r>
              <a:rPr lang="en-US" dirty="0" smtClean="0"/>
              <a:t>Click on Submit Response in the protocol Workspace</a:t>
            </a:r>
          </a:p>
          <a:p>
            <a:pPr lvl="1"/>
            <a:r>
              <a:rPr lang="en-US" dirty="0" smtClean="0"/>
              <a:t>Add any comments, and/or upload supporting documents if needed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60547"/>
            <a:ext cx="6878002" cy="334025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752510"/>
            <a:ext cx="1623173" cy="18217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8" name="Rectangle 7"/>
          <p:cNvSpPr/>
          <p:nvPr/>
        </p:nvSpPr>
        <p:spPr bwMode="auto">
          <a:xfrm>
            <a:off x="7010400" y="2252444"/>
            <a:ext cx="1600200" cy="30480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Safety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7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400" dirty="0" smtClean="0"/>
              <a:t>For policy questions regarding Safety:</a:t>
            </a:r>
          </a:p>
          <a:p>
            <a:pPr lvl="1"/>
            <a:r>
              <a:rPr lang="en-US" sz="2000" dirty="0" smtClean="0"/>
              <a:t>Dave Pawlowski, </a:t>
            </a:r>
            <a:r>
              <a:rPr lang="en-US" sz="2000" dirty="0" smtClean="0">
                <a:hlinkClick r:id="rId2"/>
              </a:rPr>
              <a:t>drp@buffalo.edu</a:t>
            </a:r>
            <a:r>
              <a:rPr lang="en-US" sz="2000" dirty="0" smtClean="0"/>
              <a:t> 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r>
              <a:rPr lang="en-US" sz="2400" dirty="0" smtClean="0"/>
              <a:t>For technical questions regarding Click:</a:t>
            </a:r>
          </a:p>
          <a:p>
            <a:pPr lvl="1"/>
            <a:r>
              <a:rPr lang="en-US" sz="2000" dirty="0" smtClean="0"/>
              <a:t>Marla Witkowski, </a:t>
            </a:r>
            <a:r>
              <a:rPr lang="en-US" sz="2000" dirty="0" smtClean="0">
                <a:hlinkClick r:id="rId3"/>
              </a:rPr>
              <a:t>mlw9@buffalo.edu</a:t>
            </a:r>
            <a:r>
              <a:rPr lang="en-US" sz="2000" dirty="0" smtClean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r>
              <a:rPr lang="en-US" sz="2400" dirty="0" smtClean="0"/>
              <a:t>For assistance with </a:t>
            </a:r>
            <a:r>
              <a:rPr lang="en-US" sz="2400" dirty="0" err="1" smtClean="0"/>
              <a:t>UBITNames</a:t>
            </a:r>
            <a:r>
              <a:rPr lang="en-US" sz="2400" dirty="0" smtClean="0"/>
              <a:t> and Passwords:</a:t>
            </a:r>
          </a:p>
          <a:p>
            <a:pPr lvl="1"/>
            <a:r>
              <a:rPr lang="en-US" sz="2000" dirty="0" smtClean="0"/>
              <a:t>Tom Wendt, </a:t>
            </a:r>
            <a:r>
              <a:rPr lang="en-US" sz="2000" dirty="0" smtClean="0">
                <a:hlinkClick r:id="rId4"/>
              </a:rPr>
              <a:t>wendt@buffalo.edu</a:t>
            </a:r>
            <a:r>
              <a:rPr lang="en-US" sz="20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Click Safety Module – Live Website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Navigate to </a:t>
            </a:r>
            <a:r>
              <a:rPr lang="en-US" dirty="0" smtClean="0">
                <a:hlinkClick r:id="rId2"/>
              </a:rPr>
              <a:t>http://www.buffalo.edu/research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Locate the QUICK LINKS section of the page: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on the </a:t>
            </a:r>
            <a:r>
              <a:rPr lang="en-US" u="sng" dirty="0" smtClean="0">
                <a:solidFill>
                  <a:schemeClr val="accent6"/>
                </a:solidFill>
              </a:rPr>
              <a:t>Click IRB Login </a:t>
            </a:r>
            <a:r>
              <a:rPr lang="en-US" dirty="0" smtClean="0"/>
              <a:t>link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Enter your </a:t>
            </a:r>
            <a:r>
              <a:rPr lang="en-US" dirty="0" err="1" smtClean="0"/>
              <a:t>UBITName</a:t>
            </a:r>
            <a:r>
              <a:rPr lang="en-US" dirty="0" smtClean="0"/>
              <a:t> and Password, and click the Log In button.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895600"/>
            <a:ext cx="6958012" cy="22069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4545806" y="3048000"/>
            <a:ext cx="1702594" cy="167640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4618741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Roles and Workflow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Workflow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Safety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Roles and Workflow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Safety User Roles and Responsibilities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0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/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Protocol Team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Individuals responsible for developing and editing the protocol. Includes PIs and their contacts, and other study staff.</a:t>
            </a:r>
          </a:p>
          <a:p>
            <a:pPr marL="228600" indent="-228600">
              <a:spcBef>
                <a:spcPts val="1800"/>
              </a:spcBef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Safety Administrators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- Individuals who guide submissions through the review process. Includes Safety Specialists and Safety Administrators. Committee Administrators oversee committees and meetings.</a:t>
            </a:r>
          </a:p>
          <a:p>
            <a:pPr marL="228600" indent="-228600">
              <a:spcBef>
                <a:spcPts val="1800"/>
              </a:spcBef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Reviewers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 - Individuals responsible for reviewing protocols. Includes Biosafety Officers, Safety Committee Members, and the Committee Chair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  Some protocols may also require an optional review by an Ancillary Reviewer.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18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89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Roles and Workflow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Safety workflow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 smtClean="0"/>
              <a:t>Pre-Submission:  </a:t>
            </a:r>
            <a:r>
              <a:rPr lang="en-US" dirty="0" smtClean="0"/>
              <a:t>During Pre-Submission, the PI will create the Safety protocol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Specialist Review:  </a:t>
            </a:r>
            <a:r>
              <a:rPr lang="en-US" dirty="0" smtClean="0"/>
              <a:t>In the Specialist Review state, the protocol has been submitted and is reviewed by the Safety Specialist</a:t>
            </a:r>
            <a:endParaRPr lang="en-US" dirty="0"/>
          </a:p>
        </p:txBody>
      </p:sp>
      <p:pic>
        <p:nvPicPr>
          <p:cNvPr id="20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8" y="4800600"/>
            <a:ext cx="8202168" cy="122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6" y="2730500"/>
            <a:ext cx="8202168" cy="103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7012" y="930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7012" y="273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Roles and Workflow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Safety workflow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 smtClean="0"/>
              <a:t>Committee Review:  </a:t>
            </a:r>
            <a:r>
              <a:rPr lang="en-US" dirty="0" smtClean="0"/>
              <a:t>In Committee Review, the Safety committee members will review the protocol for completeness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Clarification Requested: </a:t>
            </a:r>
            <a:r>
              <a:rPr lang="en-US" dirty="0" smtClean="0"/>
              <a:t>The </a:t>
            </a:r>
            <a:r>
              <a:rPr lang="en-US" dirty="0"/>
              <a:t>Safety Specialist and/or Safety Committee members may send a Request for Clarification during the Specialist and Committee Review states.  This will send the protocol into the Clarification Requested state until the PI has responded to the request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7012" y="930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7012" y="273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90268" y="2754942"/>
            <a:ext cx="8202168" cy="122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BBE0E3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2225" cap="flat" cmpd="sng" algn="ctr">
          <a:solidFill>
            <a:srgbClr val="FFC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B_GraySeal" id="{267A6F0F-19C2-4BCA-81E5-91073FCAA053}" vid="{58C68DC3-83C9-415C-9CB4-E720D6266B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48234C3F07C940A68DD80541EB650D" ma:contentTypeVersion="1" ma:contentTypeDescription="Create a new document." ma:contentTypeScope="" ma:versionID="c847028e29227f29dccc456bf4165d3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45C175D-1AAF-4DBA-8DB5-56C0F8BC99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FCB2F8-9052-49D9-8359-5C4A93F9AE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8E4D9E-832F-4828-9752-967BDEBB5CD0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UB_GraySeal</Template>
  <TotalTime>1380</TotalTime>
  <Words>1563</Words>
  <Application>Microsoft Office PowerPoint</Application>
  <PresentationFormat>On-screen Show (4:3)</PresentationFormat>
  <Paragraphs>455</Paragraphs>
  <Slides>55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  <vt:variant>
        <vt:lpstr>Custom Shows</vt:lpstr>
      </vt:variant>
      <vt:variant>
        <vt:i4>1</vt:i4>
      </vt:variant>
    </vt:vector>
  </HeadingPairs>
  <TitlesOfParts>
    <vt:vector size="68" baseType="lpstr">
      <vt:lpstr>ＭＳ Ｐゴシック</vt:lpstr>
      <vt:lpstr>Arial</vt:lpstr>
      <vt:lpstr>Arial Narrow</vt:lpstr>
      <vt:lpstr>Calibri</vt:lpstr>
      <vt:lpstr>Courier New</vt:lpstr>
      <vt:lpstr>Georgia</vt:lpstr>
      <vt:lpstr>Helvetica</vt:lpstr>
      <vt:lpstr>Times</vt:lpstr>
      <vt:lpstr>Times New Roman</vt:lpstr>
      <vt:lpstr>Trebuchet MS</vt:lpstr>
      <vt:lpstr>Wingdings</vt:lpstr>
      <vt:lpstr>Office Theme</vt:lpstr>
      <vt:lpstr>Click Training  Safety Module</vt:lpstr>
      <vt:lpstr>PowerPoint Presentation</vt:lpstr>
      <vt:lpstr>Safety Module</vt:lpstr>
      <vt:lpstr>Safety Module</vt:lpstr>
      <vt:lpstr>Safety Module</vt:lpstr>
      <vt:lpstr>Roles and Workflow</vt:lpstr>
      <vt:lpstr>Roles and Workflow</vt:lpstr>
      <vt:lpstr>Roles and Workflow</vt:lpstr>
      <vt:lpstr>Roles and Workflow</vt:lpstr>
      <vt:lpstr>Roles and Workflow</vt:lpstr>
      <vt:lpstr>Roles and Workflow</vt:lpstr>
      <vt:lpstr>navigation</vt:lpstr>
      <vt:lpstr>Navigation</vt:lpstr>
      <vt:lpstr>Navigation</vt:lpstr>
      <vt:lpstr>Navigation</vt:lpstr>
      <vt:lpstr>Navigation</vt:lpstr>
      <vt:lpstr>PowerPoint Presentation</vt:lpstr>
      <vt:lpstr>Pre-Submission</vt:lpstr>
      <vt:lpstr>Pre-Submission</vt:lpstr>
      <vt:lpstr>Pre-Submission</vt:lpstr>
      <vt:lpstr>PowerPoint Presentation</vt:lpstr>
      <vt:lpstr>Specialist Review</vt:lpstr>
      <vt:lpstr>Specialist Review</vt:lpstr>
      <vt:lpstr>Specialist Review</vt:lpstr>
      <vt:lpstr>PowerPoint Presentation</vt:lpstr>
      <vt:lpstr>BSO Review</vt:lpstr>
      <vt:lpstr>BSO Review</vt:lpstr>
      <vt:lpstr>BSO Review</vt:lpstr>
      <vt:lpstr>PowerPoint Presentation</vt:lpstr>
      <vt:lpstr>Member Review</vt:lpstr>
      <vt:lpstr>Member Review</vt:lpstr>
      <vt:lpstr>Member Review</vt:lpstr>
      <vt:lpstr>PowerPoint Presentation</vt:lpstr>
      <vt:lpstr>Ancillary Review</vt:lpstr>
      <vt:lpstr>Ancillary Review</vt:lpstr>
      <vt:lpstr>Ancillary Review</vt:lpstr>
      <vt:lpstr>PowerPoint Presentation</vt:lpstr>
      <vt:lpstr>Committee Review</vt:lpstr>
      <vt:lpstr>Committee Review</vt:lpstr>
      <vt:lpstr>PowerPoint Presentation</vt:lpstr>
      <vt:lpstr>Post-review</vt:lpstr>
      <vt:lpstr>Post-Review</vt:lpstr>
      <vt:lpstr>Post-Review</vt:lpstr>
      <vt:lpstr>PowerPoint Presentation</vt:lpstr>
      <vt:lpstr>Committee meetings</vt:lpstr>
      <vt:lpstr>Committee Meeting</vt:lpstr>
      <vt:lpstr>PowerPoint Presentation</vt:lpstr>
      <vt:lpstr>Request  clarifications</vt:lpstr>
      <vt:lpstr>Request Clarifications</vt:lpstr>
      <vt:lpstr>Request Clarifications</vt:lpstr>
      <vt:lpstr>Request Clarifications</vt:lpstr>
      <vt:lpstr>Request Clarifications</vt:lpstr>
      <vt:lpstr>Questions?</vt:lpstr>
      <vt:lpstr>Questions</vt:lpstr>
      <vt:lpstr>Navigation</vt:lpstr>
      <vt:lpstr>Principal Investigator Show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Training IRB Module</dc:title>
  <dc:creator>Witkowski, Marla</dc:creator>
  <cp:lastModifiedBy>Seim, Gaby</cp:lastModifiedBy>
  <cp:revision>66</cp:revision>
  <cp:lastPrinted>2016-02-01T14:25:59Z</cp:lastPrinted>
  <dcterms:created xsi:type="dcterms:W3CDTF">2016-02-01T14:21:04Z</dcterms:created>
  <dcterms:modified xsi:type="dcterms:W3CDTF">2018-04-11T03:49:43Z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0x0101007C48234C3F07C940A68DD80541EB650D</vt:lpwstr>
  </property>
</Properties>
</file>