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59"/>
  </p:notesMasterIdLst>
  <p:handoutMasterIdLst>
    <p:handoutMasterId r:id="rId60"/>
  </p:handoutMasterIdLst>
  <p:sldIdLst>
    <p:sldId id="257" r:id="rId5"/>
    <p:sldId id="292" r:id="rId6"/>
    <p:sldId id="294" r:id="rId7"/>
    <p:sldId id="295" r:id="rId8"/>
    <p:sldId id="296" r:id="rId9"/>
    <p:sldId id="276" r:id="rId10"/>
    <p:sldId id="307" r:id="rId11"/>
    <p:sldId id="306" r:id="rId12"/>
    <p:sldId id="277" r:id="rId13"/>
    <p:sldId id="297" r:id="rId14"/>
    <p:sldId id="300" r:id="rId15"/>
    <p:sldId id="298" r:id="rId16"/>
    <p:sldId id="299" r:id="rId17"/>
    <p:sldId id="278" r:id="rId18"/>
    <p:sldId id="279" r:id="rId19"/>
    <p:sldId id="301" r:id="rId20"/>
    <p:sldId id="302" r:id="rId21"/>
    <p:sldId id="303" r:id="rId22"/>
    <p:sldId id="304" r:id="rId23"/>
    <p:sldId id="260" r:id="rId24"/>
    <p:sldId id="293" r:id="rId25"/>
    <p:sldId id="266" r:id="rId26"/>
    <p:sldId id="289" r:id="rId27"/>
    <p:sldId id="320" r:id="rId28"/>
    <p:sldId id="267" r:id="rId29"/>
    <p:sldId id="291" r:id="rId30"/>
    <p:sldId id="305" r:id="rId31"/>
    <p:sldId id="282" r:id="rId32"/>
    <p:sldId id="269" r:id="rId33"/>
    <p:sldId id="321" r:id="rId34"/>
    <p:sldId id="270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275" r:id="rId46"/>
    <p:sldId id="283" r:id="rId47"/>
    <p:sldId id="281" r:id="rId48"/>
    <p:sldId id="317" r:id="rId49"/>
    <p:sldId id="318" r:id="rId50"/>
    <p:sldId id="319" r:id="rId51"/>
    <p:sldId id="308" r:id="rId52"/>
    <p:sldId id="310" r:id="rId53"/>
    <p:sldId id="312" r:id="rId54"/>
    <p:sldId id="313" r:id="rId55"/>
    <p:sldId id="314" r:id="rId56"/>
    <p:sldId id="315" r:id="rId57"/>
    <p:sldId id="316" r:id="rId58"/>
  </p:sldIdLst>
  <p:sldSz cx="9144000" cy="6858000" type="screen4x3"/>
  <p:notesSz cx="7010400" cy="9296400"/>
  <p:custShowLst>
    <p:custShow name="Custom Show - Principal Investigators" id="0">
      <p:sldLst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  <p:sld r:id="rId40"/>
        <p:sld r:id="rId41"/>
        <p:sld r:id="rId42"/>
        <p:sld r:id="rId43"/>
        <p:sld r:id="rId44"/>
        <p:sld r:id="rId45"/>
        <p:sld r:id="rId46"/>
        <p:sld r:id="rId47"/>
        <p:sld r:id="rId48"/>
        <p:sld r:id="rId49"/>
        <p:sld r:id="rId50"/>
        <p:sld r:id="rId51"/>
        <p:sld r:id="rId52"/>
        <p:sld r:id="rId53"/>
        <p:sld r:id="rId54"/>
        <p:sld r:id="rId55"/>
        <p:sld r:id="rId56"/>
        <p:sld r:id="rId57"/>
        <p:sld r:id="rId58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tkowski, Marla" initials="WM" lastIdx="2" clrIdx="0">
    <p:extLst>
      <p:ext uri="{19B8F6BF-5375-455C-9EA6-DF929625EA0E}">
        <p15:presenceInfo xmlns:p15="http://schemas.microsoft.com/office/powerpoint/2012/main" userId="S-1-5-21-1078081533-1004336348-839522115-138777" providerId="AD"/>
      </p:ext>
    </p:extLst>
  </p:cmAuthor>
  <p:cmAuthor id="2" name="Marla Witkowski" initials="MW" lastIdx="4" clrIdx="1">
    <p:extLst>
      <p:ext uri="{19B8F6BF-5375-455C-9EA6-DF929625EA0E}">
        <p15:presenceInfo xmlns:p15="http://schemas.microsoft.com/office/powerpoint/2012/main" userId="19e4566f35adfe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C139"/>
    <a:srgbClr val="ECD63F"/>
    <a:srgbClr val="F49709"/>
    <a:srgbClr val="0A2196"/>
    <a:srgbClr val="D58408"/>
    <a:srgbClr val="1C6CB5"/>
    <a:srgbClr val="CC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3" autoAdjust="0"/>
    <p:restoredTop sz="96586" autoAdjust="0"/>
  </p:normalViewPr>
  <p:slideViewPr>
    <p:cSldViewPr>
      <p:cViewPr varScale="1">
        <p:scale>
          <a:sx n="69" d="100"/>
          <a:sy n="69" d="100"/>
        </p:scale>
        <p:origin x="122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345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DBF822-1491-430F-81BE-01114258D501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3492B2-BAAC-472C-987D-3861CD787092}" type="pres">
      <dgm:prSet presAssocID="{6BDBF822-1491-430F-81BE-01114258D50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512024DB-DC44-467F-9D54-21A4E21D5F79}" type="presOf" srcId="{6BDBF822-1491-430F-81BE-01114258D501}" destId="{E83492B2-BAAC-472C-987D-3861CD787092}" srcOrd="0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4800FF-78D5-44F2-8D5B-824D4E1417C9}" type="doc">
      <dgm:prSet loTypeId="urn:microsoft.com/office/officeart/2005/8/layout/cycle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B693D-230C-47BD-9E43-4AE6EC57C70F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400" b="1" dirty="0" smtClean="0"/>
            <a:t>Basic Information</a:t>
          </a:r>
          <a:endParaRPr lang="en-US" sz="1400" b="1" dirty="0"/>
        </a:p>
      </dgm:t>
    </dgm:pt>
    <dgm:pt modelId="{FDDC0CBC-DEF8-4676-95D1-1693E7B39668}" type="parTrans" cxnId="{082B3D02-FBBD-4740-862F-56875A73570E}">
      <dgm:prSet/>
      <dgm:spPr/>
      <dgm:t>
        <a:bodyPr/>
        <a:lstStyle/>
        <a:p>
          <a:endParaRPr lang="en-US"/>
        </a:p>
      </dgm:t>
    </dgm:pt>
    <dgm:pt modelId="{240DDD2F-9E92-48AA-A92A-D4C6F454282D}" type="sibTrans" cxnId="{082B3D02-FBBD-4740-862F-56875A73570E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0BD80265-D58E-40EA-B96E-6B4589CC4F3A}">
      <dgm:prSet custT="1"/>
      <dgm:spPr>
        <a:solidFill>
          <a:schemeClr val="accent6"/>
        </a:solidFill>
      </dgm:spPr>
      <dgm:t>
        <a:bodyPr/>
        <a:lstStyle/>
        <a:p>
          <a:r>
            <a:rPr lang="en-US" sz="1400" b="1" dirty="0" smtClean="0"/>
            <a:t>Supporting Documents</a:t>
          </a:r>
          <a:endParaRPr lang="en-US" sz="1400" b="1" dirty="0"/>
        </a:p>
      </dgm:t>
    </dgm:pt>
    <dgm:pt modelId="{5FD556CC-1387-45CF-ADB5-622D14861027}" type="parTrans" cxnId="{2F0B1875-768F-4666-839F-4A84F8E33BCC}">
      <dgm:prSet/>
      <dgm:spPr/>
      <dgm:t>
        <a:bodyPr/>
        <a:lstStyle/>
        <a:p>
          <a:endParaRPr lang="en-US"/>
        </a:p>
      </dgm:t>
    </dgm:pt>
    <dgm:pt modelId="{203E1795-72E5-4B24-A3D6-75EE20B34B88}" type="sibTrans" cxnId="{2F0B1875-768F-4666-839F-4A84F8E33BCC}">
      <dgm:prSet/>
      <dgm:spPr/>
      <dgm:t>
        <a:bodyPr/>
        <a:lstStyle/>
        <a:p>
          <a:endParaRPr lang="en-US"/>
        </a:p>
      </dgm:t>
    </dgm:pt>
    <dgm:pt modelId="{6430B120-754B-4D33-A000-F572CC8B8D7D}">
      <dgm:prSet custT="1"/>
      <dgm:spPr>
        <a:solidFill>
          <a:schemeClr val="accent6"/>
        </a:solidFill>
      </dgm:spPr>
      <dgm:t>
        <a:bodyPr/>
        <a:lstStyle/>
        <a:p>
          <a:r>
            <a:rPr lang="en-US" sz="1400" b="1" dirty="0" smtClean="0"/>
            <a:t>Consent Form(s) &amp; Recruitment Materials</a:t>
          </a:r>
          <a:endParaRPr lang="en-US" sz="1400" b="1" dirty="0"/>
        </a:p>
      </dgm:t>
    </dgm:pt>
    <dgm:pt modelId="{CB5ED286-83E6-43C7-BD41-3FC63A6245CD}" type="parTrans" cxnId="{F51D4A0B-4309-4981-AE65-7B572BDA623B}">
      <dgm:prSet/>
      <dgm:spPr/>
      <dgm:t>
        <a:bodyPr/>
        <a:lstStyle/>
        <a:p>
          <a:endParaRPr lang="en-US"/>
        </a:p>
      </dgm:t>
    </dgm:pt>
    <dgm:pt modelId="{2B470C65-B7AE-415C-A028-086AAE9177D3}" type="sibTrans" cxnId="{F51D4A0B-4309-4981-AE65-7B572BDA623B}">
      <dgm:prSet/>
      <dgm:spPr/>
      <dgm:t>
        <a:bodyPr/>
        <a:lstStyle/>
        <a:p>
          <a:endParaRPr lang="en-US"/>
        </a:p>
      </dgm:t>
    </dgm:pt>
    <dgm:pt modelId="{684C18DE-E93E-414F-ABB0-FFB53975B62F}">
      <dgm:prSet custT="1"/>
      <dgm:spPr>
        <a:solidFill>
          <a:schemeClr val="accent6"/>
        </a:solidFill>
      </dgm:spPr>
      <dgm:t>
        <a:bodyPr/>
        <a:lstStyle/>
        <a:p>
          <a:r>
            <a:rPr lang="en-US" sz="1400" b="1" dirty="0" smtClean="0"/>
            <a:t>Funding Sources</a:t>
          </a:r>
          <a:endParaRPr lang="en-US" sz="1400" b="1" dirty="0"/>
        </a:p>
      </dgm:t>
    </dgm:pt>
    <dgm:pt modelId="{439A17C4-715F-4AA6-8373-79BC59C9E35C}" type="parTrans" cxnId="{212D858F-B0AF-4266-984A-D136F6AED15C}">
      <dgm:prSet/>
      <dgm:spPr/>
      <dgm:t>
        <a:bodyPr/>
        <a:lstStyle/>
        <a:p>
          <a:endParaRPr lang="en-US"/>
        </a:p>
      </dgm:t>
    </dgm:pt>
    <dgm:pt modelId="{E6F2D915-BCDE-4B5B-A3FE-8449D0F059AB}" type="sibTrans" cxnId="{212D858F-B0AF-4266-984A-D136F6AED15C}">
      <dgm:prSet/>
      <dgm:spPr/>
      <dgm:t>
        <a:bodyPr/>
        <a:lstStyle/>
        <a:p>
          <a:endParaRPr lang="en-US"/>
        </a:p>
      </dgm:t>
    </dgm:pt>
    <dgm:pt modelId="{64B9E903-6913-4B1D-B5F7-49173359EED1}">
      <dgm:prSet custT="1"/>
      <dgm:spPr>
        <a:solidFill>
          <a:schemeClr val="accent6"/>
        </a:solidFill>
      </dgm:spPr>
      <dgm:t>
        <a:bodyPr/>
        <a:lstStyle/>
        <a:p>
          <a:r>
            <a:rPr lang="en-US" sz="1400" b="1" dirty="0" smtClean="0"/>
            <a:t>Study Scope*</a:t>
          </a:r>
          <a:endParaRPr lang="en-US" sz="1400" b="1" dirty="0"/>
        </a:p>
      </dgm:t>
    </dgm:pt>
    <dgm:pt modelId="{E4D1A3D2-80BB-41E1-BBA2-3ACD6CD8F221}" type="parTrans" cxnId="{9F204186-1C81-4923-BEBE-CEBCFCA97366}">
      <dgm:prSet/>
      <dgm:spPr/>
      <dgm:t>
        <a:bodyPr/>
        <a:lstStyle/>
        <a:p>
          <a:endParaRPr lang="en-US"/>
        </a:p>
      </dgm:t>
    </dgm:pt>
    <dgm:pt modelId="{3B78E300-F343-42C6-92EA-4E188D4DD462}" type="sibTrans" cxnId="{9F204186-1C81-4923-BEBE-CEBCFCA97366}">
      <dgm:prSet/>
      <dgm:spPr/>
      <dgm:t>
        <a:bodyPr/>
        <a:lstStyle/>
        <a:p>
          <a:endParaRPr lang="en-US"/>
        </a:p>
      </dgm:t>
    </dgm:pt>
    <dgm:pt modelId="{E1FF8384-71F5-4988-B555-0C15A830DD30}">
      <dgm:prSet custT="1"/>
      <dgm:spPr>
        <a:solidFill>
          <a:schemeClr val="accent6"/>
        </a:solidFill>
      </dgm:spPr>
      <dgm:t>
        <a:bodyPr/>
        <a:lstStyle/>
        <a:p>
          <a:r>
            <a:rPr lang="en-US" sz="1400" b="1" dirty="0" smtClean="0"/>
            <a:t>Study Staff</a:t>
          </a:r>
          <a:endParaRPr lang="en-US" sz="1400" b="1" dirty="0"/>
        </a:p>
      </dgm:t>
    </dgm:pt>
    <dgm:pt modelId="{26F28053-7557-4042-B45F-CF32273A1022}" type="parTrans" cxnId="{2A7E7768-9398-4CDB-A80C-7E543D083C9F}">
      <dgm:prSet/>
      <dgm:spPr/>
      <dgm:t>
        <a:bodyPr/>
        <a:lstStyle/>
        <a:p>
          <a:endParaRPr lang="en-US"/>
        </a:p>
      </dgm:t>
    </dgm:pt>
    <dgm:pt modelId="{761AB7A5-7287-4A39-A155-AA5C7BEB5C47}" type="sibTrans" cxnId="{2A7E7768-9398-4CDB-A80C-7E543D083C9F}">
      <dgm:prSet/>
      <dgm:spPr/>
      <dgm:t>
        <a:bodyPr/>
        <a:lstStyle/>
        <a:p>
          <a:endParaRPr lang="en-US"/>
        </a:p>
      </dgm:t>
    </dgm:pt>
    <dgm:pt modelId="{1823C834-305B-47D1-94D6-3897152637E4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400" b="1" dirty="0" smtClean="0"/>
            <a:t>External Sites</a:t>
          </a:r>
          <a:endParaRPr lang="en-US" sz="1400" b="1" dirty="0"/>
        </a:p>
      </dgm:t>
    </dgm:pt>
    <dgm:pt modelId="{7E6B377F-7BDB-408D-9031-27F4B1D0B5E8}" type="parTrans" cxnId="{5C0040B2-D887-4874-BF82-FE2DE7275DE2}">
      <dgm:prSet/>
      <dgm:spPr/>
      <dgm:t>
        <a:bodyPr/>
        <a:lstStyle/>
        <a:p>
          <a:endParaRPr lang="en-US"/>
        </a:p>
      </dgm:t>
    </dgm:pt>
    <dgm:pt modelId="{D3E3AAEC-0AC3-48C8-9AF5-DD4D6A5F52E7}" type="sibTrans" cxnId="{5C0040B2-D887-4874-BF82-FE2DE7275DE2}">
      <dgm:prSet/>
      <dgm:spPr/>
      <dgm:t>
        <a:bodyPr/>
        <a:lstStyle/>
        <a:p>
          <a:endParaRPr lang="en-US"/>
        </a:p>
      </dgm:t>
    </dgm:pt>
    <dgm:pt modelId="{6AA74EFC-AE10-41AE-8BEA-EC4E4188BBAC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400" b="1" dirty="0" smtClean="0"/>
            <a:t>Drugs</a:t>
          </a:r>
          <a:endParaRPr lang="en-US" sz="1400" b="1" dirty="0"/>
        </a:p>
      </dgm:t>
    </dgm:pt>
    <dgm:pt modelId="{4BA207A5-252C-4B3F-9D9D-FD8B76E539CF}" type="parTrans" cxnId="{58B35D6F-2EFD-4D76-8209-774FADEF4609}">
      <dgm:prSet/>
      <dgm:spPr/>
      <dgm:t>
        <a:bodyPr/>
        <a:lstStyle/>
        <a:p>
          <a:endParaRPr lang="en-US"/>
        </a:p>
      </dgm:t>
    </dgm:pt>
    <dgm:pt modelId="{CB39B8E1-3BDD-4EF3-8474-0E8490730B63}" type="sibTrans" cxnId="{58B35D6F-2EFD-4D76-8209-774FADEF4609}">
      <dgm:prSet/>
      <dgm:spPr/>
      <dgm:t>
        <a:bodyPr/>
        <a:lstStyle/>
        <a:p>
          <a:endParaRPr lang="en-US"/>
        </a:p>
      </dgm:t>
    </dgm:pt>
    <dgm:pt modelId="{4EE69D9D-DD44-4FF0-89F0-78914040ACE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400" b="1" dirty="0" smtClean="0"/>
            <a:t>Devices</a:t>
          </a:r>
          <a:endParaRPr lang="en-US" sz="1400" b="1" dirty="0"/>
        </a:p>
      </dgm:t>
    </dgm:pt>
    <dgm:pt modelId="{9A067370-77CF-4081-9C54-F7A27EC46D8F}" type="parTrans" cxnId="{D70D6B97-4A09-49BF-8437-430C6A57B344}">
      <dgm:prSet/>
      <dgm:spPr/>
      <dgm:t>
        <a:bodyPr/>
        <a:lstStyle/>
        <a:p>
          <a:endParaRPr lang="en-US"/>
        </a:p>
      </dgm:t>
    </dgm:pt>
    <dgm:pt modelId="{5F79FD5B-27A6-43EF-A479-DBEB879A7B4F}" type="sibTrans" cxnId="{D70D6B97-4A09-49BF-8437-430C6A57B344}">
      <dgm:prSet/>
      <dgm:spPr/>
      <dgm:t>
        <a:bodyPr/>
        <a:lstStyle/>
        <a:p>
          <a:endParaRPr lang="en-US"/>
        </a:p>
      </dgm:t>
    </dgm:pt>
    <dgm:pt modelId="{30007B1F-E6F5-41BB-B7C7-E2982D83DD46}">
      <dgm:prSet custT="1"/>
      <dgm:spPr>
        <a:solidFill>
          <a:schemeClr val="accent6"/>
        </a:solidFill>
      </dgm:spPr>
      <dgm:t>
        <a:bodyPr/>
        <a:lstStyle/>
        <a:p>
          <a:r>
            <a:rPr lang="en-US" sz="1400" b="1" dirty="0" smtClean="0"/>
            <a:t>CITI Training</a:t>
          </a:r>
          <a:endParaRPr lang="en-US" sz="1400" b="1" dirty="0"/>
        </a:p>
      </dgm:t>
    </dgm:pt>
    <dgm:pt modelId="{F00BCDDB-AC9B-45F5-AF9D-3A40705FE29A}" type="parTrans" cxnId="{46075759-0B9F-4BDF-830F-DC51672FA1BC}">
      <dgm:prSet/>
      <dgm:spPr/>
      <dgm:t>
        <a:bodyPr/>
        <a:lstStyle/>
        <a:p>
          <a:endParaRPr lang="en-US"/>
        </a:p>
      </dgm:t>
    </dgm:pt>
    <dgm:pt modelId="{237DD901-8BCC-4CC8-BA88-3FE8B00D778C}" type="sibTrans" cxnId="{46075759-0B9F-4BDF-830F-DC51672FA1BC}">
      <dgm:prSet/>
      <dgm:spPr/>
      <dgm:t>
        <a:bodyPr/>
        <a:lstStyle/>
        <a:p>
          <a:endParaRPr lang="en-US"/>
        </a:p>
      </dgm:t>
    </dgm:pt>
    <dgm:pt modelId="{FA1DF069-7917-408A-84BF-65F81FE21901}" type="pres">
      <dgm:prSet presAssocID="{EB4800FF-78D5-44F2-8D5B-824D4E1417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84FA32-3C7C-4682-852D-5AFB8FAF7B11}" type="pres">
      <dgm:prSet presAssocID="{EB4800FF-78D5-44F2-8D5B-824D4E1417C9}" presName="cycle" presStyleCnt="0"/>
      <dgm:spPr/>
    </dgm:pt>
    <dgm:pt modelId="{E643CB02-55CE-4381-BBDE-B3C4EA0CE47F}" type="pres">
      <dgm:prSet presAssocID="{378B693D-230C-47BD-9E43-4AE6EC57C70F}" presName="nodeFirstNode" presStyleLbl="node1" presStyleIdx="0" presStyleCnt="10" custScaleX="145484" custScaleY="134152" custRadScaleRad="104542" custRadScaleInc="3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EB1EB-1294-4258-B3FB-A2F4A0B2903A}" type="pres">
      <dgm:prSet presAssocID="{240DDD2F-9E92-48AA-A92A-D4C6F454282D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3AA0731D-CA8A-4BA0-ABC5-C56E7359E171}" type="pres">
      <dgm:prSet presAssocID="{684C18DE-E93E-414F-ABB0-FFB53975B62F}" presName="nodeFollowingNodes" presStyleLbl="node1" presStyleIdx="1" presStyleCnt="10" custScaleX="140674" custScaleY="145541" custRadScaleRad="106127" custRadScaleInc="506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D259D-68C9-4B40-8001-2A22C87B50CB}" type="pres">
      <dgm:prSet presAssocID="{E1FF8384-71F5-4988-B555-0C15A830DD30}" presName="nodeFollowingNodes" presStyleLbl="node1" presStyleIdx="2" presStyleCnt="10" custScaleX="134124" custScaleY="150087" custRadScaleRad="108045" custRadScaleInc="28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660C3-F669-4A73-99D5-429828498FE1}" type="pres">
      <dgm:prSet presAssocID="{64B9E903-6913-4B1D-B5F7-49173359EED1}" presName="nodeFollowingNodes" presStyleLbl="node1" presStyleIdx="3" presStyleCnt="10" custScaleX="121799" custScaleY="138858" custRadScaleRad="100705" custRadScaleInc="66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1DF10-29F4-4726-B1C4-DD8500FBBFF4}" type="pres">
      <dgm:prSet presAssocID="{1823C834-305B-47D1-94D6-3897152637E4}" presName="nodeFollowingNodes" presStyleLbl="node1" presStyleIdx="4" presStyleCnt="10" custScaleX="117243" custScaleY="131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B45E3-F18C-4545-BBB2-F8324E405207}" type="pres">
      <dgm:prSet presAssocID="{6AA74EFC-AE10-41AE-8BEA-EC4E4188BBAC}" presName="nodeFollowingNodes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4DB3E-132B-4F8F-BEF9-6C439F557BCA}" type="pres">
      <dgm:prSet presAssocID="{4EE69D9D-DD44-4FF0-89F0-78914040ACEA}" presName="nodeFollowingNodes" presStyleLbl="node1" presStyleIdx="6" presStyleCnt="10" custRadScaleRad="104193" custRadScaleInc="-12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FC390-47D9-4B0B-9747-70BB1BB14038}" type="pres">
      <dgm:prSet presAssocID="{6430B120-754B-4D33-A000-F572CC8B8D7D}" presName="nodeFollowingNodes" presStyleLbl="node1" presStyleIdx="7" presStyleCnt="10" custScaleX="173623" custScaleY="185043" custRadScaleRad="100335" custRadScaleInc="-27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B939F-1B93-4083-828B-E2A155A708BA}" type="pres">
      <dgm:prSet presAssocID="{30007B1F-E6F5-41BB-B7C7-E2982D83DD46}" presName="nodeFollowingNodes" presStyleLbl="node1" presStyleIdx="8" presStyleCnt="10" custScaleX="126540" custScaleY="178659" custRadScaleRad="110650" custRadScaleInc="-31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D95D1-5DC3-4E60-B64E-B6F884A536A2}" type="pres">
      <dgm:prSet presAssocID="{0BD80265-D58E-40EA-B96E-6B4589CC4F3A}" presName="nodeFollowingNodes" presStyleLbl="node1" presStyleIdx="9" presStyleCnt="10" custScaleX="163967" custScaleY="172274" custRadScaleRad="108858" custRadScaleInc="-39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0040B2-D887-4874-BF82-FE2DE7275DE2}" srcId="{EB4800FF-78D5-44F2-8D5B-824D4E1417C9}" destId="{1823C834-305B-47D1-94D6-3897152637E4}" srcOrd="4" destOrd="0" parTransId="{7E6B377F-7BDB-408D-9031-27F4B1D0B5E8}" sibTransId="{D3E3AAEC-0AC3-48C8-9AF5-DD4D6A5F52E7}"/>
    <dgm:cxn modelId="{4FDAC26D-D67B-4A19-B98E-9EF4F2729216}" type="presOf" srcId="{EB4800FF-78D5-44F2-8D5B-824D4E1417C9}" destId="{FA1DF069-7917-408A-84BF-65F81FE21901}" srcOrd="0" destOrd="0" presId="urn:microsoft.com/office/officeart/2005/8/layout/cycle3"/>
    <dgm:cxn modelId="{93E2F24B-603E-4BE3-8BAC-8EAD75FB84C6}" type="presOf" srcId="{1823C834-305B-47D1-94D6-3897152637E4}" destId="{98F1DF10-29F4-4726-B1C4-DD8500FBBFF4}" srcOrd="0" destOrd="0" presId="urn:microsoft.com/office/officeart/2005/8/layout/cycle3"/>
    <dgm:cxn modelId="{212D858F-B0AF-4266-984A-D136F6AED15C}" srcId="{EB4800FF-78D5-44F2-8D5B-824D4E1417C9}" destId="{684C18DE-E93E-414F-ABB0-FFB53975B62F}" srcOrd="1" destOrd="0" parTransId="{439A17C4-715F-4AA6-8373-79BC59C9E35C}" sibTransId="{E6F2D915-BCDE-4B5B-A3FE-8449D0F059AB}"/>
    <dgm:cxn modelId="{8FCA1EE8-126F-414F-9D91-2D04BA1F2CCF}" type="presOf" srcId="{4EE69D9D-DD44-4FF0-89F0-78914040ACEA}" destId="{53F4DB3E-132B-4F8F-BEF9-6C439F557BCA}" srcOrd="0" destOrd="0" presId="urn:microsoft.com/office/officeart/2005/8/layout/cycle3"/>
    <dgm:cxn modelId="{AA0E2C9C-1A42-40B1-8AF6-FE2EB650569E}" type="presOf" srcId="{684C18DE-E93E-414F-ABB0-FFB53975B62F}" destId="{3AA0731D-CA8A-4BA0-ABC5-C56E7359E171}" srcOrd="0" destOrd="0" presId="urn:microsoft.com/office/officeart/2005/8/layout/cycle3"/>
    <dgm:cxn modelId="{B6B5A456-4E19-42E5-AE08-A3A8C344A1B4}" type="presOf" srcId="{30007B1F-E6F5-41BB-B7C7-E2982D83DD46}" destId="{BAEB939F-1B93-4083-828B-E2A155A708BA}" srcOrd="0" destOrd="0" presId="urn:microsoft.com/office/officeart/2005/8/layout/cycle3"/>
    <dgm:cxn modelId="{E3576BC1-DB01-495C-B7CC-CE290A50F9E9}" type="presOf" srcId="{6AA74EFC-AE10-41AE-8BEA-EC4E4188BBAC}" destId="{29BB45E3-F18C-4545-BBB2-F8324E405207}" srcOrd="0" destOrd="0" presId="urn:microsoft.com/office/officeart/2005/8/layout/cycle3"/>
    <dgm:cxn modelId="{E1496662-F293-43F0-A79F-B2B04068CB35}" type="presOf" srcId="{240DDD2F-9E92-48AA-A92A-D4C6F454282D}" destId="{A8EEB1EB-1294-4258-B3FB-A2F4A0B2903A}" srcOrd="0" destOrd="0" presId="urn:microsoft.com/office/officeart/2005/8/layout/cycle3"/>
    <dgm:cxn modelId="{9F204186-1C81-4923-BEBE-CEBCFCA97366}" srcId="{EB4800FF-78D5-44F2-8D5B-824D4E1417C9}" destId="{64B9E903-6913-4B1D-B5F7-49173359EED1}" srcOrd="3" destOrd="0" parTransId="{E4D1A3D2-80BB-41E1-BBA2-3ACD6CD8F221}" sibTransId="{3B78E300-F343-42C6-92EA-4E188D4DD462}"/>
    <dgm:cxn modelId="{CFD0959C-0317-4A8F-B419-5A1559CBC76A}" type="presOf" srcId="{378B693D-230C-47BD-9E43-4AE6EC57C70F}" destId="{E643CB02-55CE-4381-BBDE-B3C4EA0CE47F}" srcOrd="0" destOrd="0" presId="urn:microsoft.com/office/officeart/2005/8/layout/cycle3"/>
    <dgm:cxn modelId="{58B35D6F-2EFD-4D76-8209-774FADEF4609}" srcId="{EB4800FF-78D5-44F2-8D5B-824D4E1417C9}" destId="{6AA74EFC-AE10-41AE-8BEA-EC4E4188BBAC}" srcOrd="5" destOrd="0" parTransId="{4BA207A5-252C-4B3F-9D9D-FD8B76E539CF}" sibTransId="{CB39B8E1-3BDD-4EF3-8474-0E8490730B63}"/>
    <dgm:cxn modelId="{079FCDC6-0706-440E-8804-25FDE162BAF0}" type="presOf" srcId="{6430B120-754B-4D33-A000-F572CC8B8D7D}" destId="{B98FC390-47D9-4B0B-9747-70BB1BB14038}" srcOrd="0" destOrd="0" presId="urn:microsoft.com/office/officeart/2005/8/layout/cycle3"/>
    <dgm:cxn modelId="{FDB38ABF-4D39-4354-9FB3-26E44C869EC3}" type="presOf" srcId="{E1FF8384-71F5-4988-B555-0C15A830DD30}" destId="{302D259D-68C9-4B40-8001-2A22C87B50CB}" srcOrd="0" destOrd="0" presId="urn:microsoft.com/office/officeart/2005/8/layout/cycle3"/>
    <dgm:cxn modelId="{46075759-0B9F-4BDF-830F-DC51672FA1BC}" srcId="{EB4800FF-78D5-44F2-8D5B-824D4E1417C9}" destId="{30007B1F-E6F5-41BB-B7C7-E2982D83DD46}" srcOrd="8" destOrd="0" parTransId="{F00BCDDB-AC9B-45F5-AF9D-3A40705FE29A}" sibTransId="{237DD901-8BCC-4CC8-BA88-3FE8B00D778C}"/>
    <dgm:cxn modelId="{082B3D02-FBBD-4740-862F-56875A73570E}" srcId="{EB4800FF-78D5-44F2-8D5B-824D4E1417C9}" destId="{378B693D-230C-47BD-9E43-4AE6EC57C70F}" srcOrd="0" destOrd="0" parTransId="{FDDC0CBC-DEF8-4676-95D1-1693E7B39668}" sibTransId="{240DDD2F-9E92-48AA-A92A-D4C6F454282D}"/>
    <dgm:cxn modelId="{D70D6B97-4A09-49BF-8437-430C6A57B344}" srcId="{EB4800FF-78D5-44F2-8D5B-824D4E1417C9}" destId="{4EE69D9D-DD44-4FF0-89F0-78914040ACEA}" srcOrd="6" destOrd="0" parTransId="{9A067370-77CF-4081-9C54-F7A27EC46D8F}" sibTransId="{5F79FD5B-27A6-43EF-A479-DBEB879A7B4F}"/>
    <dgm:cxn modelId="{E08D6480-18E6-4092-AA8D-B5D8DCA69FB8}" type="presOf" srcId="{64B9E903-6913-4B1D-B5F7-49173359EED1}" destId="{510660C3-F669-4A73-99D5-429828498FE1}" srcOrd="0" destOrd="0" presId="urn:microsoft.com/office/officeart/2005/8/layout/cycle3"/>
    <dgm:cxn modelId="{2A7E7768-9398-4CDB-A80C-7E543D083C9F}" srcId="{EB4800FF-78D5-44F2-8D5B-824D4E1417C9}" destId="{E1FF8384-71F5-4988-B555-0C15A830DD30}" srcOrd="2" destOrd="0" parTransId="{26F28053-7557-4042-B45F-CF32273A1022}" sibTransId="{761AB7A5-7287-4A39-A155-AA5C7BEB5C47}"/>
    <dgm:cxn modelId="{2F0B1875-768F-4666-839F-4A84F8E33BCC}" srcId="{EB4800FF-78D5-44F2-8D5B-824D4E1417C9}" destId="{0BD80265-D58E-40EA-B96E-6B4589CC4F3A}" srcOrd="9" destOrd="0" parTransId="{5FD556CC-1387-45CF-ADB5-622D14861027}" sibTransId="{203E1795-72E5-4B24-A3D6-75EE20B34B88}"/>
    <dgm:cxn modelId="{E7637ABC-7E30-4121-86A8-2BD457D6FC32}" type="presOf" srcId="{0BD80265-D58E-40EA-B96E-6B4589CC4F3A}" destId="{87DD95D1-5DC3-4E60-B64E-B6F884A536A2}" srcOrd="0" destOrd="0" presId="urn:microsoft.com/office/officeart/2005/8/layout/cycle3"/>
    <dgm:cxn modelId="{F51D4A0B-4309-4981-AE65-7B572BDA623B}" srcId="{EB4800FF-78D5-44F2-8D5B-824D4E1417C9}" destId="{6430B120-754B-4D33-A000-F572CC8B8D7D}" srcOrd="7" destOrd="0" parTransId="{CB5ED286-83E6-43C7-BD41-3FC63A6245CD}" sibTransId="{2B470C65-B7AE-415C-A028-086AAE9177D3}"/>
    <dgm:cxn modelId="{312A3D7F-1E62-4652-90F1-B1A672919FA9}" type="presParOf" srcId="{FA1DF069-7917-408A-84BF-65F81FE21901}" destId="{9384FA32-3C7C-4682-852D-5AFB8FAF7B11}" srcOrd="0" destOrd="0" presId="urn:microsoft.com/office/officeart/2005/8/layout/cycle3"/>
    <dgm:cxn modelId="{EC1C357F-D5B5-4353-BE7A-3DA7363EC221}" type="presParOf" srcId="{9384FA32-3C7C-4682-852D-5AFB8FAF7B11}" destId="{E643CB02-55CE-4381-BBDE-B3C4EA0CE47F}" srcOrd="0" destOrd="0" presId="urn:microsoft.com/office/officeart/2005/8/layout/cycle3"/>
    <dgm:cxn modelId="{CCA55042-F189-463C-9C39-AC2DA2E0B094}" type="presParOf" srcId="{9384FA32-3C7C-4682-852D-5AFB8FAF7B11}" destId="{A8EEB1EB-1294-4258-B3FB-A2F4A0B2903A}" srcOrd="1" destOrd="0" presId="urn:microsoft.com/office/officeart/2005/8/layout/cycle3"/>
    <dgm:cxn modelId="{4CC0A304-1419-43F5-B8E9-D8DDDB32BE5B}" type="presParOf" srcId="{9384FA32-3C7C-4682-852D-5AFB8FAF7B11}" destId="{3AA0731D-CA8A-4BA0-ABC5-C56E7359E171}" srcOrd="2" destOrd="0" presId="urn:microsoft.com/office/officeart/2005/8/layout/cycle3"/>
    <dgm:cxn modelId="{0ADBD033-17D6-4AEF-A599-41B2F497F7B0}" type="presParOf" srcId="{9384FA32-3C7C-4682-852D-5AFB8FAF7B11}" destId="{302D259D-68C9-4B40-8001-2A22C87B50CB}" srcOrd="3" destOrd="0" presId="urn:microsoft.com/office/officeart/2005/8/layout/cycle3"/>
    <dgm:cxn modelId="{DA722C5C-80FD-4346-9703-5A2E5AB3F9B4}" type="presParOf" srcId="{9384FA32-3C7C-4682-852D-5AFB8FAF7B11}" destId="{510660C3-F669-4A73-99D5-429828498FE1}" srcOrd="4" destOrd="0" presId="urn:microsoft.com/office/officeart/2005/8/layout/cycle3"/>
    <dgm:cxn modelId="{402F9350-92A3-4C5C-B6C9-DE92CAB680B8}" type="presParOf" srcId="{9384FA32-3C7C-4682-852D-5AFB8FAF7B11}" destId="{98F1DF10-29F4-4726-B1C4-DD8500FBBFF4}" srcOrd="5" destOrd="0" presId="urn:microsoft.com/office/officeart/2005/8/layout/cycle3"/>
    <dgm:cxn modelId="{EC166454-4A25-44D0-8A80-818C0D4AF35E}" type="presParOf" srcId="{9384FA32-3C7C-4682-852D-5AFB8FAF7B11}" destId="{29BB45E3-F18C-4545-BBB2-F8324E405207}" srcOrd="6" destOrd="0" presId="urn:microsoft.com/office/officeart/2005/8/layout/cycle3"/>
    <dgm:cxn modelId="{EEE6DA38-E95E-4B25-A634-9D5C47B6C530}" type="presParOf" srcId="{9384FA32-3C7C-4682-852D-5AFB8FAF7B11}" destId="{53F4DB3E-132B-4F8F-BEF9-6C439F557BCA}" srcOrd="7" destOrd="0" presId="urn:microsoft.com/office/officeart/2005/8/layout/cycle3"/>
    <dgm:cxn modelId="{B9B69C27-06A4-46C4-9432-78EF0C0A2D6A}" type="presParOf" srcId="{9384FA32-3C7C-4682-852D-5AFB8FAF7B11}" destId="{B98FC390-47D9-4B0B-9747-70BB1BB14038}" srcOrd="8" destOrd="0" presId="urn:microsoft.com/office/officeart/2005/8/layout/cycle3"/>
    <dgm:cxn modelId="{6858B240-3383-478B-9131-93DAD8235EDB}" type="presParOf" srcId="{9384FA32-3C7C-4682-852D-5AFB8FAF7B11}" destId="{BAEB939F-1B93-4083-828B-E2A155A708BA}" srcOrd="9" destOrd="0" presId="urn:microsoft.com/office/officeart/2005/8/layout/cycle3"/>
    <dgm:cxn modelId="{B173E1CD-66F8-4F5F-A5E0-1CAB19CA7EBD}" type="presParOf" srcId="{9384FA32-3C7C-4682-852D-5AFB8FAF7B11}" destId="{87DD95D1-5DC3-4E60-B64E-B6F884A536A2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A0ECBC-C9A8-437C-84FC-F8DA0D40D082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765D73-6299-4FB4-B425-77E47ACF8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94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EEAB99-315A-45A9-BF19-1DEAD2B5D063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08AD6A-EE3F-4640-B67E-089657B91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0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1DA17-8C15-4033-B922-CC61F29608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46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Trebuchet MS" panose="020B0603020202020204" pitchFamily="34" charset="0"/>
              </a:rPr>
              <a:t>Lists all drugs, biologics, foods and dietary supplements used in the study, including generic name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Trebuchet MS" panose="020B0603020202020204" pitchFamily="34" charset="0"/>
              </a:rPr>
              <a:t>Captures IND/Exemption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Trebuchet MS" panose="020B0603020202020204" pitchFamily="34" charset="0"/>
              </a:rPr>
              <a:t>Provides document upload for supporting 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8AD6A-EE3F-4640-B67E-089657B91B5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89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Trebuchet MS" panose="020B0603020202020204" pitchFamily="34" charset="0"/>
              </a:rPr>
              <a:t>Lists all devices/HUDs used in the study, including generic name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Trebuchet MS" panose="020B0603020202020204" pitchFamily="34" charset="0"/>
              </a:rPr>
              <a:t>Captures IDE/Exemption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Trebuchet MS" panose="020B0603020202020204" pitchFamily="34" charset="0"/>
              </a:rPr>
              <a:t>Provides document upload for supporting 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8AD6A-EE3F-4640-B67E-089657B91B5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18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675D53"/>
                </a:solidFill>
              </a:rPr>
              <a:t>Upload documents </a:t>
            </a:r>
          </a:p>
          <a:p>
            <a:pPr lvl="1"/>
            <a:r>
              <a:rPr lang="en-US" sz="1600" dirty="0" smtClean="0">
                <a:solidFill>
                  <a:srgbClr val="675D53"/>
                </a:solidFill>
              </a:rPr>
              <a:t>Consent forms</a:t>
            </a:r>
          </a:p>
          <a:p>
            <a:pPr lvl="1"/>
            <a:r>
              <a:rPr lang="en-US" sz="1600" dirty="0" smtClean="0">
                <a:solidFill>
                  <a:srgbClr val="675D53"/>
                </a:solidFill>
              </a:rPr>
              <a:t>Recruitment materials</a:t>
            </a:r>
          </a:p>
          <a:p>
            <a:r>
              <a:rPr lang="en-US" sz="1800" dirty="0" smtClean="0">
                <a:solidFill>
                  <a:srgbClr val="675D53"/>
                </a:solidFill>
              </a:rPr>
              <a:t>Provides links for Toolkit templates and instructional documents (including investigator SOPs for documenting consent and the consent process)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8AD6A-EE3F-4640-B67E-089657B91B5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4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rebuchet MS" panose="020B0603020202020204" pitchFamily="34" charset="0"/>
              </a:rPr>
              <a:t>Automatically updates CITI training information for all study team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8AD6A-EE3F-4640-B67E-089657B91B5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55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Trebuchet MS" panose="020B0603020202020204" pitchFamily="34" charset="0"/>
              </a:rPr>
              <a:t>Upload general documents related to the project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Trebuchet MS" panose="020B0603020202020204" pitchFamily="34" charset="0"/>
              </a:rPr>
              <a:t>Select from a pre-determined list of categories to file documents under</a:t>
            </a:r>
          </a:p>
          <a:p>
            <a:pPr>
              <a:buClr>
                <a:schemeClr val="accent6"/>
              </a:buClr>
            </a:pPr>
            <a:r>
              <a:rPr lang="en-US" sz="1800" dirty="0" smtClean="0">
                <a:latin typeface="Trebuchet MS" panose="020B0603020202020204" pitchFamily="34" charset="0"/>
              </a:rPr>
              <a:t>     For example:</a:t>
            </a:r>
          </a:p>
          <a:p>
            <a:pPr marL="1025525" lvl="1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Trebuchet MS" panose="020B0603020202020204" pitchFamily="34" charset="0"/>
              </a:rPr>
              <a:t>Surveys</a:t>
            </a:r>
          </a:p>
          <a:p>
            <a:pPr marL="1025525" lvl="1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Trebuchet MS" panose="020B0603020202020204" pitchFamily="34" charset="0"/>
              </a:rPr>
              <a:t>Data collection sheets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8AD6A-EE3F-4640-B67E-089657B91B5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35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35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500" dirty="0">
                <a:solidFill>
                  <a:srgbClr val="675D53"/>
                </a:solidFill>
              </a:rPr>
              <a:t>Non-Committee Review: Exempt, Expedited, Not human subjects, Engagement determinations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8AD6A-EE3F-4640-B67E-089657B91B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45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="1" dirty="0"/>
              <a:t>* Serious:</a:t>
            </a:r>
            <a:r>
              <a:rPr lang="en-US" dirty="0"/>
              <a:t> For an RNI submission to be considered a serious issue, the determinations selected must include an unanticipated problem involving risks, serious or continuing non-compliance, or suspension or termination of IRB approval. If none of these are selected, the workflow routing handles the RNI as less significant.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8AD6A-EE3F-4640-B67E-089657B91B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90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69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1200" dirty="0" smtClean="0">
                <a:solidFill>
                  <a:srgbClr val="675D53"/>
                </a:solidFill>
                <a:ea typeface="+mn-ea"/>
              </a:rPr>
              <a:t>Captures initial information to create the record, including: </a:t>
            </a:r>
          </a:p>
          <a:p>
            <a:pPr marL="594122" lvl="1" indent="-342900"/>
            <a:r>
              <a:rPr lang="en-US" sz="1500" kern="1200" dirty="0" smtClean="0">
                <a:solidFill>
                  <a:srgbClr val="675D53"/>
                </a:solidFill>
                <a:ea typeface="+mn-ea"/>
              </a:rPr>
              <a:t>PI</a:t>
            </a:r>
          </a:p>
          <a:p>
            <a:pPr marL="594122" lvl="1" indent="-342900"/>
            <a:r>
              <a:rPr lang="en-US" sz="1500" kern="1200" dirty="0" smtClean="0">
                <a:solidFill>
                  <a:srgbClr val="675D53"/>
                </a:solidFill>
                <a:ea typeface="+mn-ea"/>
              </a:rPr>
              <a:t>Study title</a:t>
            </a:r>
          </a:p>
          <a:p>
            <a:pPr marL="594122" lvl="1" indent="-342900"/>
            <a:r>
              <a:rPr lang="en-US" sz="1500" kern="1200" dirty="0" smtClean="0">
                <a:solidFill>
                  <a:srgbClr val="675D53"/>
                </a:solidFill>
                <a:ea typeface="+mn-ea"/>
              </a:rPr>
              <a:t>Short title  </a:t>
            </a:r>
          </a:p>
          <a:p>
            <a:r>
              <a:rPr lang="en-US" sz="1800" kern="1200" dirty="0" smtClean="0">
                <a:solidFill>
                  <a:srgbClr val="675D53"/>
                </a:solidFill>
                <a:ea typeface="+mn-ea"/>
              </a:rPr>
              <a:t>Branching question for external IRB of record</a:t>
            </a:r>
          </a:p>
          <a:p>
            <a:pPr marL="603647" lvl="2" indent="-342900">
              <a:buFont typeface="Arial" panose="020B0604020202020204" pitchFamily="34" charset="0"/>
              <a:buChar char="•"/>
            </a:pPr>
            <a:r>
              <a:rPr lang="en-US" kern="1200" dirty="0" smtClean="0">
                <a:solidFill>
                  <a:srgbClr val="675D53"/>
                </a:solidFill>
                <a:ea typeface="+mn-ea"/>
              </a:rPr>
              <a:t>Leads to a shorter submission form and abbreviated workflow routing if acknowledged by the IRB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8AD6A-EE3F-4640-B67E-089657B91B5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03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Trebuchet MS" panose="020B0603020202020204" pitchFamily="34" charset="0"/>
              </a:rPr>
              <a:t>Captures all funding sources related to the project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Trebuchet MS" panose="020B0603020202020204" pitchFamily="34" charset="0"/>
              </a:rPr>
              <a:t>Often customized to integrate with external grants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8AD6A-EE3F-4640-B67E-089657B91B5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98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675D53"/>
                </a:solidFill>
              </a:rPr>
              <a:t>Lists individuals within the system who are participating in the project</a:t>
            </a:r>
          </a:p>
          <a:p>
            <a:r>
              <a:rPr lang="en-US" sz="1200" dirty="0" smtClean="0">
                <a:solidFill>
                  <a:srgbClr val="675D53"/>
                </a:solidFill>
              </a:rPr>
              <a:t>Provides access to the project for those listed</a:t>
            </a:r>
          </a:p>
          <a:p>
            <a:r>
              <a:rPr lang="en-US" sz="1200" dirty="0" smtClean="0">
                <a:solidFill>
                  <a:srgbClr val="675D53"/>
                </a:solidFill>
              </a:rPr>
              <a:t>Allows document upload for external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8AD6A-EE3F-4640-B67E-089657B91B5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48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Trebuchet MS" panose="020B0603020202020204" pitchFamily="34" charset="0"/>
              </a:rPr>
              <a:t>3 yes/no questions to determine branching:</a:t>
            </a:r>
          </a:p>
          <a:p>
            <a:pPr marL="569913" indent="-225425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Trebuchet MS" panose="020B0603020202020204" pitchFamily="34" charset="0"/>
              </a:rPr>
              <a:t>External Sites</a:t>
            </a:r>
          </a:p>
          <a:p>
            <a:pPr marL="569913" indent="-225425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Trebuchet MS" panose="020B0603020202020204" pitchFamily="34" charset="0"/>
              </a:rPr>
              <a:t>Drugs</a:t>
            </a:r>
          </a:p>
          <a:p>
            <a:pPr marL="569913" indent="-225425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Trebuchet MS" panose="020B0603020202020204" pitchFamily="34" charset="0"/>
              </a:rPr>
              <a:t>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8AD6A-EE3F-4640-B67E-089657B91B5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26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rebuchet MS" panose="020B0603020202020204" pitchFamily="34" charset="0"/>
              </a:rPr>
              <a:t>Identifies external sites where the investigator will conduct or oversee the research</a:t>
            </a:r>
            <a:endParaRPr lang="en-US" sz="1100" dirty="0" smtClean="0"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8AD6A-EE3F-4640-B67E-089657B91B5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5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Subtitle-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9385" y="783335"/>
            <a:ext cx="6446520" cy="512065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r>
              <a:rPr lang="en-US" dirty="0" smtClean="0"/>
              <a:t>Title is Trebuchet pt. 28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9384" y="1309077"/>
            <a:ext cx="6438705" cy="455342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cap="all" baseline="0">
                <a:solidFill>
                  <a:schemeClr val="accent6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 smtClean="0"/>
              <a:t>SUBTITLE IS TREBUCHET, ALL CAPS, PT 18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" y="1905000"/>
            <a:ext cx="8412480" cy="4495800"/>
          </a:xfrm>
          <a:prstGeom prst="rect">
            <a:avLst/>
          </a:prstGeom>
        </p:spPr>
        <p:txBody>
          <a:bodyPr vert="horz"/>
          <a:lstStyle>
            <a:lvl1pPr marL="260747" indent="-260747">
              <a:buClr>
                <a:schemeClr val="accent6"/>
              </a:buClr>
              <a:buFont typeface="Wingdings" pitchFamily="2" charset="2"/>
              <a:buChar char="§"/>
              <a:defRPr sz="200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  <a:lvl2pPr marL="511969" indent="-251222">
              <a:buClr>
                <a:schemeClr val="accent6"/>
              </a:buClr>
              <a:buFont typeface="Arial" pitchFamily="34" charset="0"/>
              <a:buChar char="•"/>
              <a:defRPr sz="180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2pPr>
            <a:lvl3pPr marL="772716" indent="-260747">
              <a:buClr>
                <a:schemeClr val="accent6"/>
              </a:buClr>
              <a:buFont typeface="Arial Narrow" pitchFamily="34" charset="0"/>
              <a:buChar char="–"/>
              <a:defRPr sz="150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3pPr>
            <a:lvl4pPr marL="1034654" indent="-261938">
              <a:buClr>
                <a:schemeClr val="accent6"/>
              </a:buClr>
              <a:buFont typeface="Courier New" pitchFamily="49" charset="0"/>
              <a:buChar char="o"/>
              <a:defRPr sz="135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4pPr>
            <a:lvl5pPr marL="1284685" indent="-250031">
              <a:defRPr sz="135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506" y="6497436"/>
            <a:ext cx="290509" cy="2868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600" b="0" baseline="0">
                <a:solidFill>
                  <a:schemeClr val="bg1">
                    <a:lumMod val="50000"/>
                  </a:schemeClr>
                </a:solidFill>
                <a:latin typeface="Arial Narrow" pitchFamily="-106" charset="0"/>
                <a:ea typeface="Arial Narrow" pitchFamily="-106" charset="0"/>
                <a:cs typeface="Arial Narrow" pitchFamily="-106" charset="0"/>
              </a:defRPr>
            </a:lvl1pPr>
          </a:lstStyle>
          <a:p>
            <a:fld id="{EFD2656D-1963-1549-B61C-EC61E9853F9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4874"/>
            <a:ext cx="9717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latin typeface="Arial Narrow" panose="020B0606020202030204" pitchFamily="34" charset="0"/>
              </a:rPr>
              <a:t>© 2016</a:t>
            </a:r>
            <a:r>
              <a:rPr lang="en-US" sz="600" baseline="0" dirty="0" smtClean="0">
                <a:latin typeface="Arial Narrow" panose="020B0606020202030204" pitchFamily="34" charset="0"/>
              </a:rPr>
              <a:t> University at Buffalo</a:t>
            </a:r>
            <a:endParaRPr lang="en-US" sz="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3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w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-12699"/>
            <a:ext cx="9187795" cy="6872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20809" y="6449048"/>
            <a:ext cx="9717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© 2016</a:t>
            </a:r>
            <a:r>
              <a:rPr lang="en-US" sz="6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University at Buffalo</a:t>
            </a:r>
            <a:endParaRPr lang="en-US" sz="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00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14478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33400" y="6554874"/>
            <a:ext cx="9717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latin typeface="Arial Narrow" panose="020B0606020202030204" pitchFamily="34" charset="0"/>
              </a:rPr>
              <a:t>© 2016</a:t>
            </a:r>
            <a:r>
              <a:rPr lang="en-US" sz="600" baseline="0" dirty="0" smtClean="0">
                <a:latin typeface="Arial Narrow" panose="020B0606020202030204" pitchFamily="34" charset="0"/>
              </a:rPr>
              <a:t> University at Buffalo</a:t>
            </a:r>
            <a:endParaRPr lang="en-US" sz="6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>
            <a:off x="838200" y="2362200"/>
            <a:ext cx="76200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cxnSp>
        <p:nvCxnSpPr>
          <p:cNvPr id="5" name="Straight Connector 13"/>
          <p:cNvCxnSpPr>
            <a:cxnSpLocks noChangeShapeType="1"/>
          </p:cNvCxnSpPr>
          <p:nvPr userDrawn="1"/>
        </p:nvCxnSpPr>
        <p:spPr bwMode="auto">
          <a:xfrm>
            <a:off x="838200" y="2363788"/>
            <a:ext cx="76200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38387"/>
            <a:ext cx="7772400" cy="1852613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76400"/>
            <a:ext cx="7772400" cy="6619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4874"/>
            <a:ext cx="9717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latin typeface="Arial Narrow" panose="020B0606020202030204" pitchFamily="34" charset="0"/>
              </a:rPr>
              <a:t>© 2016</a:t>
            </a:r>
            <a:r>
              <a:rPr lang="en-US" sz="600" baseline="0" dirty="0" smtClean="0">
                <a:latin typeface="Arial Narrow" panose="020B0606020202030204" pitchFamily="34" charset="0"/>
              </a:rPr>
              <a:t> University at Buffalo</a:t>
            </a:r>
            <a:endParaRPr lang="en-US" sz="6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429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defRPr b="0" i="1">
                <a:solidFill>
                  <a:srgbClr val="606060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solidFill>
                  <a:srgbClr val="80808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solidFill>
                  <a:srgbClr val="80808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solidFill>
                  <a:srgbClr val="80808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solidFill>
                  <a:srgbClr val="808080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808080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37626"/>
            <a:ext cx="4040188" cy="297180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>
                <a:srgbClr val="ECD63F"/>
              </a:buClr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>
                <a:srgbClr val="ECD63F"/>
              </a:buClr>
              <a:buFont typeface="Arial"/>
              <a:buChar char="•"/>
              <a:defRPr sz="18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>
                <a:srgbClr val="ECD63F"/>
              </a:buClr>
              <a:buFont typeface="Arial"/>
              <a:buChar char="•"/>
              <a:defRPr sz="16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6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7401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37626"/>
            <a:ext cx="4041775" cy="29718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06060"/>
                </a:solidFill>
              </a:defRPr>
            </a:lvl1pPr>
            <a:lvl2pPr>
              <a:buClr>
                <a:srgbClr val="ECD63F"/>
              </a:buClr>
              <a:buFont typeface="Arial"/>
              <a:buChar char="•"/>
              <a:defRPr sz="2000">
                <a:solidFill>
                  <a:srgbClr val="606060"/>
                </a:solidFill>
              </a:defRPr>
            </a:lvl2pPr>
            <a:lvl3pPr>
              <a:buClr>
                <a:srgbClr val="ECD63F"/>
              </a:buClr>
              <a:buFont typeface="Arial"/>
              <a:buChar char="•"/>
              <a:defRPr sz="1800">
                <a:solidFill>
                  <a:srgbClr val="606060"/>
                </a:solidFill>
              </a:defRPr>
            </a:lvl3pPr>
            <a:lvl4pPr>
              <a:buClr>
                <a:srgbClr val="ECD63F"/>
              </a:buClr>
              <a:buFont typeface="Arial"/>
              <a:buChar char="•"/>
              <a:defRPr sz="1600">
                <a:solidFill>
                  <a:srgbClr val="606060"/>
                </a:solidFill>
              </a:defRPr>
            </a:lvl4pPr>
            <a:lvl5pPr>
              <a:buClr>
                <a:srgbClr val="ECD63F"/>
              </a:buClr>
              <a:buFontTx/>
              <a:buNone/>
              <a:defRPr sz="1600" i="1">
                <a:solidFill>
                  <a:srgbClr val="606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1295400"/>
          </a:xfrm>
          <a:prstGeom prst="rect">
            <a:avLst/>
          </a:prstGeom>
          <a:solidFill>
            <a:srgbClr val="F49709"/>
          </a:solidFill>
        </p:spPr>
        <p:txBody>
          <a:bodyPr anchor="b"/>
          <a:lstStyle>
            <a:lvl1pPr algn="l">
              <a:defRPr sz="2000" b="0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4958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06060"/>
                </a:solidFill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4958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5400"/>
            <a:ext cx="5334000" cy="3124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625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572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8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y_seal_alt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44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6" r:id="rId9"/>
    <p:sldLayoutId id="2147483847" r:id="rId10"/>
    <p:sldLayoutId id="214748384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lmann@buffalo.edu" TargetMode="External"/><Relationship Id="rId2" Type="http://schemas.openxmlformats.org/officeDocument/2006/relationships/hyperlink" Target="mailto:mlw9@buffalo.edu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acsstg1.rfsuny.org/" TargetMode="Externa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buffalo.edu/rsp/irb/HRPP%20Topics/SECTION%20D/500-599%20TEMPLATES/501-509%20GENERAL%20TEMPLATES/HRP-502-Template%20Consent%20Document_5.13.15.docx" TargetMode="External"/><Relationship Id="rId2" Type="http://schemas.openxmlformats.org/officeDocument/2006/relationships/hyperlink" Target="http://www.buffalo.edu/research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research.buffalo.edu/rsp/irb/HRPP%20Topics/SECTION%20D/500-599%20TEMPLATES/501-509%20GENERAL%20TEMPLATES/HRP-503-Template%20Protocol.docx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research.buffalo.edu" TargetMode="External"/><Relationship Id="rId2" Type="http://schemas.openxmlformats.org/officeDocument/2006/relationships/hyperlink" Target="mailto:mlw9@buffalo.edu" TargetMode="Externa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ffalo.edu/research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VyhQZV" TargetMode="External"/><Relationship Id="rId2" Type="http://schemas.openxmlformats.org/officeDocument/2006/relationships/hyperlink" Target="http://goo.gl/iF9rC3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rebuchet MS" panose="020B0603020202020204" pitchFamily="34" charset="0"/>
              </a:rPr>
              <a:t>Click Training </a:t>
            </a:r>
            <a:r>
              <a:rPr lang="en-US" dirty="0" smtClean="0">
                <a:latin typeface="Trebuchet MS" panose="020B0603020202020204" pitchFamily="34" charset="0"/>
              </a:rPr>
              <a:t/>
            </a:r>
            <a:br>
              <a:rPr lang="en-US" dirty="0" smtClean="0">
                <a:latin typeface="Trebuchet MS" panose="020B0603020202020204" pitchFamily="34" charset="0"/>
              </a:rPr>
            </a:br>
            <a:r>
              <a:rPr lang="en-US" sz="4000" dirty="0" smtClean="0">
                <a:solidFill>
                  <a:schemeClr val="accent6"/>
                </a:solidFill>
                <a:latin typeface="+mn-lt"/>
              </a:rPr>
              <a:t>IRB Module</a:t>
            </a:r>
            <a:endParaRPr lang="en-US" sz="40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University at Buffalo</a:t>
            </a:r>
          </a:p>
          <a:p>
            <a:r>
              <a:rPr lang="en-US" sz="1400" dirty="0" smtClean="0"/>
              <a:t>Office of the Vice President for Research and Economic Development</a:t>
            </a:r>
          </a:p>
          <a:p>
            <a:r>
              <a:rPr lang="en-US" sz="1400" dirty="0" smtClean="0"/>
              <a:t>Electronic Research Administration (</a:t>
            </a:r>
            <a:r>
              <a:rPr lang="en-US" sz="1400" dirty="0" err="1" smtClean="0"/>
              <a:t>eRA</a:t>
            </a:r>
            <a:r>
              <a:rPr lang="en-US" sz="1400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4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Workflow – Study/CR/Mod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IRB Module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 smtClean="0"/>
              <a:t>Pre-Submission: </a:t>
            </a:r>
            <a:r>
              <a:rPr lang="en-US" dirty="0" smtClean="0"/>
              <a:t>During Pre-Submission, the study is created in the system.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Pre-Review: </a:t>
            </a:r>
            <a:r>
              <a:rPr lang="en-US" dirty="0" smtClean="0"/>
              <a:t>In this state, the study is assigned to an IRB Coordinator who reviews the submission and answers questions about oversight agencies, special populations, etc. that pertain to the study.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9" y="2743200"/>
            <a:ext cx="8133902" cy="97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83" y="5105400"/>
            <a:ext cx="8168408" cy="119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4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Workflow – Study/CR/Mod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IRB Module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/>
              <a:t>Clarification Requested: </a:t>
            </a:r>
            <a:r>
              <a:rPr lang="en-US" dirty="0"/>
              <a:t>The IRB Coordinator and/or IRB Committee Members may send a Request for Clarification during the Pre-Review and IRB Review states.  This will send the </a:t>
            </a:r>
            <a:r>
              <a:rPr lang="en-US" dirty="0" smtClean="0"/>
              <a:t>study </a:t>
            </a:r>
            <a:r>
              <a:rPr lang="en-US" dirty="0"/>
              <a:t>into the Clarification Requested state until the PI has responded to the request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IRB Review (Non-Committee Review): </a:t>
            </a:r>
            <a:r>
              <a:rPr lang="en-US" dirty="0" smtClean="0"/>
              <a:t>During this state, exempt or expedited studies will be reviewed by a designated reviewer.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8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Workflow – Study/CR/Mod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IRB Module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/>
              <a:t>IRB Review (</a:t>
            </a:r>
            <a:r>
              <a:rPr lang="en-US" b="1" dirty="0" smtClean="0"/>
              <a:t>Committee Review): </a:t>
            </a:r>
            <a:r>
              <a:rPr lang="en-US" dirty="0"/>
              <a:t>In Committee Review, the </a:t>
            </a:r>
            <a:r>
              <a:rPr lang="en-US" dirty="0" smtClean="0"/>
              <a:t>IRB </a:t>
            </a:r>
            <a:r>
              <a:rPr lang="en-US" dirty="0"/>
              <a:t>committee members will review the </a:t>
            </a:r>
            <a:r>
              <a:rPr lang="en-US" dirty="0" smtClean="0"/>
              <a:t>study </a:t>
            </a:r>
            <a:r>
              <a:rPr lang="en-US" dirty="0"/>
              <a:t>for completeness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/>
              <a:t>Post-Review: </a:t>
            </a:r>
            <a:r>
              <a:rPr lang="en-US" dirty="0"/>
              <a:t>The Post-Review state gives the IRB staff an opportunity to approve any attached documents, request any modifications, and prepare and send the determination letter.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Workflow – Study/CR/Mod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IRB Module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 smtClean="0"/>
              <a:t>Modifications Requested: </a:t>
            </a:r>
            <a:r>
              <a:rPr lang="en-US" dirty="0" smtClean="0"/>
              <a:t>The study will enter this state if the IRB decided to require modifications to the study before approving it, providing the study team an opportunity to respond.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Review Complete: </a:t>
            </a:r>
            <a:r>
              <a:rPr lang="en-US" dirty="0" smtClean="0"/>
              <a:t>The IRB study will reach its final state, Review Complete, after the approval letter is sent.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- RNI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IRB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Workflow - RNI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IRB Module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57200" y="2971800"/>
            <a:ext cx="8412480" cy="609600"/>
          </a:xfrm>
        </p:spPr>
        <p:txBody>
          <a:bodyPr/>
          <a:lstStyle/>
          <a:p>
            <a:r>
              <a:rPr lang="en-US" dirty="0">
                <a:solidFill>
                  <a:srgbClr val="675D53"/>
                </a:solidFill>
              </a:rPr>
              <a:t>Reportable New Information (RNI) submissions include any submission that is </a:t>
            </a:r>
            <a:r>
              <a:rPr lang="en-US" b="1" dirty="0">
                <a:solidFill>
                  <a:srgbClr val="675D53"/>
                </a:solidFill>
              </a:rPr>
              <a:t>NOT a request for approval</a:t>
            </a:r>
            <a:r>
              <a:rPr lang="en-US" dirty="0">
                <a:solidFill>
                  <a:srgbClr val="675D53"/>
                </a:solidFill>
              </a:rPr>
              <a:t>, including</a:t>
            </a:r>
            <a:r>
              <a:rPr lang="en-US" dirty="0" smtClean="0">
                <a:solidFill>
                  <a:srgbClr val="675D53"/>
                </a:solidFill>
              </a:rPr>
              <a:t>:</a:t>
            </a:r>
            <a:endParaRPr lang="en-US" dirty="0">
              <a:solidFill>
                <a:srgbClr val="675D5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61544"/>
            <a:ext cx="7219040" cy="104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85569" y="3665396"/>
            <a:ext cx="335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lvl="1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75D53"/>
                </a:solidFill>
                <a:latin typeface="Trebuchet MS" panose="020B0603020202020204" pitchFamily="34" charset="0"/>
              </a:rPr>
              <a:t>Breach of confidentiality</a:t>
            </a:r>
          </a:p>
          <a:p>
            <a:pPr marL="569913" lvl="1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75D53"/>
                </a:solidFill>
                <a:latin typeface="Trebuchet MS" panose="020B0603020202020204" pitchFamily="34" charset="0"/>
              </a:rPr>
              <a:t>Unreviewed change</a:t>
            </a:r>
          </a:p>
          <a:p>
            <a:pPr marL="569913" lvl="1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75D53"/>
                </a:solidFill>
                <a:latin typeface="Trebuchet MS" panose="020B0603020202020204" pitchFamily="34" charset="0"/>
              </a:rPr>
              <a:t>Incarceration</a:t>
            </a:r>
          </a:p>
          <a:p>
            <a:pPr marL="569913" lvl="1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75D53"/>
                </a:solidFill>
                <a:latin typeface="Trebuchet MS" panose="020B0603020202020204" pitchFamily="34" charset="0"/>
              </a:rPr>
              <a:t>Complaint</a:t>
            </a:r>
          </a:p>
          <a:p>
            <a:pPr marL="569913" lvl="1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75D53"/>
                </a:solidFill>
                <a:latin typeface="Trebuchet MS" panose="020B0603020202020204" pitchFamily="34" charset="0"/>
              </a:rPr>
              <a:t>Suspension</a:t>
            </a:r>
          </a:p>
          <a:p>
            <a:pPr marL="569913" lvl="1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75D53"/>
                </a:solidFill>
                <a:latin typeface="Trebuchet MS" panose="020B0603020202020204" pitchFamily="34" charset="0"/>
              </a:rPr>
              <a:t>Unanticipated device effect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169" y="3665396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lvl="1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75D53"/>
                </a:solidFill>
                <a:latin typeface="Trebuchet MS" panose="020B0603020202020204" pitchFamily="34" charset="0"/>
              </a:rPr>
              <a:t>New/increased risk</a:t>
            </a:r>
          </a:p>
          <a:p>
            <a:pPr marL="569913" lvl="1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75D53"/>
                </a:solidFill>
                <a:latin typeface="Trebuchet MS" panose="020B0603020202020204" pitchFamily="34" charset="0"/>
              </a:rPr>
              <a:t>Harm to subjects or other individuals</a:t>
            </a:r>
          </a:p>
          <a:p>
            <a:pPr marL="569913" lvl="1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675D53"/>
                </a:solidFill>
                <a:latin typeface="Trebuchet MS" panose="020B0603020202020204" pitchFamily="34" charset="0"/>
              </a:rPr>
              <a:t>Non-compliance</a:t>
            </a:r>
            <a:endParaRPr lang="en-US" sz="2000" dirty="0">
              <a:solidFill>
                <a:srgbClr val="675D53"/>
              </a:solidFill>
              <a:latin typeface="Trebuchet MS" panose="020B0603020202020204" pitchFamily="34" charset="0"/>
            </a:endParaRPr>
          </a:p>
          <a:p>
            <a:pPr marL="569913" lvl="1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75D53"/>
                </a:solidFill>
                <a:latin typeface="Trebuchet MS" panose="020B0603020202020204" pitchFamily="34" charset="0"/>
              </a:rPr>
              <a:t>Audit</a:t>
            </a:r>
          </a:p>
          <a:p>
            <a:pPr marL="569913" lvl="1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75D53"/>
                </a:solidFill>
                <a:latin typeface="Trebuchet MS" panose="020B0603020202020204" pitchFamily="34" charset="0"/>
              </a:rPr>
              <a:t>Report</a:t>
            </a:r>
          </a:p>
          <a:p>
            <a:pPr marL="569913" lvl="1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75D53"/>
                </a:solidFill>
                <a:latin typeface="Trebuchet MS" panose="020B0603020202020204" pitchFamily="34" charset="0"/>
              </a:rPr>
              <a:t>Research error</a:t>
            </a:r>
          </a:p>
        </p:txBody>
      </p:sp>
    </p:spTree>
    <p:extLst>
      <p:ext uri="{BB962C8B-B14F-4D97-AF65-F5344CB8AC3E}">
        <p14:creationId xmlns:p14="http://schemas.microsoft.com/office/powerpoint/2010/main" val="56632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Workflow – RNI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IRB Module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 smtClean="0"/>
              <a:t>Pre-Submission: </a:t>
            </a:r>
            <a:r>
              <a:rPr lang="en-US" dirty="0" smtClean="0"/>
              <a:t>During Pre-Submission, the RNI submission is created in the system.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Pre-Review: </a:t>
            </a:r>
            <a:r>
              <a:rPr lang="en-US" dirty="0" smtClean="0"/>
              <a:t>In this state, the study is assigned to an IRB Coordinator who reviews the submission and makes a determination on the seriousness of the submission. It will either be transitioned  to Acknowledged, or is sent on to IRB Review.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78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Workflow – RNI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IRB Module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 smtClean="0"/>
              <a:t>Clarification </a:t>
            </a:r>
            <a:r>
              <a:rPr lang="en-US" b="1" dirty="0"/>
              <a:t>Requested: </a:t>
            </a:r>
            <a:r>
              <a:rPr lang="en-US" dirty="0"/>
              <a:t>The IRB Coordinator and/or IRB Committee Members may send a Request for Clarification during the Pre-Review and IRB Review states.  This will send the </a:t>
            </a:r>
            <a:r>
              <a:rPr lang="en-US" dirty="0" smtClean="0"/>
              <a:t>submission </a:t>
            </a:r>
            <a:r>
              <a:rPr lang="en-US" dirty="0"/>
              <a:t>into the Clarification Requested state until the PI has responded to the request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IRB Review (Designated Review): </a:t>
            </a:r>
            <a:r>
              <a:rPr lang="en-US" dirty="0" smtClean="0"/>
              <a:t>During this state, RNI submissions will be reviewed by a designated reviewer.  From there it can be transitioned to Acknowledged or sent on to Committee Review.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72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Workflow – RNI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IRB Module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 smtClean="0"/>
              <a:t>IRB </a:t>
            </a:r>
            <a:r>
              <a:rPr lang="en-US" b="1" dirty="0"/>
              <a:t>Review (</a:t>
            </a:r>
            <a:r>
              <a:rPr lang="en-US" b="1" dirty="0" smtClean="0"/>
              <a:t>Committee Review): </a:t>
            </a:r>
            <a:r>
              <a:rPr lang="en-US" dirty="0"/>
              <a:t>In Committee Review, the </a:t>
            </a:r>
            <a:r>
              <a:rPr lang="en-US" dirty="0" smtClean="0"/>
              <a:t>IRB </a:t>
            </a:r>
            <a:r>
              <a:rPr lang="en-US" dirty="0"/>
              <a:t>committee members will review the </a:t>
            </a:r>
            <a:r>
              <a:rPr lang="en-US" dirty="0" smtClean="0"/>
              <a:t>RNI submission. The submission can be transitioned to Acknowledged, or moved to Post-Review.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Post-Review</a:t>
            </a:r>
            <a:r>
              <a:rPr lang="en-US" b="1" dirty="0"/>
              <a:t>: </a:t>
            </a:r>
            <a:r>
              <a:rPr lang="en-US" dirty="0"/>
              <a:t>The Post-Review state gives the IRB </a:t>
            </a:r>
            <a:r>
              <a:rPr lang="en-US" dirty="0" smtClean="0"/>
              <a:t>coordinator </a:t>
            </a:r>
            <a:r>
              <a:rPr lang="en-US" dirty="0"/>
              <a:t>an opportunity to approve any attached documents, request any modifications, and prepare and send the determination letter.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7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Workflow – RNI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IRB Module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 smtClean="0"/>
              <a:t>Modifications Requested: </a:t>
            </a:r>
            <a:r>
              <a:rPr lang="en-US" dirty="0" smtClean="0"/>
              <a:t>The RNI will enter this state if the IRB decided to require modifications to the RNI before approving it, providing the study team an opportunity to respond.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Review Complete: </a:t>
            </a:r>
            <a:r>
              <a:rPr lang="en-US" dirty="0" smtClean="0"/>
              <a:t>The RNI will reach its final state, Review Complete, after the approval letter is sent.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2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2000" y="1905000"/>
            <a:ext cx="2286000" cy="1752600"/>
            <a:chOff x="609600" y="1905000"/>
            <a:chExt cx="2286000" cy="1752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609600" y="1905000"/>
              <a:ext cx="2286000" cy="1752600"/>
            </a:xfrm>
            <a:prstGeom prst="rect">
              <a:avLst/>
            </a:prstGeom>
            <a:solidFill>
              <a:schemeClr val="accent6"/>
            </a:solidFill>
            <a:ln w="222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rebuchet MS" panose="020B0603020202020204" pitchFamily="34" charset="0"/>
                </a:rPr>
                <a:t>HELLO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m</a:t>
              </a:r>
              <a:r>
                <a:rPr lang="en-US" sz="18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y name is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rebuchet MS" panose="020B0603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787866" y="2718033"/>
              <a:ext cx="1905000" cy="762000"/>
            </a:xfrm>
            <a:prstGeom prst="roundRect">
              <a:avLst/>
            </a:prstGeom>
            <a:solidFill>
              <a:schemeClr val="bg1"/>
            </a:solidFill>
            <a:ln w="222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52800" y="2718033"/>
            <a:ext cx="41510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Marla </a:t>
            </a:r>
            <a:r>
              <a:rPr lang="en-US" dirty="0" err="1" smtClean="0">
                <a:solidFill>
                  <a:schemeClr val="accent6"/>
                </a:solidFill>
                <a:latin typeface="Trebuchet MS" panose="020B0603020202020204" pitchFamily="34" charset="0"/>
              </a:rPr>
              <a:t>Witkowski</a:t>
            </a:r>
            <a:endParaRPr lang="en-US" dirty="0" smtClean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r>
              <a:rPr lang="en-US" sz="1600" dirty="0" smtClean="0">
                <a:latin typeface="Trebuchet MS" panose="020B0603020202020204" pitchFamily="34" charset="0"/>
              </a:rPr>
              <a:t>PACS Campus Training Program Coordinator</a:t>
            </a:r>
          </a:p>
          <a:p>
            <a:r>
              <a:rPr lang="en-US" sz="1600" dirty="0" smtClean="0">
                <a:latin typeface="Trebuchet MS" panose="020B0603020202020204" pitchFamily="34" charset="0"/>
                <a:hlinkClick r:id="rId2"/>
              </a:rPr>
              <a:t>mlw9@buffalo.edu</a:t>
            </a:r>
            <a:r>
              <a:rPr lang="en-US" sz="1600" dirty="0" smtClean="0">
                <a:latin typeface="Trebuchet MS" panose="020B0603020202020204" pitchFamily="34" charset="0"/>
              </a:rPr>
              <a:t> </a:t>
            </a:r>
            <a:endParaRPr lang="en-US" sz="1600" dirty="0"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799" y="1763926"/>
            <a:ext cx="30104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Kyle Mann</a:t>
            </a:r>
          </a:p>
          <a:p>
            <a:r>
              <a:rPr lang="en-US" sz="1600" dirty="0" smtClean="0">
                <a:latin typeface="Trebuchet MS" panose="020B0603020202020204" pitchFamily="34" charset="0"/>
              </a:rPr>
              <a:t>Office of Research Compliance</a:t>
            </a:r>
          </a:p>
          <a:p>
            <a:r>
              <a:rPr lang="en-US" sz="1600" dirty="0" smtClean="0">
                <a:latin typeface="Trebuchet MS" panose="020B0603020202020204" pitchFamily="34" charset="0"/>
                <a:hlinkClick r:id="rId3"/>
              </a:rPr>
              <a:t>klmann@buffalo.edu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21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IRB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1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49384" y="783335"/>
            <a:ext cx="6942015" cy="512065"/>
          </a:xfrm>
        </p:spPr>
        <p:txBody>
          <a:bodyPr/>
          <a:lstStyle/>
          <a:p>
            <a:r>
              <a:rPr lang="en-US" dirty="0"/>
              <a:t>Click Safety Module – Training Website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Navigate to </a:t>
            </a:r>
            <a:r>
              <a:rPr lang="en-US" dirty="0" smtClean="0">
                <a:hlinkClick r:id="rId2"/>
              </a:rPr>
              <a:t>http://pacsstg1.rfsuny.org</a:t>
            </a:r>
            <a:r>
              <a:rPr lang="en-US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Locate the heading ‘SUNY Pre-Award and Compliance System Login’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on the words ‘</a:t>
            </a:r>
            <a:r>
              <a:rPr lang="en-US" dirty="0" smtClean="0">
                <a:solidFill>
                  <a:srgbClr val="00B0F0"/>
                </a:solidFill>
              </a:rPr>
              <a:t>this link</a:t>
            </a:r>
            <a:r>
              <a:rPr lang="en-US" dirty="0" smtClean="0"/>
              <a:t>’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Enter a User Name and Password, and click the Login button.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77" y="2819400"/>
            <a:ext cx="6202181" cy="26670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Rectangle 5"/>
          <p:cNvSpPr/>
          <p:nvPr/>
        </p:nvSpPr>
        <p:spPr bwMode="auto">
          <a:xfrm>
            <a:off x="3893890" y="3962750"/>
            <a:ext cx="533400" cy="152400"/>
          </a:xfrm>
          <a:prstGeom prst="rect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427290" y="3200400"/>
            <a:ext cx="2506910" cy="76235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880524" y="2986394"/>
            <a:ext cx="2212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Click Training Website</a:t>
            </a:r>
            <a:endParaRPr lang="en-US" sz="1600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01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Inbox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675D53"/>
                </a:solidFill>
              </a:rPr>
              <a:t>My Inbox displays items </a:t>
            </a:r>
            <a:r>
              <a:rPr lang="en-US" sz="2400" dirty="0">
                <a:solidFill>
                  <a:srgbClr val="675D53"/>
                </a:solidFill>
              </a:rPr>
              <a:t>that the user needs to </a:t>
            </a:r>
            <a:r>
              <a:rPr lang="en-US" sz="2400" dirty="0" smtClean="0">
                <a:solidFill>
                  <a:srgbClr val="675D53"/>
                </a:solidFill>
              </a:rPr>
              <a:t>take action on. </a:t>
            </a:r>
            <a:br>
              <a:rPr lang="en-US" sz="2400" dirty="0" smtClean="0">
                <a:solidFill>
                  <a:srgbClr val="675D53"/>
                </a:solidFill>
              </a:rPr>
            </a:br>
            <a:endParaRPr lang="en-US" sz="2400" dirty="0" smtClean="0">
              <a:solidFill>
                <a:srgbClr val="675D53"/>
              </a:solidFill>
            </a:endParaRPr>
          </a:p>
          <a:p>
            <a:pPr lvl="1"/>
            <a:r>
              <a:rPr lang="en-US" sz="2000" b="1" dirty="0" smtClean="0">
                <a:solidFill>
                  <a:srgbClr val="675D53"/>
                </a:solidFill>
              </a:rPr>
              <a:t>For Principal Investigators:</a:t>
            </a:r>
          </a:p>
          <a:p>
            <a:pPr lvl="2"/>
            <a:r>
              <a:rPr lang="en-US" sz="1600" dirty="0" smtClean="0">
                <a:solidFill>
                  <a:srgbClr val="675D53"/>
                </a:solidFill>
              </a:rPr>
              <a:t>Displays </a:t>
            </a:r>
            <a:r>
              <a:rPr lang="en-US" sz="1600" dirty="0">
                <a:solidFill>
                  <a:srgbClr val="675D53"/>
                </a:solidFill>
              </a:rPr>
              <a:t>items not yet submitted to the IRB for </a:t>
            </a:r>
            <a:r>
              <a:rPr lang="en-US" sz="1600" dirty="0" smtClean="0">
                <a:solidFill>
                  <a:srgbClr val="675D53"/>
                </a:solidFill>
              </a:rPr>
              <a:t>review</a:t>
            </a:r>
          </a:p>
          <a:p>
            <a:pPr lvl="2"/>
            <a:r>
              <a:rPr lang="en-US" sz="1600" dirty="0" smtClean="0">
                <a:solidFill>
                  <a:srgbClr val="675D53"/>
                </a:solidFill>
              </a:rPr>
              <a:t>Displays items </a:t>
            </a:r>
            <a:r>
              <a:rPr lang="en-US" sz="1600" dirty="0">
                <a:solidFill>
                  <a:srgbClr val="675D53"/>
                </a:solidFill>
              </a:rPr>
              <a:t>returned from the IRB that require </a:t>
            </a:r>
            <a:r>
              <a:rPr lang="en-US" sz="1600" dirty="0" smtClean="0">
                <a:solidFill>
                  <a:srgbClr val="675D53"/>
                </a:solidFill>
              </a:rPr>
              <a:t>attention </a:t>
            </a:r>
            <a:br>
              <a:rPr lang="en-US" sz="1600" dirty="0" smtClean="0">
                <a:solidFill>
                  <a:srgbClr val="675D53"/>
                </a:solidFill>
              </a:rPr>
            </a:br>
            <a:endParaRPr lang="en-US" sz="1600" dirty="0" smtClean="0">
              <a:solidFill>
                <a:srgbClr val="675D53"/>
              </a:solidFill>
            </a:endParaRPr>
          </a:p>
          <a:p>
            <a:pPr lvl="1"/>
            <a:r>
              <a:rPr lang="en-US" sz="2000" b="1" dirty="0" smtClean="0">
                <a:solidFill>
                  <a:srgbClr val="675D53"/>
                </a:solidFill>
              </a:rPr>
              <a:t>For </a:t>
            </a:r>
            <a:r>
              <a:rPr lang="en-US" sz="2000" b="1" dirty="0">
                <a:solidFill>
                  <a:srgbClr val="675D53"/>
                </a:solidFill>
              </a:rPr>
              <a:t>IRB </a:t>
            </a:r>
            <a:r>
              <a:rPr lang="en-US" sz="2000" b="1" dirty="0" smtClean="0">
                <a:solidFill>
                  <a:srgbClr val="675D53"/>
                </a:solidFill>
              </a:rPr>
              <a:t>staff:</a:t>
            </a:r>
          </a:p>
          <a:p>
            <a:pPr lvl="2"/>
            <a:r>
              <a:rPr lang="en-US" sz="1600" dirty="0">
                <a:solidFill>
                  <a:srgbClr val="675D53"/>
                </a:solidFill>
              </a:rPr>
              <a:t>D</a:t>
            </a:r>
            <a:r>
              <a:rPr lang="en-US" sz="1600" dirty="0" smtClean="0">
                <a:solidFill>
                  <a:srgbClr val="675D53"/>
                </a:solidFill>
              </a:rPr>
              <a:t>isplays </a:t>
            </a:r>
            <a:r>
              <a:rPr lang="en-US" sz="1600" dirty="0">
                <a:solidFill>
                  <a:srgbClr val="675D53"/>
                </a:solidFill>
              </a:rPr>
              <a:t>items that are assigned to </a:t>
            </a:r>
            <a:r>
              <a:rPr lang="en-US" sz="1600" dirty="0" smtClean="0">
                <a:solidFill>
                  <a:srgbClr val="675D53"/>
                </a:solidFill>
              </a:rPr>
              <a:t>staff that are in </a:t>
            </a:r>
            <a:r>
              <a:rPr lang="en-US" sz="1600" dirty="0">
                <a:solidFill>
                  <a:srgbClr val="675D53"/>
                </a:solidFill>
              </a:rPr>
              <a:t>a state that </a:t>
            </a:r>
            <a:r>
              <a:rPr lang="en-US" sz="1600" dirty="0" smtClean="0">
                <a:solidFill>
                  <a:srgbClr val="675D53"/>
                </a:solidFill>
              </a:rPr>
              <a:t>requires attention</a:t>
            </a:r>
          </a:p>
          <a:p>
            <a:pPr marL="511969" lvl="2" indent="0">
              <a:buNone/>
            </a:pPr>
            <a:r>
              <a:rPr lang="en-US" sz="1600" dirty="0" smtClean="0">
                <a:solidFill>
                  <a:srgbClr val="675D53"/>
                </a:solidFill>
              </a:rPr>
              <a:t>     For example:</a:t>
            </a:r>
          </a:p>
          <a:p>
            <a:pPr lvl="3"/>
            <a:r>
              <a:rPr lang="en-US" sz="1400" dirty="0" smtClean="0">
                <a:solidFill>
                  <a:srgbClr val="675D53"/>
                </a:solidFill>
              </a:rPr>
              <a:t>Items in need of review</a:t>
            </a:r>
          </a:p>
          <a:p>
            <a:pPr lvl="3"/>
            <a:r>
              <a:rPr lang="en-US" sz="1400" dirty="0" smtClean="0">
                <a:solidFill>
                  <a:srgbClr val="675D53"/>
                </a:solidFill>
              </a:rPr>
              <a:t>Responses to clarification requests</a:t>
            </a:r>
            <a:endParaRPr lang="en-US" sz="1400" dirty="0">
              <a:solidFill>
                <a:srgbClr val="675D5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Sample Inbox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03" y="2376894"/>
            <a:ext cx="8534398" cy="32766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3054" y="3163514"/>
            <a:ext cx="304800" cy="356389"/>
            <a:chOff x="2362200" y="2920210"/>
            <a:chExt cx="304800" cy="356389"/>
          </a:xfrm>
          <a:solidFill>
            <a:schemeClr val="accent6"/>
          </a:solidFill>
        </p:grpSpPr>
        <p:sp>
          <p:nvSpPr>
            <p:cNvPr id="7" name="Isosceles Triangle 6"/>
            <p:cNvSpPr/>
            <p:nvPr/>
          </p:nvSpPr>
          <p:spPr bwMode="auto">
            <a:xfrm rot="10800000">
              <a:off x="2362200" y="2937780"/>
              <a:ext cx="304800" cy="338819"/>
            </a:xfrm>
            <a:prstGeom prst="triangle">
              <a:avLst/>
            </a:prstGeom>
            <a:grpFill/>
            <a:ln w="9525" cap="flat" cmpd="sng" algn="ctr">
              <a:solidFill>
                <a:srgbClr val="D5C13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85397" y="2920210"/>
              <a:ext cx="2584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1</a:t>
              </a:r>
              <a:endParaRPr lang="en-US" sz="11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13028" y="3693627"/>
            <a:ext cx="304800" cy="356071"/>
            <a:chOff x="6400800" y="3450333"/>
            <a:chExt cx="304800" cy="356071"/>
          </a:xfrm>
          <a:solidFill>
            <a:schemeClr val="accent6"/>
          </a:solidFill>
        </p:grpSpPr>
        <p:sp>
          <p:nvSpPr>
            <p:cNvPr id="8" name="Isosceles Triangle 7"/>
            <p:cNvSpPr/>
            <p:nvPr/>
          </p:nvSpPr>
          <p:spPr bwMode="auto">
            <a:xfrm rot="10800000">
              <a:off x="6400800" y="3467585"/>
              <a:ext cx="304800" cy="338819"/>
            </a:xfrm>
            <a:prstGeom prst="triangle">
              <a:avLst/>
            </a:prstGeom>
            <a:grpFill/>
            <a:ln w="9525" cap="flat" cmpd="sng" algn="ctr">
              <a:solidFill>
                <a:srgbClr val="D5C13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28699" y="3450333"/>
              <a:ext cx="2584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2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38287" y="1948444"/>
            <a:ext cx="389882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800" dirty="0" smtClean="0">
                <a:latin typeface="Trebuchet MS" panose="020B0603020202020204" pitchFamily="34" charset="0"/>
              </a:rPr>
              <a:t>From My Inbox, you will see:</a:t>
            </a:r>
          </a:p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latin typeface="Trebuchet MS" panose="020B0603020202020204" pitchFamily="34" charset="0"/>
              </a:rPr>
              <a:t>Submissions that require action</a:t>
            </a:r>
          </a:p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latin typeface="Trebuchet MS" panose="020B0603020202020204" pitchFamily="34" charset="0"/>
              </a:rPr>
              <a:t>State in the review process</a:t>
            </a:r>
            <a:endParaRPr lang="en-US" sz="1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1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37" y="2875436"/>
            <a:ext cx="7305675" cy="272341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All Submissions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4495800" y="1062301"/>
            <a:ext cx="3801066" cy="269482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Trebuchet MS" panose="020B0603020202020204" pitchFamily="34" charset="0"/>
              </a:rPr>
              <a:t>From </a:t>
            </a:r>
            <a:r>
              <a:rPr lang="en-US" sz="1800" dirty="0" smtClean="0">
                <a:latin typeface="Trebuchet MS" panose="020B0603020202020204" pitchFamily="34" charset="0"/>
              </a:rPr>
              <a:t>All Submissions, </a:t>
            </a:r>
            <a:r>
              <a:rPr lang="en-US" sz="1800" dirty="0">
                <a:latin typeface="Trebuchet MS" panose="020B0603020202020204" pitchFamily="34" charset="0"/>
              </a:rPr>
              <a:t>you will see</a:t>
            </a:r>
            <a:r>
              <a:rPr lang="en-US" sz="1800" dirty="0" smtClean="0">
                <a:latin typeface="Trebuchet MS" panose="020B0603020202020204" pitchFamily="34" charset="0"/>
              </a:rPr>
              <a:t>:</a:t>
            </a:r>
            <a:endParaRPr lang="en-US" sz="1800" dirty="0"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latin typeface="Trebuchet MS" panose="020B0603020202020204" pitchFamily="34" charset="0"/>
              </a:rPr>
              <a:t>All submissions to the IRB module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latin typeface="Trebuchet MS" panose="020B0603020202020204" pitchFamily="34" charset="0"/>
              </a:rPr>
              <a:t>State in the review process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latin typeface="Trebuchet MS" panose="020B0603020202020204" pitchFamily="34" charset="0"/>
              </a:rPr>
              <a:t>Shortcut to reporting features</a:t>
            </a:r>
            <a:endParaRPr lang="en-US" sz="1800" dirty="0"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latin typeface="Trebuchet MS" panose="020B0603020202020204" pitchFamily="34" charset="0"/>
              </a:rPr>
              <a:t>Shortcut to resource documents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latin typeface="Trebuchet MS" panose="020B0603020202020204" pitchFamily="34" charset="0"/>
              </a:rPr>
              <a:t>Shortcut </a:t>
            </a:r>
            <a:r>
              <a:rPr lang="en-US" sz="1800" dirty="0">
                <a:latin typeface="Trebuchet MS" panose="020B0603020202020204" pitchFamily="34" charset="0"/>
              </a:rPr>
              <a:t>to user </a:t>
            </a:r>
            <a:r>
              <a:rPr lang="en-US" sz="1800" dirty="0" smtClean="0">
                <a:latin typeface="Trebuchet MS" panose="020B0603020202020204" pitchFamily="34" charset="0"/>
              </a:rPr>
              <a:t>guides</a:t>
            </a:r>
            <a:endParaRPr lang="en-US" sz="1800" dirty="0">
              <a:latin typeface="Trebuchet MS" panose="020B0603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flipH="1">
            <a:off x="622952" y="5072114"/>
            <a:ext cx="263525" cy="285115"/>
            <a:chOff x="1264532" y="2088916"/>
            <a:chExt cx="263525" cy="285115"/>
          </a:xfrm>
          <a:solidFill>
            <a:schemeClr val="accent6"/>
          </a:solidFill>
        </p:grpSpPr>
        <p:sp>
          <p:nvSpPr>
            <p:cNvPr id="16" name="Isosceles Triangle 15"/>
            <p:cNvSpPr/>
            <p:nvPr/>
          </p:nvSpPr>
          <p:spPr>
            <a:xfrm rot="16200000">
              <a:off x="1246885" y="2106563"/>
              <a:ext cx="285115" cy="249821"/>
            </a:xfrm>
            <a:prstGeom prst="triangle">
              <a:avLst/>
            </a:prstGeom>
            <a:grp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7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4</a:t>
              </a:r>
              <a:endPara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rot="5400000" flipH="1">
            <a:off x="4656969" y="3967457"/>
            <a:ext cx="249821" cy="285115"/>
            <a:chOff x="1264532" y="2098441"/>
            <a:chExt cx="249821" cy="285115"/>
          </a:xfrm>
          <a:solidFill>
            <a:schemeClr val="accent6"/>
          </a:solidFill>
        </p:grpSpPr>
        <p:sp>
          <p:nvSpPr>
            <p:cNvPr id="19" name="Isosceles Triangle 18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grp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0" name="Text Box 3"/>
            <p:cNvSpPr txBox="1"/>
            <p:nvPr/>
          </p:nvSpPr>
          <p:spPr>
            <a:xfrm rot="5400000">
              <a:off x="1330128" y="215814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34854" y="4929556"/>
            <a:ext cx="263525" cy="285115"/>
            <a:chOff x="1264532" y="2098441"/>
            <a:chExt cx="263525" cy="285115"/>
          </a:xfrm>
          <a:solidFill>
            <a:schemeClr val="accent6"/>
          </a:solidFill>
        </p:grpSpPr>
        <p:sp>
          <p:nvSpPr>
            <p:cNvPr id="25" name="Isosceles Triangle 2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grp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5400000" flipH="1">
            <a:off x="7261827" y="4215403"/>
            <a:ext cx="249821" cy="285115"/>
            <a:chOff x="1264532" y="2098441"/>
            <a:chExt cx="249821" cy="285115"/>
          </a:xfrm>
          <a:solidFill>
            <a:schemeClr val="accent6"/>
          </a:solidFill>
        </p:grpSpPr>
        <p:sp>
          <p:nvSpPr>
            <p:cNvPr id="28" name="Isosceles Triangle 27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grp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9" name="Text Box 3"/>
            <p:cNvSpPr txBox="1"/>
            <p:nvPr/>
          </p:nvSpPr>
          <p:spPr>
            <a:xfrm rot="5400000">
              <a:off x="1330128" y="215814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73469" y="5235522"/>
            <a:ext cx="263525" cy="285115"/>
            <a:chOff x="1264532" y="2098441"/>
            <a:chExt cx="263525" cy="285115"/>
          </a:xfrm>
          <a:solidFill>
            <a:schemeClr val="accent6"/>
          </a:solidFill>
        </p:grpSpPr>
        <p:sp>
          <p:nvSpPr>
            <p:cNvPr id="22" name="Isosceles Triangle 21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grp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3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5</a:t>
              </a:r>
              <a:endPara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600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Study Workspace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75D53"/>
                </a:solidFill>
              </a:rPr>
              <a:t>The Workspace d</a:t>
            </a:r>
            <a:r>
              <a:rPr lang="en-US" sz="2000" dirty="0" smtClean="0">
                <a:solidFill>
                  <a:srgbClr val="675D53"/>
                </a:solidFill>
              </a:rPr>
              <a:t>isplays </a:t>
            </a:r>
            <a:r>
              <a:rPr lang="en-US" sz="2000" dirty="0">
                <a:solidFill>
                  <a:srgbClr val="675D53"/>
                </a:solidFill>
              </a:rPr>
              <a:t>key information about a particular study or submission. </a:t>
            </a:r>
            <a:r>
              <a:rPr lang="en-US" sz="2000" dirty="0" smtClean="0">
                <a:solidFill>
                  <a:srgbClr val="675D53"/>
                </a:solidFill>
              </a:rPr>
              <a:t/>
            </a:r>
            <a:br>
              <a:rPr lang="en-US" sz="2000" dirty="0" smtClean="0">
                <a:solidFill>
                  <a:srgbClr val="675D53"/>
                </a:solidFill>
              </a:rPr>
            </a:br>
            <a:endParaRPr lang="en-US" sz="2000" dirty="0" smtClean="0">
              <a:solidFill>
                <a:srgbClr val="675D53"/>
              </a:solidFill>
            </a:endParaRPr>
          </a:p>
          <a:p>
            <a:r>
              <a:rPr lang="en-US" sz="2000" dirty="0" smtClean="0">
                <a:solidFill>
                  <a:srgbClr val="675D53"/>
                </a:solidFill>
              </a:rPr>
              <a:t>This </a:t>
            </a:r>
            <a:r>
              <a:rPr lang="en-US" sz="2000" dirty="0">
                <a:solidFill>
                  <a:srgbClr val="675D53"/>
                </a:solidFill>
              </a:rPr>
              <a:t>is where anyone with access to the submission can </a:t>
            </a:r>
            <a:r>
              <a:rPr lang="en-US" sz="2000" dirty="0" smtClean="0">
                <a:solidFill>
                  <a:srgbClr val="675D53"/>
                </a:solidFill>
              </a:rPr>
              <a:t>find:</a:t>
            </a:r>
          </a:p>
          <a:p>
            <a:pPr lvl="1"/>
            <a:r>
              <a:rPr lang="en-US" sz="1800" dirty="0" smtClean="0">
                <a:solidFill>
                  <a:srgbClr val="675D53"/>
                </a:solidFill>
              </a:rPr>
              <a:t>Details regarding the protocol</a:t>
            </a:r>
          </a:p>
          <a:p>
            <a:pPr lvl="1"/>
            <a:r>
              <a:rPr lang="en-US" sz="1800" dirty="0" smtClean="0">
                <a:solidFill>
                  <a:srgbClr val="675D53"/>
                </a:solidFill>
              </a:rPr>
              <a:t>State in the review process</a:t>
            </a:r>
          </a:p>
          <a:p>
            <a:pPr lvl="1"/>
            <a:r>
              <a:rPr lang="en-US" sz="1800" dirty="0" smtClean="0">
                <a:solidFill>
                  <a:srgbClr val="675D53"/>
                </a:solidFill>
              </a:rPr>
              <a:t>Actions that can be taken in the protocol’s current state</a:t>
            </a:r>
          </a:p>
          <a:p>
            <a:pPr lvl="1"/>
            <a:r>
              <a:rPr lang="en-US" sz="1800" dirty="0" smtClean="0">
                <a:solidFill>
                  <a:srgbClr val="675D53"/>
                </a:solidFill>
              </a:rPr>
              <a:t>Tabs with information regarding:</a:t>
            </a:r>
          </a:p>
          <a:p>
            <a:pPr lvl="2"/>
            <a:r>
              <a:rPr lang="en-US" b="1" dirty="0" smtClean="0">
                <a:solidFill>
                  <a:srgbClr val="675D53"/>
                </a:solidFill>
              </a:rPr>
              <a:t>Protocol history</a:t>
            </a:r>
          </a:p>
          <a:p>
            <a:pPr lvl="2"/>
            <a:r>
              <a:rPr lang="en-US" sz="1500" b="1" dirty="0" smtClean="0">
                <a:solidFill>
                  <a:srgbClr val="675D53"/>
                </a:solidFill>
              </a:rPr>
              <a:t>Attached documents</a:t>
            </a:r>
          </a:p>
          <a:p>
            <a:pPr lvl="2"/>
            <a:r>
              <a:rPr lang="en-US" b="1" dirty="0" smtClean="0">
                <a:solidFill>
                  <a:srgbClr val="675D53"/>
                </a:solidFill>
              </a:rPr>
              <a:t>Important contacts</a:t>
            </a:r>
          </a:p>
          <a:p>
            <a:pPr lvl="2"/>
            <a:r>
              <a:rPr lang="en-US" sz="1500" b="1" dirty="0" smtClean="0">
                <a:solidFill>
                  <a:srgbClr val="675D53"/>
                </a:solidFill>
              </a:rPr>
              <a:t>Submission information</a:t>
            </a:r>
          </a:p>
          <a:p>
            <a:pPr lvl="2"/>
            <a:r>
              <a:rPr lang="en-US" b="1" dirty="0" smtClean="0">
                <a:solidFill>
                  <a:srgbClr val="675D53"/>
                </a:solidFill>
              </a:rPr>
              <a:t>Related projects</a:t>
            </a:r>
            <a:endParaRPr lang="en-US" sz="1500" b="1" dirty="0">
              <a:solidFill>
                <a:srgbClr val="675D5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25" y="3276600"/>
            <a:ext cx="7893797" cy="326914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Study Workspace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59519" y="4015772"/>
            <a:ext cx="2584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  <a:endParaRPr lang="en-US" sz="11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162800" y="4146577"/>
            <a:ext cx="304800" cy="356389"/>
            <a:chOff x="7162800" y="4146577"/>
            <a:chExt cx="304800" cy="356389"/>
          </a:xfrm>
        </p:grpSpPr>
        <p:sp>
          <p:nvSpPr>
            <p:cNvPr id="10" name="Isosceles Triangle 9"/>
            <p:cNvSpPr/>
            <p:nvPr/>
          </p:nvSpPr>
          <p:spPr bwMode="auto">
            <a:xfrm>
              <a:off x="7162800" y="4146577"/>
              <a:ext cx="304800" cy="338819"/>
            </a:xfrm>
            <a:prstGeom prst="triangle">
              <a:avLst/>
            </a:prstGeom>
            <a:solidFill>
              <a:schemeClr val="accent6"/>
            </a:solidFill>
            <a:ln w="9525" cap="flat" cmpd="sng" algn="ctr">
              <a:solidFill>
                <a:srgbClr val="D5C13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85999" y="4241356"/>
              <a:ext cx="2584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1</a:t>
              </a:r>
              <a:endParaRPr lang="en-US" sz="11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 bwMode="auto">
          <a:xfrm>
            <a:off x="2209800" y="3276600"/>
            <a:ext cx="6392722" cy="869977"/>
          </a:xfrm>
          <a:prstGeom prst="rect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 rot="16200000">
            <a:off x="332914" y="3262905"/>
            <a:ext cx="304800" cy="354785"/>
            <a:chOff x="2362200" y="2921814"/>
            <a:chExt cx="304800" cy="354785"/>
          </a:xfrm>
          <a:solidFill>
            <a:schemeClr val="accent6"/>
          </a:solidFill>
        </p:grpSpPr>
        <p:sp>
          <p:nvSpPr>
            <p:cNvPr id="13" name="Isosceles Triangle 12"/>
            <p:cNvSpPr/>
            <p:nvPr/>
          </p:nvSpPr>
          <p:spPr bwMode="auto">
            <a:xfrm rot="10800000">
              <a:off x="2362200" y="2937780"/>
              <a:ext cx="304800" cy="338819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5400000">
              <a:off x="2385397" y="2920211"/>
              <a:ext cx="258404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2</a:t>
              </a:r>
              <a:endParaRPr lang="en-US" sz="11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 bwMode="auto">
          <a:xfrm>
            <a:off x="691823" y="3271348"/>
            <a:ext cx="1517977" cy="1119293"/>
          </a:xfrm>
          <a:prstGeom prst="rect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rot="16200000">
            <a:off x="335522" y="4894809"/>
            <a:ext cx="304800" cy="354784"/>
            <a:chOff x="2362200" y="2921815"/>
            <a:chExt cx="304800" cy="354784"/>
          </a:xfrm>
          <a:solidFill>
            <a:schemeClr val="accent6"/>
          </a:solidFill>
        </p:grpSpPr>
        <p:sp>
          <p:nvSpPr>
            <p:cNvPr id="16" name="Isosceles Triangle 15"/>
            <p:cNvSpPr/>
            <p:nvPr/>
          </p:nvSpPr>
          <p:spPr bwMode="auto">
            <a:xfrm rot="10800000">
              <a:off x="2362200" y="2937780"/>
              <a:ext cx="304800" cy="338819"/>
            </a:xfrm>
            <a:prstGeom prst="triangle">
              <a:avLst/>
            </a:prstGeom>
            <a:grpFill/>
            <a:ln w="9525" cap="flat" cmpd="sng" algn="ctr">
              <a:solidFill>
                <a:srgbClr val="D5C13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2385396" y="2920212"/>
              <a:ext cx="2584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3</a:t>
              </a:r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708725" y="4800600"/>
            <a:ext cx="1501075" cy="1676400"/>
          </a:xfrm>
          <a:prstGeom prst="rect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 rot="5400000">
            <a:off x="5627854" y="4929886"/>
            <a:ext cx="304800" cy="354783"/>
            <a:chOff x="2362200" y="2921816"/>
            <a:chExt cx="304800" cy="354783"/>
          </a:xfrm>
          <a:solidFill>
            <a:schemeClr val="accent6"/>
          </a:solidFill>
        </p:grpSpPr>
        <p:sp>
          <p:nvSpPr>
            <p:cNvPr id="20" name="Isosceles Triangle 19"/>
            <p:cNvSpPr/>
            <p:nvPr/>
          </p:nvSpPr>
          <p:spPr bwMode="auto">
            <a:xfrm rot="10800000">
              <a:off x="2362200" y="2937780"/>
              <a:ext cx="304800" cy="338819"/>
            </a:xfrm>
            <a:prstGeom prst="triangle">
              <a:avLst/>
            </a:prstGeom>
            <a:grpFill/>
            <a:ln w="9525" cap="flat" cmpd="sng" algn="ctr">
              <a:solidFill>
                <a:srgbClr val="D5C13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2385395" y="2920213"/>
              <a:ext cx="2584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4</a:t>
              </a:r>
              <a:endParaRPr lang="en-US" sz="11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 bwMode="auto">
          <a:xfrm>
            <a:off x="2201174" y="5012386"/>
            <a:ext cx="3342238" cy="190622"/>
          </a:xfrm>
          <a:prstGeom prst="rect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4087616" y="1230968"/>
            <a:ext cx="4675383" cy="2227824"/>
          </a:xfrm>
          <a:solidFill>
            <a:schemeClr val="bg1"/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233363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From the Study Workspace, you will see:</a:t>
            </a:r>
          </a:p>
          <a:p>
            <a:pPr marL="569913" indent="-336550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Protocol </a:t>
            </a:r>
            <a:r>
              <a:rPr lang="en-US" sz="1800" dirty="0">
                <a:solidFill>
                  <a:schemeClr val="tx1"/>
                </a:solidFill>
              </a:rPr>
              <a:t>details</a:t>
            </a:r>
          </a:p>
          <a:p>
            <a:pPr marL="569913" indent="-33655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The state in the review process</a:t>
            </a:r>
          </a:p>
          <a:p>
            <a:pPr marL="569913" indent="-33655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Actions you can take in </a:t>
            </a:r>
            <a:r>
              <a:rPr lang="en-US" sz="1800" dirty="0" smtClean="0">
                <a:solidFill>
                  <a:schemeClr val="tx1"/>
                </a:solidFill>
              </a:rPr>
              <a:t>the </a:t>
            </a:r>
            <a:r>
              <a:rPr lang="en-US" sz="1800" dirty="0">
                <a:solidFill>
                  <a:schemeClr val="tx1"/>
                </a:solidFill>
              </a:rPr>
              <a:t>protocol’s </a:t>
            </a:r>
            <a:r>
              <a:rPr lang="en-US" sz="1800" dirty="0" smtClean="0">
                <a:solidFill>
                  <a:schemeClr val="tx1"/>
                </a:solidFill>
              </a:rPr>
              <a:t>state</a:t>
            </a:r>
          </a:p>
          <a:p>
            <a:pPr marL="569913" indent="-336550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Tabs </a:t>
            </a:r>
            <a:r>
              <a:rPr lang="en-US" sz="1800" dirty="0">
                <a:solidFill>
                  <a:schemeClr val="tx1"/>
                </a:solidFill>
              </a:rPr>
              <a:t>with information about the protocol and </a:t>
            </a:r>
            <a:r>
              <a:rPr lang="en-US" sz="1800" dirty="0" smtClean="0">
                <a:solidFill>
                  <a:schemeClr val="tx1"/>
                </a:solidFill>
              </a:rPr>
              <a:t>the review process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rebuchet MS" panose="020B0603020202020204" pitchFamily="34" charset="0"/>
              </a:rPr>
              <a:t>Navigation Exercises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exercises: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1: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Log into the Click IRB Module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2: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Explore the Inbox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3: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Explore All Submissions	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4: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Explore the Study Workspace	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5: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Explore the SmartForm Pages</a:t>
            </a:r>
            <a:r>
              <a:rPr lang="en-US" sz="2000" dirty="0" smtClean="0">
                <a:solidFill>
                  <a:schemeClr val="bg1"/>
                </a:solidFill>
              </a:rPr>
              <a:t>	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080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SmartForms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IRB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SmartForms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675D53"/>
                </a:solidFill>
              </a:rPr>
              <a:t>Click IRB SmartForms were designed to be as simple and streamlined as possible, and to capture basic information required </a:t>
            </a:r>
            <a:r>
              <a:rPr lang="en-US" sz="2000" dirty="0" smtClean="0">
                <a:solidFill>
                  <a:srgbClr val="675D53"/>
                </a:solidFill>
              </a:rPr>
              <a:t>for:</a:t>
            </a:r>
          </a:p>
          <a:p>
            <a:pPr lvl="1"/>
            <a:r>
              <a:rPr lang="en-US" dirty="0" smtClean="0">
                <a:solidFill>
                  <a:srgbClr val="675D53"/>
                </a:solidFill>
              </a:rPr>
              <a:t>Business </a:t>
            </a:r>
            <a:r>
              <a:rPr lang="en-US" dirty="0">
                <a:solidFill>
                  <a:srgbClr val="675D53"/>
                </a:solidFill>
              </a:rPr>
              <a:t>Processing/Workflow </a:t>
            </a:r>
            <a:r>
              <a:rPr lang="en-US" dirty="0" smtClean="0">
                <a:solidFill>
                  <a:srgbClr val="675D53"/>
                </a:solidFill>
              </a:rPr>
              <a:t>Routing</a:t>
            </a:r>
          </a:p>
          <a:p>
            <a:pPr lvl="1"/>
            <a:r>
              <a:rPr lang="en-US" dirty="0" smtClean="0">
                <a:solidFill>
                  <a:srgbClr val="675D53"/>
                </a:solidFill>
              </a:rPr>
              <a:t>Reporting</a:t>
            </a:r>
            <a:endParaRPr lang="en-US" dirty="0">
              <a:solidFill>
                <a:srgbClr val="675D53"/>
              </a:solidFill>
            </a:endParaRPr>
          </a:p>
          <a:p>
            <a:pPr marL="854869" lvl="1" indent="-342900"/>
            <a:endParaRPr lang="en-US" sz="1350" dirty="0">
              <a:solidFill>
                <a:srgbClr val="675D53"/>
              </a:solidFill>
            </a:endParaRPr>
          </a:p>
          <a:p>
            <a:pPr marL="342900" indent="-342900"/>
            <a:r>
              <a:rPr lang="en-US" sz="2000" dirty="0">
                <a:solidFill>
                  <a:srgbClr val="675D53"/>
                </a:solidFill>
              </a:rPr>
              <a:t>Click IRB SmartForms emphasize input by the appropriate individual(s</a:t>
            </a:r>
            <a:r>
              <a:rPr lang="en-US" sz="2000" dirty="0" smtClean="0">
                <a:solidFill>
                  <a:srgbClr val="675D53"/>
                </a:solidFill>
              </a:rPr>
              <a:t>):</a:t>
            </a:r>
          </a:p>
          <a:p>
            <a:pPr marL="594122" lvl="1" indent="-342900"/>
            <a:r>
              <a:rPr lang="en-US" dirty="0" smtClean="0">
                <a:solidFill>
                  <a:srgbClr val="675D53"/>
                </a:solidFill>
              </a:rPr>
              <a:t>Ask </a:t>
            </a:r>
            <a:r>
              <a:rPr lang="en-US" dirty="0">
                <a:solidFill>
                  <a:srgbClr val="675D53"/>
                </a:solidFill>
              </a:rPr>
              <a:t>investigators questions related to conduct of their research, not regulatory </a:t>
            </a:r>
            <a:r>
              <a:rPr lang="en-US" dirty="0" smtClean="0">
                <a:solidFill>
                  <a:srgbClr val="675D53"/>
                </a:solidFill>
              </a:rPr>
              <a:t>questions</a:t>
            </a:r>
          </a:p>
          <a:p>
            <a:pPr marL="594122" lvl="1" indent="-342900"/>
            <a:r>
              <a:rPr lang="en-US" dirty="0" smtClean="0">
                <a:solidFill>
                  <a:srgbClr val="675D53"/>
                </a:solidFill>
              </a:rPr>
              <a:t>Require </a:t>
            </a:r>
            <a:r>
              <a:rPr lang="en-US" dirty="0">
                <a:solidFill>
                  <a:srgbClr val="675D53"/>
                </a:solidFill>
              </a:rPr>
              <a:t>IRB Administrators and Reviewers to capture regulatory determinations</a:t>
            </a:r>
          </a:p>
          <a:p>
            <a:pPr marL="854869" lvl="1" indent="-342900" defTabSz="173831"/>
            <a:endParaRPr lang="en-US" sz="1500" dirty="0">
              <a:solidFill>
                <a:srgbClr val="675D53"/>
              </a:solidFill>
            </a:endParaRPr>
          </a:p>
          <a:p>
            <a:pPr marL="854869" lvl="1" indent="-342900"/>
            <a:endParaRPr lang="en-US" sz="1500" dirty="0">
              <a:solidFill>
                <a:srgbClr val="675D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8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IRB Module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The Pre-Award and Compliance System (PACS) </a:t>
            </a:r>
            <a:r>
              <a:rPr lang="en-US" dirty="0"/>
              <a:t>is a multi-year collaborative project to implement the online Click Portal</a:t>
            </a:r>
          </a:p>
          <a:p>
            <a:endParaRPr lang="en-US" dirty="0"/>
          </a:p>
          <a:p>
            <a:r>
              <a:rPr lang="en-US" dirty="0" smtClean="0"/>
              <a:t>The Click Portal is being implemented </a:t>
            </a:r>
            <a:r>
              <a:rPr lang="en-US" dirty="0"/>
              <a:t>to assist principal investigators, students, compliance and research administration staff </a:t>
            </a:r>
            <a:r>
              <a:rPr lang="en-US" dirty="0" smtClean="0"/>
              <a:t>with administering </a:t>
            </a:r>
            <a:r>
              <a:rPr lang="en-US" dirty="0"/>
              <a:t>sponsored programs </a:t>
            </a:r>
          </a:p>
          <a:p>
            <a:endParaRPr lang="en-US" dirty="0"/>
          </a:p>
          <a:p>
            <a:r>
              <a:rPr lang="en-US" dirty="0" smtClean="0"/>
              <a:t>UB is leading the implementation of the Click Portal, working in collaboration with our vendor partner, Huron, and the PACS Leadership Team.  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89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53" t="10622"/>
          <a:stretch/>
        </p:blipFill>
        <p:spPr>
          <a:xfrm>
            <a:off x="306965" y="1878306"/>
            <a:ext cx="5103235" cy="484351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Sample SmartForm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SmartForms</a:t>
            </a:r>
            <a:endParaRPr lang="en-US" dirty="0"/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5060656" y="3278204"/>
            <a:ext cx="3429000" cy="166395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Trebuchet MS" panose="020B0603020202020204" pitchFamily="34" charset="0"/>
              </a:rPr>
              <a:t>On the </a:t>
            </a:r>
            <a:r>
              <a:rPr lang="en-US" sz="1800" dirty="0" err="1" smtClean="0">
                <a:latin typeface="Trebuchet MS" panose="020B0603020202020204" pitchFamily="34" charset="0"/>
              </a:rPr>
              <a:t>SmartForm</a:t>
            </a:r>
            <a:r>
              <a:rPr lang="en-US" sz="1800" dirty="0" smtClean="0">
                <a:latin typeface="Trebuchet MS" panose="020B0603020202020204" pitchFamily="34" charset="0"/>
              </a:rPr>
              <a:t> pages</a:t>
            </a:r>
            <a:r>
              <a:rPr lang="en-US" sz="1800" dirty="0">
                <a:latin typeface="Trebuchet MS" panose="020B0603020202020204" pitchFamily="34" charset="0"/>
              </a:rPr>
              <a:t>, you </a:t>
            </a:r>
            <a:br>
              <a:rPr lang="en-US" sz="1800" dirty="0">
                <a:latin typeface="Trebuchet MS" panose="020B0603020202020204" pitchFamily="34" charset="0"/>
              </a:rPr>
            </a:br>
            <a:r>
              <a:rPr lang="en-US" sz="1800" dirty="0">
                <a:latin typeface="Trebuchet MS" panose="020B0603020202020204" pitchFamily="34" charset="0"/>
              </a:rPr>
              <a:t>will see: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latin typeface="Trebuchet MS" panose="020B0603020202020204" pitchFamily="34" charset="0"/>
              </a:rPr>
              <a:t>Required fields </a:t>
            </a:r>
            <a:r>
              <a:rPr lang="en-US" sz="1800" dirty="0" smtClean="0">
                <a:latin typeface="Trebuchet MS" panose="020B0603020202020204" pitchFamily="34" charset="0"/>
              </a:rPr>
              <a:t>(*)</a:t>
            </a:r>
            <a:endParaRPr lang="en-US" sz="1800" dirty="0"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latin typeface="Trebuchet MS" panose="020B0603020202020204" pitchFamily="34" charset="0"/>
              </a:rPr>
              <a:t>Field help </a:t>
            </a:r>
            <a:r>
              <a:rPr lang="en-US" sz="1800" dirty="0" smtClean="0">
                <a:latin typeface="Trebuchet MS" panose="020B0603020202020204" pitchFamily="34" charset="0"/>
              </a:rPr>
              <a:t>(  )</a:t>
            </a:r>
            <a:endParaRPr lang="en-US" sz="1800" dirty="0"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latin typeface="Trebuchet MS" panose="020B0603020202020204" pitchFamily="34" charset="0"/>
              </a:rPr>
              <a:t>Navigation bar</a:t>
            </a:r>
          </a:p>
        </p:txBody>
      </p:sp>
      <p:grpSp>
        <p:nvGrpSpPr>
          <p:cNvPr id="32" name="Group 31"/>
          <p:cNvGrpSpPr/>
          <p:nvPr/>
        </p:nvGrpSpPr>
        <p:grpSpPr>
          <a:xfrm rot="10800000">
            <a:off x="258285" y="2365262"/>
            <a:ext cx="249821" cy="285115"/>
            <a:chOff x="1264532" y="2098441"/>
            <a:chExt cx="249821" cy="285115"/>
          </a:xfrm>
        </p:grpSpPr>
        <p:sp>
          <p:nvSpPr>
            <p:cNvPr id="33" name="Isosceles Triangle 32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34" name="Text Box 3"/>
            <p:cNvSpPr txBox="1"/>
            <p:nvPr/>
          </p:nvSpPr>
          <p:spPr>
            <a:xfrm rot="10800000">
              <a:off x="1343576" y="2144033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279477" y="1897202"/>
            <a:ext cx="2544447" cy="13716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 rot="10800000" flipH="1">
            <a:off x="1555375" y="3429000"/>
            <a:ext cx="249821" cy="285115"/>
            <a:chOff x="1264532" y="2098441"/>
            <a:chExt cx="249821" cy="285115"/>
          </a:xfrm>
        </p:grpSpPr>
        <p:sp>
          <p:nvSpPr>
            <p:cNvPr id="39" name="Isosceles Triangle 38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40" name="Text Box 3"/>
            <p:cNvSpPr txBox="1"/>
            <p:nvPr/>
          </p:nvSpPr>
          <p:spPr>
            <a:xfrm rot="10800000">
              <a:off x="1343576" y="2144033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41537" y="2439762"/>
            <a:ext cx="118872" cy="11814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 rot="10800000" flipH="1">
            <a:off x="4869694" y="1841903"/>
            <a:ext cx="249821" cy="285115"/>
            <a:chOff x="1264532" y="2098441"/>
            <a:chExt cx="249821" cy="285115"/>
          </a:xfrm>
        </p:grpSpPr>
        <p:sp>
          <p:nvSpPr>
            <p:cNvPr id="23" name="Isosceles Triangle 22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4" name="Text Box 3"/>
            <p:cNvSpPr txBox="1"/>
            <p:nvPr/>
          </p:nvSpPr>
          <p:spPr>
            <a:xfrm rot="10800000">
              <a:off x="1343576" y="2144033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sp>
        <p:nvSpPr>
          <p:cNvPr id="5" name="Oval 4"/>
          <p:cNvSpPr/>
          <p:nvPr/>
        </p:nvSpPr>
        <p:spPr bwMode="auto">
          <a:xfrm>
            <a:off x="6819523" y="4334662"/>
            <a:ext cx="152400" cy="152400"/>
          </a:xfrm>
          <a:prstGeom prst="ellipse">
            <a:avLst/>
          </a:prstGeom>
          <a:solidFill>
            <a:srgbClr val="00B0F0"/>
          </a:solidFill>
          <a:ln w="222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2095" y="4305907"/>
            <a:ext cx="2311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?</a:t>
            </a:r>
            <a:endParaRPr lang="en-US" sz="1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90800" y="4258350"/>
            <a:ext cx="2133600" cy="440172"/>
          </a:xfrm>
          <a:prstGeom prst="rect">
            <a:avLst/>
          </a:prstGeom>
          <a:solidFill>
            <a:schemeClr val="bg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SmartForms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/>
          </p:nvPr>
        </p:nvGraphicFramePr>
        <p:xfrm>
          <a:off x="1416844" y="1885950"/>
          <a:ext cx="6310313" cy="3634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15743941"/>
              </p:ext>
            </p:extLst>
          </p:nvPr>
        </p:nvGraphicFramePr>
        <p:xfrm>
          <a:off x="1828800" y="1676400"/>
          <a:ext cx="6096000" cy="4362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739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685800" y="1828800"/>
            <a:ext cx="7777498" cy="459238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Study – Basic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SmartForms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00" y="1543861"/>
            <a:ext cx="1010994" cy="505497"/>
            <a:chOff x="3204206" y="127857"/>
            <a:chExt cx="1347992" cy="673996"/>
          </a:xfrm>
          <a:solidFill>
            <a:schemeClr val="accent6"/>
          </a:solidFill>
        </p:grpSpPr>
        <p:sp>
          <p:nvSpPr>
            <p:cNvPr id="7" name="Rounded Rectangle 6"/>
            <p:cNvSpPr/>
            <p:nvPr/>
          </p:nvSpPr>
          <p:spPr>
            <a:xfrm>
              <a:off x="3204206" y="127857"/>
              <a:ext cx="1347992" cy="673996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244559" y="160758"/>
              <a:ext cx="1282188" cy="60819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50" b="1" dirty="0">
                  <a:solidFill>
                    <a:srgbClr val="FFFFFF"/>
                  </a:solidFill>
                </a:rPr>
                <a:t>Basic 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837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SmartForms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Study – Funding Sources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453866" y="2246519"/>
            <a:ext cx="8402544" cy="232085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2" name="Rounded Rectangle 11"/>
          <p:cNvSpPr/>
          <p:nvPr/>
        </p:nvSpPr>
        <p:spPr>
          <a:xfrm>
            <a:off x="7957743" y="1927699"/>
            <a:ext cx="1010994" cy="505497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819400"/>
            <a:ext cx="4500840" cy="365080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3" name="Rounded Rectangle 4"/>
          <p:cNvSpPr/>
          <p:nvPr/>
        </p:nvSpPr>
        <p:spPr>
          <a:xfrm>
            <a:off x="7926367" y="1942082"/>
            <a:ext cx="961641" cy="4561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005" tIns="40005" rIns="40005" bIns="40005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</a:pPr>
            <a:r>
              <a:rPr lang="en-US" sz="1050" b="1" dirty="0">
                <a:solidFill>
                  <a:schemeClr val="bg1"/>
                </a:solidFill>
              </a:rPr>
              <a:t>Funding Sources</a:t>
            </a:r>
          </a:p>
        </p:txBody>
      </p:sp>
    </p:spTree>
    <p:extLst>
      <p:ext uri="{BB962C8B-B14F-4D97-AF65-F5344CB8AC3E}">
        <p14:creationId xmlns:p14="http://schemas.microsoft.com/office/powerpoint/2010/main" val="13671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Study – Study Team Members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SmartForms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228600" y="1820764"/>
            <a:ext cx="8686800" cy="267286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743200"/>
            <a:ext cx="4662985" cy="3810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8001000" y="1502372"/>
            <a:ext cx="1010994" cy="519740"/>
            <a:chOff x="3083650" y="3553"/>
            <a:chExt cx="1347992" cy="692987"/>
          </a:xfrm>
          <a:solidFill>
            <a:schemeClr val="accent6"/>
          </a:solidFill>
        </p:grpSpPr>
        <p:sp>
          <p:nvSpPr>
            <p:cNvPr id="7" name="Rounded Rectangle 6"/>
            <p:cNvSpPr/>
            <p:nvPr/>
          </p:nvSpPr>
          <p:spPr>
            <a:xfrm>
              <a:off x="3083650" y="3553"/>
              <a:ext cx="1347992" cy="673996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108362" y="88348"/>
              <a:ext cx="1282188" cy="60819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50" b="1" dirty="0">
                  <a:solidFill>
                    <a:srgbClr val="FFFFFF"/>
                  </a:solidFill>
                </a:rPr>
                <a:t>Study </a:t>
              </a:r>
              <a:r>
                <a:rPr lang="en-US" sz="1050" b="1" dirty="0" smtClean="0">
                  <a:solidFill>
                    <a:srgbClr val="FFFFFF"/>
                  </a:solidFill>
                </a:rPr>
                <a:t>Team</a:t>
              </a:r>
              <a:br>
                <a:rPr lang="en-US" sz="1050" b="1" dirty="0" smtClean="0">
                  <a:solidFill>
                    <a:srgbClr val="FFFFFF"/>
                  </a:solidFill>
                </a:rPr>
              </a:br>
              <a:r>
                <a:rPr lang="en-US" sz="1050" b="1" dirty="0" smtClean="0">
                  <a:solidFill>
                    <a:srgbClr val="FFFFFF"/>
                  </a:solidFill>
                </a:rPr>
                <a:t>Members</a:t>
              </a:r>
              <a:endParaRPr lang="en-US" sz="105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9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Study – Study Scope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SMartForms</a:t>
            </a:r>
            <a:endParaRPr lang="en-US" dirty="0"/>
          </a:p>
        </p:txBody>
      </p:sp>
      <p:sp>
        <p:nvSpPr>
          <p:cNvPr id="8" name="Rounded Rectangle 4"/>
          <p:cNvSpPr/>
          <p:nvPr/>
        </p:nvSpPr>
        <p:spPr>
          <a:xfrm>
            <a:off x="2152134" y="1949546"/>
            <a:ext cx="961641" cy="4561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005" tIns="40005" rIns="40005" bIns="40005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</a:pPr>
            <a:r>
              <a:rPr lang="en-US" sz="1050" b="1" dirty="0">
                <a:solidFill>
                  <a:srgbClr val="FFFFFF"/>
                </a:solidFill>
              </a:rPr>
              <a:t>Study Staff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304800" y="2374314"/>
            <a:ext cx="8546719" cy="332730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7840525" y="2200030"/>
            <a:ext cx="1010994" cy="505497"/>
            <a:chOff x="3061073" y="55445"/>
            <a:chExt cx="1347992" cy="673996"/>
          </a:xfrm>
          <a:solidFill>
            <a:schemeClr val="accent6"/>
          </a:solidFill>
        </p:grpSpPr>
        <p:sp>
          <p:nvSpPr>
            <p:cNvPr id="12" name="Rounded Rectangle 11"/>
            <p:cNvSpPr/>
            <p:nvPr/>
          </p:nvSpPr>
          <p:spPr>
            <a:xfrm>
              <a:off x="3061073" y="55445"/>
              <a:ext cx="1347992" cy="673996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126877" y="88348"/>
              <a:ext cx="1282188" cy="60819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50" b="1" dirty="0">
                  <a:solidFill>
                    <a:srgbClr val="FFFFFF"/>
                  </a:solidFill>
                </a:rPr>
                <a:t>Study Scope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30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Study – External Sites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SmartForms</a:t>
            </a:r>
            <a:endParaRPr lang="en-US" dirty="0"/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3375660" y="2967487"/>
            <a:ext cx="2697480" cy="272034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8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1pPr>
            <a:lvl2pPr marL="682625" indent="-3349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2pPr>
            <a:lvl3pPr marL="1030288" indent="-347663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–"/>
              <a:defRPr sz="20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3pPr>
            <a:lvl4pPr marL="1379538" indent="-3492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4pPr>
            <a:lvl5pPr marL="1712913" indent="-3333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1800" dirty="0">
              <a:latin typeface="Trebuchet MS" panose="020B0603020202020204" pitchFamily="34" charset="0"/>
            </a:endParaRPr>
          </a:p>
        </p:txBody>
      </p:sp>
      <p:sp>
        <p:nvSpPr>
          <p:cNvPr id="18" name="Content Placeholder 8"/>
          <p:cNvSpPr txBox="1">
            <a:spLocks/>
          </p:cNvSpPr>
          <p:nvPr/>
        </p:nvSpPr>
        <p:spPr>
          <a:xfrm>
            <a:off x="6446520" y="2936539"/>
            <a:ext cx="2697480" cy="272034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8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1pPr>
            <a:lvl2pPr marL="682625" indent="-3349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2pPr>
            <a:lvl3pPr marL="1030288" indent="-347663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–"/>
              <a:defRPr sz="20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3pPr>
            <a:lvl4pPr marL="1379538" indent="-3492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4pPr>
            <a:lvl5pPr marL="1712913" indent="-3333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1800" dirty="0">
              <a:latin typeface="Trebuchet MS" panose="020B0603020202020204" pitchFamily="34" charset="0"/>
            </a:endParaRPr>
          </a:p>
        </p:txBody>
      </p:sp>
      <p:sp>
        <p:nvSpPr>
          <p:cNvPr id="20" name="Content Placeholder 8"/>
          <p:cNvSpPr txBox="1">
            <a:spLocks/>
          </p:cNvSpPr>
          <p:nvPr/>
        </p:nvSpPr>
        <p:spPr>
          <a:xfrm>
            <a:off x="304800" y="2971800"/>
            <a:ext cx="2697480" cy="272034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8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1pPr>
            <a:lvl2pPr marL="682625" indent="-3349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2pPr>
            <a:lvl3pPr marL="1030288" indent="-347663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–"/>
              <a:defRPr sz="20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3pPr>
            <a:lvl4pPr marL="1379538" indent="-3492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4pPr>
            <a:lvl5pPr marL="1712913" indent="-3333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1500" dirty="0"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59" y="1965675"/>
            <a:ext cx="8525758" cy="206171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702" y="2667000"/>
            <a:ext cx="4139715" cy="339759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7844567" y="1612299"/>
            <a:ext cx="1010994" cy="505497"/>
            <a:chOff x="3184066" y="-904991"/>
            <a:chExt cx="1347992" cy="673996"/>
          </a:xfrm>
          <a:solidFill>
            <a:schemeClr val="bg1">
              <a:lumMod val="50000"/>
            </a:schemeClr>
          </a:solidFill>
        </p:grpSpPr>
        <p:sp>
          <p:nvSpPr>
            <p:cNvPr id="7" name="Rounded Rectangle 6"/>
            <p:cNvSpPr/>
            <p:nvPr/>
          </p:nvSpPr>
          <p:spPr>
            <a:xfrm>
              <a:off x="3184066" y="-904991"/>
              <a:ext cx="1347992" cy="673996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224947" y="-888982"/>
              <a:ext cx="1282188" cy="60819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50" b="1" dirty="0">
                  <a:solidFill>
                    <a:srgbClr val="FFFFFF"/>
                  </a:solidFill>
                </a:rPr>
                <a:t>External Sites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528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Study - Drugs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SmartForms</a:t>
            </a:r>
            <a:endParaRPr lang="en-US" dirty="0"/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3375660" y="2967487"/>
            <a:ext cx="2697480" cy="272034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8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1pPr>
            <a:lvl2pPr marL="682625" indent="-3349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2pPr>
            <a:lvl3pPr marL="1030288" indent="-347663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–"/>
              <a:defRPr sz="20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3pPr>
            <a:lvl4pPr marL="1379538" indent="-3492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4pPr>
            <a:lvl5pPr marL="1712913" indent="-3333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1800" dirty="0">
              <a:latin typeface="Trebuchet MS" panose="020B0603020202020204" pitchFamily="34" charset="0"/>
            </a:endParaRPr>
          </a:p>
        </p:txBody>
      </p:sp>
      <p:sp>
        <p:nvSpPr>
          <p:cNvPr id="18" name="Content Placeholder 8"/>
          <p:cNvSpPr txBox="1">
            <a:spLocks/>
          </p:cNvSpPr>
          <p:nvPr/>
        </p:nvSpPr>
        <p:spPr>
          <a:xfrm>
            <a:off x="6446520" y="2936539"/>
            <a:ext cx="2697480" cy="272034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8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1pPr>
            <a:lvl2pPr marL="682625" indent="-3349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2pPr>
            <a:lvl3pPr marL="1030288" indent="-347663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–"/>
              <a:defRPr sz="20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3pPr>
            <a:lvl4pPr marL="1379538" indent="-3492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4pPr>
            <a:lvl5pPr marL="1712913" indent="-3333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1800" dirty="0">
              <a:latin typeface="Trebuchet MS" panose="020B0603020202020204" pitchFamily="34" charset="0"/>
            </a:endParaRPr>
          </a:p>
        </p:txBody>
      </p:sp>
      <p:sp>
        <p:nvSpPr>
          <p:cNvPr id="20" name="Content Placeholder 8"/>
          <p:cNvSpPr txBox="1">
            <a:spLocks/>
          </p:cNvSpPr>
          <p:nvPr/>
        </p:nvSpPr>
        <p:spPr>
          <a:xfrm>
            <a:off x="304800" y="2971800"/>
            <a:ext cx="2697480" cy="272034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8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1pPr>
            <a:lvl2pPr marL="682625" indent="-3349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2pPr>
            <a:lvl3pPr marL="1030288" indent="-347663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–"/>
              <a:defRPr sz="20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3pPr>
            <a:lvl4pPr marL="1379538" indent="-3492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4pPr>
            <a:lvl5pPr marL="1712913" indent="-3333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1500" dirty="0"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28" y="1890020"/>
            <a:ext cx="8592671" cy="243763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801" y="2819400"/>
            <a:ext cx="4275667" cy="383744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7890510" y="1655034"/>
            <a:ext cx="1010994" cy="505497"/>
            <a:chOff x="3083650" y="3553"/>
            <a:chExt cx="1347992" cy="673996"/>
          </a:xfrm>
          <a:solidFill>
            <a:schemeClr val="bg1">
              <a:lumMod val="50000"/>
            </a:schemeClr>
          </a:solidFill>
        </p:grpSpPr>
        <p:sp>
          <p:nvSpPr>
            <p:cNvPr id="16" name="Rounded Rectangle 15"/>
            <p:cNvSpPr/>
            <p:nvPr/>
          </p:nvSpPr>
          <p:spPr>
            <a:xfrm>
              <a:off x="3083650" y="3553"/>
              <a:ext cx="1347992" cy="673996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3116552" y="36455"/>
              <a:ext cx="1282188" cy="608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50" b="1" dirty="0">
                  <a:solidFill>
                    <a:srgbClr val="FFFFFF"/>
                  </a:solidFill>
                </a:rPr>
                <a:t>Drugs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0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Study - Devices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SmartForms</a:t>
            </a:r>
            <a:endParaRPr lang="en-US" dirty="0"/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3375660" y="2967487"/>
            <a:ext cx="2697480" cy="272034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8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1pPr>
            <a:lvl2pPr marL="682625" indent="-3349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2pPr>
            <a:lvl3pPr marL="1030288" indent="-347663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–"/>
              <a:defRPr sz="20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3pPr>
            <a:lvl4pPr marL="1379538" indent="-3492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4pPr>
            <a:lvl5pPr marL="1712913" indent="-3333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1800" dirty="0">
              <a:latin typeface="Trebuchet MS" panose="020B0603020202020204" pitchFamily="34" charset="0"/>
            </a:endParaRPr>
          </a:p>
        </p:txBody>
      </p:sp>
      <p:sp>
        <p:nvSpPr>
          <p:cNvPr id="18" name="Content Placeholder 8"/>
          <p:cNvSpPr txBox="1">
            <a:spLocks/>
          </p:cNvSpPr>
          <p:nvPr/>
        </p:nvSpPr>
        <p:spPr>
          <a:xfrm>
            <a:off x="6446520" y="2936539"/>
            <a:ext cx="2697480" cy="272034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8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1pPr>
            <a:lvl2pPr marL="682625" indent="-3349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2pPr>
            <a:lvl3pPr marL="1030288" indent="-347663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–"/>
              <a:defRPr sz="20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3pPr>
            <a:lvl4pPr marL="1379538" indent="-3492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4pPr>
            <a:lvl5pPr marL="1712913" indent="-3333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1800" dirty="0">
              <a:latin typeface="Trebuchet MS" panose="020B0603020202020204" pitchFamily="34" charset="0"/>
            </a:endParaRPr>
          </a:p>
        </p:txBody>
      </p:sp>
      <p:sp>
        <p:nvSpPr>
          <p:cNvPr id="20" name="Content Placeholder 8"/>
          <p:cNvSpPr txBox="1">
            <a:spLocks/>
          </p:cNvSpPr>
          <p:nvPr/>
        </p:nvSpPr>
        <p:spPr>
          <a:xfrm>
            <a:off x="304800" y="2971800"/>
            <a:ext cx="2697480" cy="272034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8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1pPr>
            <a:lvl2pPr marL="682625" indent="-3349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2pPr>
            <a:lvl3pPr marL="1030288" indent="-347663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–"/>
              <a:defRPr sz="20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3pPr>
            <a:lvl4pPr marL="1379538" indent="-3492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4pPr>
            <a:lvl5pPr marL="1712913" indent="-3333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1500" dirty="0"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58" y="1929746"/>
            <a:ext cx="8756006" cy="401385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564" y="3112127"/>
            <a:ext cx="4267200" cy="348374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7817672" y="1763880"/>
            <a:ext cx="1010994" cy="563207"/>
            <a:chOff x="3083650" y="3553"/>
            <a:chExt cx="1347992" cy="673996"/>
          </a:xfrm>
          <a:solidFill>
            <a:schemeClr val="bg1">
              <a:lumMod val="50000"/>
            </a:schemeClr>
          </a:solidFill>
        </p:grpSpPr>
        <p:sp>
          <p:nvSpPr>
            <p:cNvPr id="12" name="Rounded Rectangle 11"/>
            <p:cNvSpPr/>
            <p:nvPr/>
          </p:nvSpPr>
          <p:spPr>
            <a:xfrm>
              <a:off x="3083650" y="3553"/>
              <a:ext cx="1347992" cy="673996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116552" y="36455"/>
              <a:ext cx="1282188" cy="608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50" b="1" dirty="0" smtClean="0">
                  <a:solidFill>
                    <a:srgbClr val="FFFFFF"/>
                  </a:solidFill>
                </a:rPr>
                <a:t>Devices</a:t>
              </a:r>
              <a:endParaRPr lang="en-US" sz="105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553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384" y="783335"/>
            <a:ext cx="7856415" cy="512065"/>
          </a:xfrm>
        </p:spPr>
        <p:txBody>
          <a:bodyPr/>
          <a:lstStyle/>
          <a:p>
            <a:r>
              <a:rPr lang="en-US" sz="2400" dirty="0" smtClean="0"/>
              <a:t>New Study – Consent Forms &amp; Recruitment Materials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SmartForms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667000"/>
            <a:ext cx="8499424" cy="27051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7723978" y="2346551"/>
            <a:ext cx="1143000" cy="640898"/>
            <a:chOff x="3083651" y="3553"/>
            <a:chExt cx="1347992" cy="673996"/>
          </a:xfrm>
        </p:grpSpPr>
        <p:sp>
          <p:nvSpPr>
            <p:cNvPr id="7" name="Rounded Rectangle 6"/>
            <p:cNvSpPr/>
            <p:nvPr/>
          </p:nvSpPr>
          <p:spPr>
            <a:xfrm>
              <a:off x="3083651" y="3553"/>
              <a:ext cx="1347992" cy="673996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116552" y="36455"/>
              <a:ext cx="1282188" cy="608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r>
                <a:rPr lang="en-US" sz="900" b="1" dirty="0">
                  <a:solidFill>
                    <a:srgbClr val="FFFFFF"/>
                  </a:solidFill>
                </a:rPr>
                <a:t>Consent Forms &amp; Recruitment Materials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76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Training Materials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IRB Module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449384" y="1734966"/>
            <a:ext cx="8412480" cy="4495800"/>
          </a:xfrm>
        </p:spPr>
        <p:txBody>
          <a:bodyPr/>
          <a:lstStyle/>
          <a:p>
            <a:r>
              <a:rPr lang="en-US" b="1" dirty="0" smtClean="0"/>
              <a:t>Click Portal: IRB Module PowerPoint Slides </a:t>
            </a:r>
          </a:p>
          <a:p>
            <a:endParaRPr lang="en-US" dirty="0" smtClean="0"/>
          </a:p>
          <a:p>
            <a:r>
              <a:rPr lang="en-US" b="1" dirty="0" smtClean="0"/>
              <a:t>Click Portal: IRB Module Training Exercises</a:t>
            </a:r>
          </a:p>
          <a:p>
            <a:endParaRPr lang="en-US" dirty="0" smtClean="0"/>
          </a:p>
          <a:p>
            <a:r>
              <a:rPr lang="en-US" b="1" dirty="0" smtClean="0"/>
              <a:t>Sample IRB Document</a:t>
            </a:r>
          </a:p>
          <a:p>
            <a:endParaRPr lang="en-US" dirty="0" smtClean="0"/>
          </a:p>
          <a:p>
            <a:r>
              <a:rPr lang="en-US" b="1" dirty="0" smtClean="0"/>
              <a:t>Work Instructions:</a:t>
            </a:r>
          </a:p>
          <a:p>
            <a:pPr lvl="1"/>
            <a:r>
              <a:rPr lang="en-US" dirty="0" smtClean="0"/>
              <a:t>Create and Submit a New Study</a:t>
            </a:r>
          </a:p>
          <a:p>
            <a:pPr lvl="1"/>
            <a:r>
              <a:rPr lang="en-US" dirty="0" smtClean="0"/>
              <a:t>Create and Submit a Modification or Continuing Review</a:t>
            </a:r>
          </a:p>
          <a:p>
            <a:pPr lvl="1"/>
            <a:r>
              <a:rPr lang="en-US" dirty="0" smtClean="0"/>
              <a:t>Reportable New Information</a:t>
            </a:r>
          </a:p>
          <a:p>
            <a:pPr lvl="1"/>
            <a:r>
              <a:rPr lang="en-US" dirty="0" smtClean="0"/>
              <a:t>Pre-Review Process</a:t>
            </a:r>
          </a:p>
          <a:p>
            <a:pPr lvl="1"/>
            <a:r>
              <a:rPr lang="en-US" dirty="0" smtClean="0"/>
              <a:t>Post Review Process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30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Study – CITI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SmartForms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416905" y="3048000"/>
            <a:ext cx="8412163" cy="188573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7818074" y="2743200"/>
            <a:ext cx="1010994" cy="505497"/>
            <a:chOff x="3083650" y="3553"/>
            <a:chExt cx="1347992" cy="673996"/>
          </a:xfrm>
        </p:grpSpPr>
        <p:sp>
          <p:nvSpPr>
            <p:cNvPr id="12" name="Rounded Rectangle 11"/>
            <p:cNvSpPr/>
            <p:nvPr/>
          </p:nvSpPr>
          <p:spPr>
            <a:xfrm>
              <a:off x="3083650" y="3553"/>
              <a:ext cx="1347992" cy="673996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083650" y="67594"/>
              <a:ext cx="1282188" cy="608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50" b="1" dirty="0" smtClean="0">
                  <a:solidFill>
                    <a:srgbClr val="FFFFFF"/>
                  </a:solidFill>
                </a:rPr>
                <a:t>CITI Training</a:t>
              </a:r>
              <a:endParaRPr lang="en-US" sz="105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273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Supporting Documents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SmartForms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18" y="2895600"/>
            <a:ext cx="8527310" cy="2286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918434" y="2642851"/>
            <a:ext cx="1010994" cy="505497"/>
            <a:chOff x="3083650" y="3553"/>
            <a:chExt cx="1347992" cy="673996"/>
          </a:xfrm>
        </p:grpSpPr>
        <p:sp>
          <p:nvSpPr>
            <p:cNvPr id="12" name="Rounded Rectangle 11"/>
            <p:cNvSpPr/>
            <p:nvPr/>
          </p:nvSpPr>
          <p:spPr>
            <a:xfrm>
              <a:off x="3083650" y="3553"/>
              <a:ext cx="1347992" cy="673996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083650" y="67594"/>
              <a:ext cx="1282188" cy="608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50" b="1" dirty="0">
                  <a:solidFill>
                    <a:srgbClr val="FFFFFF"/>
                  </a:solidFill>
                </a:rPr>
                <a:t>Supporting Documents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6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Submission Types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SmartForms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D2656D-1963-1549-B61C-EC61E9853F9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42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28382" y="2106223"/>
            <a:ext cx="1329217" cy="636977"/>
            <a:chOff x="3116553" y="373450"/>
            <a:chExt cx="1347992" cy="673996"/>
          </a:xfrm>
        </p:grpSpPr>
        <p:sp>
          <p:nvSpPr>
            <p:cNvPr id="9" name="Rounded Rectangle 8"/>
            <p:cNvSpPr/>
            <p:nvPr/>
          </p:nvSpPr>
          <p:spPr>
            <a:xfrm>
              <a:off x="3116553" y="373450"/>
              <a:ext cx="1347992" cy="673996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3182357" y="406353"/>
              <a:ext cx="1282188" cy="608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50" b="1" dirty="0">
                  <a:solidFill>
                    <a:srgbClr val="FFFFFF"/>
                  </a:solidFill>
                </a:rPr>
                <a:t>Continuing Review / MOD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486400" y="2081547"/>
            <a:ext cx="1281977" cy="661653"/>
            <a:chOff x="3116553" y="340550"/>
            <a:chExt cx="1347992" cy="673996"/>
          </a:xfrm>
        </p:grpSpPr>
        <p:sp>
          <p:nvSpPr>
            <p:cNvPr id="12" name="Rounded Rectangle 11"/>
            <p:cNvSpPr/>
            <p:nvPr/>
          </p:nvSpPr>
          <p:spPr>
            <a:xfrm>
              <a:off x="3116553" y="340550"/>
              <a:ext cx="1347992" cy="673996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149455" y="373451"/>
              <a:ext cx="1282188" cy="608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50" b="1" dirty="0">
                  <a:solidFill>
                    <a:srgbClr val="FFFFFF"/>
                  </a:solidFill>
                </a:rPr>
                <a:t>Reportable New Information</a:t>
              </a:r>
            </a:p>
          </p:txBody>
        </p:sp>
      </p:grpSp>
      <p:sp>
        <p:nvSpPr>
          <p:cNvPr id="14" name="Content Placeholder 8"/>
          <p:cNvSpPr txBox="1">
            <a:spLocks/>
          </p:cNvSpPr>
          <p:nvPr/>
        </p:nvSpPr>
        <p:spPr>
          <a:xfrm>
            <a:off x="1529950" y="3006099"/>
            <a:ext cx="2926080" cy="3634740"/>
          </a:xfrm>
          <a:prstGeom prst="rect">
            <a:avLst/>
          </a:prstGeom>
        </p:spPr>
        <p:txBody>
          <a:bodyPr vert="horz"/>
          <a:lstStyle>
            <a:lvl1pPr marL="347663" indent="-34766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 Narrow"/>
                <a:ea typeface="ＭＳ Ｐゴシック" pitchFamily="-106" charset="-128"/>
                <a:cs typeface="Arial Narrow"/>
              </a:defRPr>
            </a:lvl1pPr>
            <a:lvl2pPr marL="682625" indent="-3349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2pPr>
            <a:lvl3pPr marL="1030288" indent="-3476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 Narrow" pitchFamily="34" charset="0"/>
              <a:buChar char="–"/>
              <a:defRPr sz="20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3pPr>
            <a:lvl4pPr marL="1379538" indent="-3492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8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4pPr>
            <a:lvl5pPr marL="1712913" indent="-33337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Clr>
                <a:schemeClr val="accent6"/>
              </a:buClr>
            </a:pPr>
            <a:r>
              <a:rPr lang="en-US" sz="1800" kern="0" dirty="0" smtClean="0">
                <a:solidFill>
                  <a:srgbClr val="675D53"/>
                </a:solidFill>
                <a:latin typeface="Trebuchet MS" panose="020B0603020202020204" pitchFamily="34" charset="0"/>
              </a:rPr>
              <a:t>Users </a:t>
            </a:r>
            <a:r>
              <a:rPr lang="en-US" sz="1800" kern="0" dirty="0">
                <a:solidFill>
                  <a:srgbClr val="675D53"/>
                </a:solidFill>
                <a:latin typeface="Trebuchet MS" panose="020B0603020202020204" pitchFamily="34" charset="0"/>
              </a:rPr>
              <a:t>select CR, MOD, or MOD/CR </a:t>
            </a:r>
            <a:r>
              <a:rPr lang="en-US" sz="1800" kern="0" dirty="0" smtClean="0">
                <a:solidFill>
                  <a:srgbClr val="675D53"/>
                </a:solidFill>
                <a:latin typeface="Trebuchet MS" panose="020B0603020202020204" pitchFamily="34" charset="0"/>
              </a:rPr>
              <a:t>combo; the </a:t>
            </a:r>
            <a:r>
              <a:rPr lang="en-US" sz="1800" kern="0" dirty="0" err="1" smtClean="0">
                <a:solidFill>
                  <a:srgbClr val="675D53"/>
                </a:solidFill>
                <a:latin typeface="Trebuchet MS" panose="020B0603020202020204" pitchFamily="34" charset="0"/>
              </a:rPr>
              <a:t>SmartForm</a:t>
            </a:r>
            <a:r>
              <a:rPr lang="en-US" sz="1800" kern="0" dirty="0" smtClean="0">
                <a:solidFill>
                  <a:srgbClr val="675D53"/>
                </a:solidFill>
                <a:latin typeface="Trebuchet MS" panose="020B0603020202020204" pitchFamily="34" charset="0"/>
              </a:rPr>
              <a:t> </a:t>
            </a:r>
            <a:r>
              <a:rPr lang="en-US" sz="1800" kern="0" dirty="0">
                <a:solidFill>
                  <a:srgbClr val="675D53"/>
                </a:solidFill>
                <a:latin typeface="Trebuchet MS" panose="020B0603020202020204" pitchFamily="34" charset="0"/>
              </a:rPr>
              <a:t>branches to appropriate questions</a:t>
            </a:r>
          </a:p>
          <a:p>
            <a:pPr lvl="1">
              <a:buClr>
                <a:schemeClr val="accent6"/>
              </a:buClr>
            </a:pPr>
            <a:r>
              <a:rPr lang="en-US" sz="1400" kern="0" dirty="0">
                <a:solidFill>
                  <a:srgbClr val="675D53"/>
                </a:solidFill>
                <a:latin typeface="Trebuchet MS" panose="020B0603020202020204" pitchFamily="34" charset="0"/>
              </a:rPr>
              <a:t>CR SmartForm asks about study progress and number of enrolled </a:t>
            </a:r>
            <a:r>
              <a:rPr lang="en-US" sz="1400" kern="0" dirty="0" smtClean="0">
                <a:solidFill>
                  <a:srgbClr val="675D53"/>
                </a:solidFill>
                <a:latin typeface="Trebuchet MS" panose="020B0603020202020204" pitchFamily="34" charset="0"/>
              </a:rPr>
              <a:t>subjects.</a:t>
            </a:r>
            <a:endParaRPr lang="en-US" sz="1400" kern="0" dirty="0">
              <a:solidFill>
                <a:srgbClr val="675D53"/>
              </a:solidFill>
              <a:latin typeface="Trebuchet MS" panose="020B0603020202020204" pitchFamily="34" charset="0"/>
            </a:endParaRPr>
          </a:p>
          <a:p>
            <a:pPr lvl="1">
              <a:buClr>
                <a:schemeClr val="accent6"/>
              </a:buClr>
            </a:pPr>
            <a:r>
              <a:rPr lang="en-US" sz="1400" kern="0" dirty="0">
                <a:solidFill>
                  <a:srgbClr val="675D53"/>
                </a:solidFill>
                <a:latin typeface="Trebuchet MS" panose="020B0603020202020204" pitchFamily="34" charset="0"/>
              </a:rPr>
              <a:t>MOD SmartForm asks what changes are required, and leads to a copy of the study SmartForm for updating.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675D53"/>
              </a:solidFill>
            </a:endParaRPr>
          </a:p>
          <a:p>
            <a:pPr lvl="1" indent="0">
              <a:buNone/>
            </a:pPr>
            <a:endParaRPr lang="en-US" sz="1500" kern="0" dirty="0">
              <a:solidFill>
                <a:srgbClr val="675D53"/>
              </a:solidFill>
            </a:endParaRPr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4876800" y="2997218"/>
            <a:ext cx="2697480" cy="363474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8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1pPr>
            <a:lvl2pPr marL="682625" indent="-3349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2pPr>
            <a:lvl3pPr marL="1030288" indent="-347663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–"/>
              <a:defRPr sz="20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3pPr>
            <a:lvl4pPr marL="1379538" indent="-3492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4pPr>
            <a:lvl5pPr marL="1712913" indent="-3333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675D53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Trebuchet MS" panose="020B0603020202020204" pitchFamily="34" charset="0"/>
              </a:rPr>
              <a:t>All </a:t>
            </a:r>
            <a:r>
              <a:rPr lang="en-US" sz="1800" dirty="0">
                <a:latin typeface="Trebuchet MS" panose="020B0603020202020204" pitchFamily="34" charset="0"/>
              </a:rPr>
              <a:t>other submissions are sent as Reportable New Information (RNI). </a:t>
            </a:r>
          </a:p>
          <a:p>
            <a:pPr marL="569913" lvl="1" indent="-225425">
              <a:buClr>
                <a:schemeClr val="accent6"/>
              </a:buClr>
            </a:pPr>
            <a:r>
              <a:rPr lang="en-US" sz="1400" dirty="0" smtClean="0">
                <a:latin typeface="Trebuchet MS" panose="020B0603020202020204" pitchFamily="34" charset="0"/>
              </a:rPr>
              <a:t>RNI </a:t>
            </a:r>
            <a:r>
              <a:rPr lang="en-US" sz="1400" dirty="0" err="1" smtClean="0">
                <a:latin typeface="Trebuchet MS" panose="020B0603020202020204" pitchFamily="34" charset="0"/>
              </a:rPr>
              <a:t>SmartForm</a:t>
            </a:r>
            <a:r>
              <a:rPr lang="en-US" sz="1400" dirty="0" smtClean="0">
                <a:latin typeface="Trebuchet MS" panose="020B0603020202020204" pitchFamily="34" charset="0"/>
              </a:rPr>
              <a:t> </a:t>
            </a:r>
            <a:r>
              <a:rPr lang="en-US" sz="1400" dirty="0">
                <a:latin typeface="Trebuchet MS" panose="020B0603020202020204" pitchFamily="34" charset="0"/>
              </a:rPr>
              <a:t>asks the investigator the type of information, date the investigator became aware of the information and if any follow-up is required.</a:t>
            </a:r>
          </a:p>
        </p:txBody>
      </p:sp>
    </p:spTree>
    <p:extLst>
      <p:ext uri="{BB962C8B-B14F-4D97-AF65-F5344CB8AC3E}">
        <p14:creationId xmlns:p14="http://schemas.microsoft.com/office/powerpoint/2010/main" val="20110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Pre-Submission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IRB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Documents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Pre-Submission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800" dirty="0" smtClean="0"/>
              <a:t>You will need a protocol and consent form to upload into the system, along with any other documents you want to upload.  </a:t>
            </a:r>
          </a:p>
          <a:p>
            <a:r>
              <a:rPr lang="en-US" sz="1800" dirty="0" smtClean="0"/>
              <a:t>If you don’t have documents readily available on your computer:</a:t>
            </a:r>
          </a:p>
          <a:p>
            <a:pPr marL="603647" lvl="1" indent="-342900">
              <a:buFont typeface="+mj-lt"/>
              <a:buAutoNum type="arabicPeriod"/>
            </a:pPr>
            <a:r>
              <a:rPr lang="en-US" dirty="0" smtClean="0"/>
              <a:t>Navigate to </a:t>
            </a:r>
            <a:r>
              <a:rPr lang="en-US" dirty="0" smtClean="0">
                <a:hlinkClick r:id="rId2"/>
              </a:rPr>
              <a:t>http://www.buffalo.edu/research</a:t>
            </a:r>
            <a:r>
              <a:rPr lang="en-US" dirty="0" smtClean="0"/>
              <a:t> </a:t>
            </a:r>
          </a:p>
          <a:p>
            <a:pPr marL="603647" lvl="1" indent="-342900">
              <a:buFont typeface="+mj-lt"/>
              <a:buAutoNum type="arabicPeriod"/>
            </a:pPr>
            <a:r>
              <a:rPr lang="en-US" dirty="0" smtClean="0"/>
              <a:t>Click on </a:t>
            </a:r>
            <a:r>
              <a:rPr lang="en-US" i="1" dirty="0" smtClean="0"/>
              <a:t>Office of Research Compliance (ORC)</a:t>
            </a:r>
          </a:p>
          <a:p>
            <a:pPr marL="603647" lvl="1" indent="-342900">
              <a:buFont typeface="+mj-lt"/>
              <a:buAutoNum type="arabicPeriod"/>
            </a:pPr>
            <a:r>
              <a:rPr lang="en-US" dirty="0" smtClean="0"/>
              <a:t>Click on </a:t>
            </a:r>
            <a:r>
              <a:rPr lang="en-US" i="1" dirty="0" smtClean="0"/>
              <a:t>Institutional Review Boards (IRB) Toolkit</a:t>
            </a:r>
          </a:p>
          <a:p>
            <a:pPr marL="603647" lvl="1" indent="-342900">
              <a:buFont typeface="+mj-lt"/>
              <a:buAutoNum type="arabicPeriod"/>
            </a:pPr>
            <a:r>
              <a:rPr lang="en-US" dirty="0" smtClean="0"/>
              <a:t>Click on </a:t>
            </a:r>
            <a:r>
              <a:rPr lang="en-US" i="1" dirty="0" smtClean="0"/>
              <a:t>Templates</a:t>
            </a:r>
          </a:p>
          <a:p>
            <a:pPr marL="603647" lvl="1" indent="-342900">
              <a:buFont typeface="+mj-lt"/>
              <a:buAutoNum type="arabicPeriod"/>
            </a:pPr>
            <a:r>
              <a:rPr lang="en-US" dirty="0" smtClean="0"/>
              <a:t>Download the following files:</a:t>
            </a:r>
          </a:p>
          <a:p>
            <a:pPr lvl="2"/>
            <a:r>
              <a:rPr lang="en-US" dirty="0">
                <a:hlinkClick r:id="rId3"/>
              </a:rPr>
              <a:t>HRP-502-Template Consent Document </a:t>
            </a:r>
            <a:endParaRPr lang="en-US" dirty="0" smtClean="0"/>
          </a:p>
          <a:p>
            <a:pPr lvl="2"/>
            <a:r>
              <a:rPr lang="en-US" dirty="0">
                <a:hlinkClick r:id="rId4"/>
              </a:rPr>
              <a:t>HRP-503-Template Protocol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D2656D-1963-1549-B61C-EC61E9853F9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44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02" y="2034078"/>
            <a:ext cx="4791075" cy="242887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Pre-Submission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Pre-Submission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486400" y="2034078"/>
            <a:ext cx="3429000" cy="1990163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Trebuchet MS" panose="020B0603020202020204" pitchFamily="34" charset="0"/>
              </a:rPr>
              <a:t>The </a:t>
            </a:r>
            <a:r>
              <a:rPr lang="en-US" sz="1800" b="1" dirty="0">
                <a:latin typeface="Trebuchet MS" panose="020B0603020202020204" pitchFamily="34" charset="0"/>
              </a:rPr>
              <a:t>PI</a:t>
            </a:r>
            <a:r>
              <a:rPr lang="en-US" sz="1800" dirty="0">
                <a:latin typeface="Trebuchet MS" panose="020B0603020202020204" pitchFamily="34" charset="0"/>
              </a:rPr>
              <a:t> will :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latin typeface="Trebuchet MS" panose="020B0603020202020204" pitchFamily="34" charset="0"/>
              </a:rPr>
              <a:t>Create the </a:t>
            </a:r>
            <a:r>
              <a:rPr lang="en-US" sz="1800" dirty="0" smtClean="0">
                <a:latin typeface="Trebuchet MS" panose="020B0603020202020204" pitchFamily="34" charset="0"/>
              </a:rPr>
              <a:t>study protocol </a:t>
            </a:r>
            <a:r>
              <a:rPr lang="en-US" sz="1800" dirty="0">
                <a:latin typeface="Trebuchet MS" panose="020B0603020202020204" pitchFamily="34" charset="0"/>
              </a:rPr>
              <a:t>and complete the </a:t>
            </a:r>
            <a:r>
              <a:rPr lang="en-US" sz="1800" dirty="0" smtClean="0">
                <a:latin typeface="Trebuchet MS" panose="020B0603020202020204" pitchFamily="34" charset="0"/>
              </a:rPr>
              <a:t>SmartForm </a:t>
            </a:r>
            <a:r>
              <a:rPr lang="en-US" sz="1800" dirty="0">
                <a:latin typeface="Trebuchet MS" panose="020B0603020202020204" pitchFamily="34" charset="0"/>
              </a:rPr>
              <a:t>pages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latin typeface="Trebuchet MS" panose="020B0603020202020204" pitchFamily="34" charset="0"/>
              </a:rPr>
              <a:t>Submit the </a:t>
            </a:r>
            <a:r>
              <a:rPr lang="en-US" sz="1800" dirty="0" smtClean="0">
                <a:latin typeface="Trebuchet MS" panose="020B0603020202020204" pitchFamily="34" charset="0"/>
              </a:rPr>
              <a:t>study </a:t>
            </a:r>
            <a:r>
              <a:rPr lang="en-US" sz="1800" dirty="0">
                <a:latin typeface="Trebuchet MS" panose="020B0603020202020204" pitchFamily="34" charset="0"/>
              </a:rPr>
              <a:t>for review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94965" y="2142565"/>
            <a:ext cx="263525" cy="285115"/>
            <a:chOff x="1264532" y="2098441"/>
            <a:chExt cx="263525" cy="285115"/>
          </a:xfrm>
        </p:grpSpPr>
        <p:sp>
          <p:nvSpPr>
            <p:cNvPr id="25" name="Isosceles Triangle 2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676238" y="6137077"/>
            <a:ext cx="320677" cy="285115"/>
            <a:chOff x="5695288" y="6108502"/>
            <a:chExt cx="320677" cy="285115"/>
          </a:xfrm>
        </p:grpSpPr>
        <p:sp>
          <p:nvSpPr>
            <p:cNvPr id="12" name="Isosceles Triangle 11"/>
            <p:cNvSpPr/>
            <p:nvPr/>
          </p:nvSpPr>
          <p:spPr>
            <a:xfrm rot="5400000">
              <a:off x="5748497" y="6126149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3" name="Text Box 3"/>
            <p:cNvSpPr txBox="1"/>
            <p:nvPr/>
          </p:nvSpPr>
          <p:spPr>
            <a:xfrm>
              <a:off x="5695288" y="6174682"/>
              <a:ext cx="301627" cy="2189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  <a:endPara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915" y="4639316"/>
            <a:ext cx="2385085" cy="1791841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17728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Pre-Submission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to Expect After Submitting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/>
              <a:t>Submitting </a:t>
            </a:r>
            <a:r>
              <a:rPr lang="en-US" sz="1800" dirty="0" smtClean="0"/>
              <a:t>your protocol initiates </a:t>
            </a:r>
            <a:r>
              <a:rPr lang="en-US" sz="1800" dirty="0"/>
              <a:t>a series of activities that may include</a:t>
            </a:r>
            <a:r>
              <a:rPr lang="en-US" sz="1800" dirty="0" smtClean="0"/>
              <a:t>:</a:t>
            </a: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Review </a:t>
            </a:r>
            <a:r>
              <a:rPr lang="en-US" dirty="0"/>
              <a:t>by </a:t>
            </a:r>
            <a:r>
              <a:rPr lang="en-US" dirty="0" smtClean="0"/>
              <a:t>an IRB Coordinator</a:t>
            </a: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Review by </a:t>
            </a:r>
            <a:r>
              <a:rPr lang="en-US" dirty="0" smtClean="0"/>
              <a:t>an IRB committee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Optional ancillary review by individuals, departments, and other organizations</a:t>
            </a: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Communication of the </a:t>
            </a:r>
            <a:r>
              <a:rPr lang="en-US" dirty="0" smtClean="0"/>
              <a:t>committee’s </a:t>
            </a:r>
            <a:r>
              <a:rPr lang="en-US" dirty="0"/>
              <a:t>decision to the investigator</a:t>
            </a:r>
          </a:p>
          <a:p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/>
              <a:t>Any of these may lead to a request for the study team to take further action, such as providing clarifications </a:t>
            </a:r>
            <a:r>
              <a:rPr lang="en-US" sz="1800" dirty="0" smtClean="0"/>
              <a:t>regarding </a:t>
            </a:r>
            <a:r>
              <a:rPr lang="en-US" sz="1800" dirty="0"/>
              <a:t>the </a:t>
            </a:r>
            <a:r>
              <a:rPr lang="en-US" sz="1800" dirty="0" smtClean="0"/>
              <a:t>study</a:t>
            </a: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/>
              <a:t>Whenever the study team needs to act, the PI receives an e-mail notification, and the </a:t>
            </a:r>
            <a:r>
              <a:rPr lang="en-US" sz="1800" dirty="0" smtClean="0"/>
              <a:t>study appears </a:t>
            </a:r>
            <a:r>
              <a:rPr lang="en-US" sz="1800" dirty="0"/>
              <a:t>in My Inbox for all study team members when they log in to the </a:t>
            </a:r>
            <a:r>
              <a:rPr lang="en-US" sz="1800" dirty="0" smtClean="0"/>
              <a:t>Click Portal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166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rebuchet MS" panose="020B0603020202020204" pitchFamily="34" charset="0"/>
              </a:rPr>
              <a:t>Pre-Submission </a:t>
            </a:r>
            <a:r>
              <a:rPr lang="en-US" dirty="0" smtClean="0">
                <a:latin typeface="Trebuchet MS" panose="020B0603020202020204" pitchFamily="34" charset="0"/>
              </a:rPr>
              <a:t>Exercises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exercises: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6: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Create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 New Study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7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Assign Additional Staff to a Study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8: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Submit a Study to Review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 clarifications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IRB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Request Clarifications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Request Clarifications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IRB Coordinator </a:t>
            </a:r>
            <a:r>
              <a:rPr lang="en-US" dirty="0" smtClean="0"/>
              <a:t>or </a:t>
            </a:r>
            <a:r>
              <a:rPr lang="en-US" b="1" dirty="0" smtClean="0"/>
              <a:t>IRB Committee Members </a:t>
            </a:r>
            <a:r>
              <a:rPr lang="en-US" dirty="0" smtClean="0"/>
              <a:t>will:</a:t>
            </a:r>
          </a:p>
          <a:p>
            <a:pPr lvl="1"/>
            <a:r>
              <a:rPr lang="en-US" dirty="0" smtClean="0"/>
              <a:t>Send a Request for Clarification message to the Principal Investigator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1" r="1305" b="23051"/>
          <a:stretch/>
        </p:blipFill>
        <p:spPr>
          <a:xfrm>
            <a:off x="1303088" y="2819400"/>
            <a:ext cx="6164512" cy="3611532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400451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IRB Module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Provide principal investigators, </a:t>
            </a:r>
            <a:r>
              <a:rPr lang="en-US" dirty="0" smtClean="0"/>
              <a:t>study staff, </a:t>
            </a:r>
            <a:r>
              <a:rPr lang="en-US" dirty="0"/>
              <a:t>compliance and research administration staff </a:t>
            </a:r>
            <a:r>
              <a:rPr lang="en-US" dirty="0" smtClean="0"/>
              <a:t>an overview of the IRB module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Demonstrate how to: </a:t>
            </a:r>
          </a:p>
          <a:p>
            <a:pPr lvl="1"/>
            <a:r>
              <a:rPr lang="en-US" sz="2000" dirty="0"/>
              <a:t>Create </a:t>
            </a:r>
            <a:r>
              <a:rPr lang="en-US" sz="2000" dirty="0" smtClean="0"/>
              <a:t>an IRB study and submit it for review</a:t>
            </a:r>
          </a:p>
          <a:p>
            <a:pPr lvl="1"/>
            <a:r>
              <a:rPr lang="en-US" sz="2000" dirty="0" smtClean="0"/>
              <a:t>Manage the IRB review process</a:t>
            </a:r>
          </a:p>
          <a:p>
            <a:pPr lvl="1"/>
            <a:r>
              <a:rPr lang="en-US" sz="2000" dirty="0" smtClean="0"/>
              <a:t>Create and convene IRB committee meetings</a:t>
            </a:r>
          </a:p>
          <a:p>
            <a:pPr lvl="1"/>
            <a:r>
              <a:rPr lang="en-US" sz="2000" dirty="0" smtClean="0"/>
              <a:t>Communicate the committee’s decision to the study team</a:t>
            </a:r>
          </a:p>
          <a:p>
            <a:pPr lvl="1"/>
            <a:endParaRPr lang="en-US" dirty="0"/>
          </a:p>
          <a:p>
            <a:r>
              <a:rPr lang="en-US" dirty="0"/>
              <a:t>Allow the participants to practice with hands-on exercises  </a:t>
            </a:r>
          </a:p>
          <a:p>
            <a:endParaRPr lang="en-US" dirty="0"/>
          </a:p>
          <a:p>
            <a:r>
              <a:rPr lang="en-US" dirty="0"/>
              <a:t>Provide training materials and references that will provide assistance while using </a:t>
            </a:r>
            <a:r>
              <a:rPr lang="en-US" dirty="0" smtClean="0"/>
              <a:t>the IRB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Request Clarifications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Responding to Clarification Requests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Principal Investigator </a:t>
            </a:r>
            <a:r>
              <a:rPr lang="en-US" dirty="0" smtClean="0"/>
              <a:t>will:</a:t>
            </a:r>
          </a:p>
          <a:p>
            <a:pPr lvl="1"/>
            <a:r>
              <a:rPr lang="en-US" dirty="0" smtClean="0"/>
              <a:t>Click on Submit Response in the protocol Workspace</a:t>
            </a:r>
          </a:p>
          <a:p>
            <a:pPr lvl="1"/>
            <a:r>
              <a:rPr lang="en-US" dirty="0" smtClean="0"/>
              <a:t>Add any comments, and/or upload supporting documents if needed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60547"/>
            <a:ext cx="6878002" cy="3340253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79994"/>
          <a:stretch/>
        </p:blipFill>
        <p:spPr>
          <a:xfrm>
            <a:off x="7010400" y="2209799"/>
            <a:ext cx="1623173" cy="3644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8" name="Rectangle 7"/>
          <p:cNvSpPr/>
          <p:nvPr/>
        </p:nvSpPr>
        <p:spPr bwMode="auto">
          <a:xfrm>
            <a:off x="7010400" y="2252444"/>
            <a:ext cx="1600200" cy="304800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926975" y="3657600"/>
            <a:ext cx="914400" cy="152400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024" y="1318042"/>
            <a:ext cx="1702154" cy="89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Safety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1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400" dirty="0" smtClean="0"/>
              <a:t>For policy questions regarding IRB:</a:t>
            </a:r>
          </a:p>
          <a:p>
            <a:pPr lvl="1"/>
            <a:r>
              <a:rPr lang="en-US" sz="2000" dirty="0" smtClean="0"/>
              <a:t>Office of Research Compliance, 716.888.4888 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r>
              <a:rPr lang="en-US" sz="2400" dirty="0" smtClean="0"/>
              <a:t>For technical questions regarding Click:</a:t>
            </a:r>
          </a:p>
          <a:p>
            <a:pPr lvl="1"/>
            <a:r>
              <a:rPr lang="en-US" sz="2000" dirty="0" smtClean="0"/>
              <a:t>Marla Witkowski, </a:t>
            </a:r>
            <a:r>
              <a:rPr lang="en-US" sz="2000" dirty="0" smtClean="0">
                <a:hlinkClick r:id="rId2"/>
              </a:rPr>
              <a:t>mlw9@buffalo.edu</a:t>
            </a:r>
            <a:r>
              <a:rPr lang="en-US" sz="2000" dirty="0" smtClean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r>
              <a:rPr lang="en-US" sz="2400" dirty="0" smtClean="0"/>
              <a:t>For assistance with </a:t>
            </a:r>
            <a:r>
              <a:rPr lang="en-US" sz="2400" dirty="0" err="1" smtClean="0"/>
              <a:t>UBITNames</a:t>
            </a:r>
            <a:r>
              <a:rPr lang="en-US" sz="2400" dirty="0" smtClean="0"/>
              <a:t> and Passwords:</a:t>
            </a:r>
          </a:p>
          <a:p>
            <a:pPr lvl="1"/>
            <a:r>
              <a:rPr lang="en-US" sz="2000" dirty="0" smtClean="0"/>
              <a:t>Electronic Research Administration, </a:t>
            </a:r>
            <a:r>
              <a:rPr lang="en-US" sz="2000" dirty="0" smtClean="0">
                <a:hlinkClick r:id="rId3"/>
              </a:rPr>
              <a:t>support@research.buffalo.edu</a:t>
            </a:r>
            <a:r>
              <a:rPr lang="en-US" sz="2000" dirty="0" smtClean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80" y="2905958"/>
            <a:ext cx="7162800" cy="202410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Click IRB Module – Live Website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Navigate to </a:t>
            </a:r>
            <a:r>
              <a:rPr lang="en-US" dirty="0" smtClean="0">
                <a:hlinkClick r:id="rId3"/>
              </a:rPr>
              <a:t>http://www.buffalo.edu/research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Locate the QUICK LINKS section of the page: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on the </a:t>
            </a:r>
            <a:r>
              <a:rPr lang="en-US" u="sng" dirty="0" smtClean="0">
                <a:solidFill>
                  <a:schemeClr val="accent6"/>
                </a:solidFill>
              </a:rPr>
              <a:t>Click Portal Login </a:t>
            </a:r>
            <a:r>
              <a:rPr lang="en-US" dirty="0" smtClean="0"/>
              <a:t>link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Enter your </a:t>
            </a:r>
            <a:r>
              <a:rPr lang="en-US" dirty="0" err="1" smtClean="0"/>
              <a:t>UBITName</a:t>
            </a:r>
            <a:r>
              <a:rPr lang="en-US" dirty="0" smtClean="0"/>
              <a:t> and Password, and click the Log In button.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4545806" y="2905958"/>
            <a:ext cx="1702594" cy="2024108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Click Safety Module Training Evaluation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5400" dirty="0" smtClean="0">
                <a:hlinkClick r:id="rId3"/>
              </a:rPr>
              <a:t>http://bit.ly/1VyhQZV</a:t>
            </a:r>
            <a:r>
              <a:rPr lang="en-US" sz="5400" dirty="0" smtClean="0"/>
              <a:t>  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7265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338387"/>
            <a:ext cx="7812087" cy="1852613"/>
          </a:xfrm>
        </p:spPr>
        <p:txBody>
          <a:bodyPr/>
          <a:lstStyle/>
          <a:p>
            <a:r>
              <a:rPr lang="en-US" sz="3600" dirty="0" err="1" smtClean="0"/>
              <a:t>ROles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IRB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06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IRB User Roles and Responsibilities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0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/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Protocol Team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Individuals responsible for developing and editing the protocol. Includes PIs and their contacts, and other study staff.</a:t>
            </a:r>
          </a:p>
          <a:p>
            <a:pPr marL="228600" indent="-228600">
              <a:spcBef>
                <a:spcPts val="1800"/>
              </a:spcBef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IRB Administrators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Individuals who guide submissions through the review process. Includes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IRB Coordinators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and the IRB Director.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Committee Administrators oversee committees and meetings.</a:t>
            </a:r>
          </a:p>
          <a:p>
            <a:pPr marL="228600" indent="-228600">
              <a:spcBef>
                <a:spcPts val="1800"/>
              </a:spcBef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Reviewers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 - Individuals responsible for reviewing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studies.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Includes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IRB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Committee Members, and the Committee Chair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  Some studies may also require an optional review by an Ancillary Reviewer.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18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917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338387"/>
            <a:ext cx="7812087" cy="1852613"/>
          </a:xfrm>
        </p:spPr>
        <p:txBody>
          <a:bodyPr/>
          <a:lstStyle/>
          <a:p>
            <a:r>
              <a:rPr lang="en-US" sz="3600" dirty="0" smtClean="0"/>
              <a:t>Workflow – Study/CR</a:t>
            </a:r>
            <a:r>
              <a:rPr lang="en-US" sz="3600" dirty="0"/>
              <a:t>/</a:t>
            </a:r>
            <a:r>
              <a:rPr lang="en-US" sz="3600" dirty="0" smtClean="0"/>
              <a:t> MOD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IRB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0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Workflow – Study/CR/Mod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IRB Module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533400" y="3200400"/>
            <a:ext cx="8412480" cy="3276600"/>
          </a:xfrm>
        </p:spPr>
        <p:txBody>
          <a:bodyPr/>
          <a:lstStyle/>
          <a:p>
            <a:r>
              <a:rPr lang="en-US" dirty="0">
                <a:solidFill>
                  <a:srgbClr val="675D53"/>
                </a:solidFill>
              </a:rPr>
              <a:t>One workflow is designed for all requests for </a:t>
            </a:r>
            <a:r>
              <a:rPr lang="en-US" b="1" dirty="0">
                <a:solidFill>
                  <a:srgbClr val="675D53"/>
                </a:solidFill>
              </a:rPr>
              <a:t>approval</a:t>
            </a:r>
            <a:r>
              <a:rPr lang="en-US" dirty="0">
                <a:solidFill>
                  <a:srgbClr val="675D53"/>
                </a:solidFill>
              </a:rPr>
              <a:t>, including:</a:t>
            </a:r>
          </a:p>
          <a:p>
            <a:pPr marL="461963" lvl="1" indent="-231775"/>
            <a:r>
              <a:rPr lang="en-US" sz="2000" dirty="0">
                <a:solidFill>
                  <a:srgbClr val="675D53"/>
                </a:solidFill>
              </a:rPr>
              <a:t>New Studies</a:t>
            </a:r>
          </a:p>
          <a:p>
            <a:pPr marL="461963" lvl="1" indent="-231775"/>
            <a:r>
              <a:rPr lang="en-US" sz="2000" dirty="0">
                <a:solidFill>
                  <a:srgbClr val="675D53"/>
                </a:solidFill>
              </a:rPr>
              <a:t>Continuing Reviews</a:t>
            </a:r>
          </a:p>
          <a:p>
            <a:pPr marL="461963" lvl="1" indent="-231775"/>
            <a:r>
              <a:rPr lang="en-US" sz="2000" dirty="0">
                <a:solidFill>
                  <a:srgbClr val="675D53"/>
                </a:solidFill>
              </a:rPr>
              <a:t>Modifications</a:t>
            </a:r>
          </a:p>
          <a:p>
            <a:pPr marL="461963" lvl="1" indent="-231775"/>
            <a:r>
              <a:rPr lang="en-US" sz="2000" dirty="0">
                <a:solidFill>
                  <a:srgbClr val="675D53"/>
                </a:solidFill>
              </a:rPr>
              <a:t>Modification/Continuing </a:t>
            </a:r>
            <a:r>
              <a:rPr lang="en-US" sz="2000" dirty="0" smtClean="0">
                <a:solidFill>
                  <a:srgbClr val="675D53"/>
                </a:solidFill>
              </a:rPr>
              <a:t>Reviews</a:t>
            </a:r>
            <a:br>
              <a:rPr lang="en-US" sz="2000" dirty="0" smtClean="0">
                <a:solidFill>
                  <a:srgbClr val="675D53"/>
                </a:solidFill>
              </a:rPr>
            </a:br>
            <a:endParaRPr lang="en-US" sz="2000" dirty="0">
              <a:solidFill>
                <a:srgbClr val="675D53"/>
              </a:solidFill>
            </a:endParaRPr>
          </a:p>
          <a:p>
            <a:r>
              <a:rPr lang="en-US" dirty="0">
                <a:solidFill>
                  <a:srgbClr val="675D53"/>
                </a:solidFill>
              </a:rPr>
              <a:t>Activities within each state are controlled by role-based </a:t>
            </a:r>
            <a:r>
              <a:rPr lang="en-US" dirty="0" smtClean="0">
                <a:solidFill>
                  <a:srgbClr val="675D53"/>
                </a:solidFill>
              </a:rPr>
              <a:t>security</a:t>
            </a:r>
          </a:p>
          <a:p>
            <a:pPr lvl="1" indent="0">
              <a:buNone/>
            </a:pPr>
            <a:endParaRPr lang="en-US" sz="1500" dirty="0">
              <a:solidFill>
                <a:srgbClr val="675D5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2" y="1905000"/>
            <a:ext cx="8133902" cy="97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CDCDEE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2225" cap="flat" cmpd="sng" algn="ctr">
          <a:solidFill>
            <a:srgbClr val="FFC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B_GraySeal" id="{267A6F0F-19C2-4BCA-81E5-91073FCAA053}" vid="{58C68DC3-83C9-415C-9CB4-E720D6266B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48234C3F07C940A68DD80541EB650D" ma:contentTypeVersion="1" ma:contentTypeDescription="Create a new document." ma:contentTypeScope="" ma:versionID="c847028e29227f29dccc456bf4165d3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D491A5-936B-499E-81D7-1D8704F57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133C94-5AA4-4286-890F-0D890B2F5984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FA107E0-02B7-442B-9E19-06A745A180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UB_GraySeal</Template>
  <TotalTime>1343</TotalTime>
  <Words>1888</Words>
  <Application>Microsoft Office PowerPoint</Application>
  <PresentationFormat>On-screen Show (4:3)</PresentationFormat>
  <Paragraphs>445</Paragraphs>
  <Slides>54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  <vt:variant>
        <vt:lpstr>Custom Shows</vt:lpstr>
      </vt:variant>
      <vt:variant>
        <vt:i4>1</vt:i4>
      </vt:variant>
    </vt:vector>
  </HeadingPairs>
  <TitlesOfParts>
    <vt:vector size="67" baseType="lpstr">
      <vt:lpstr>ＭＳ Ｐゴシック</vt:lpstr>
      <vt:lpstr>Arial</vt:lpstr>
      <vt:lpstr>Arial Narrow</vt:lpstr>
      <vt:lpstr>Calibri</vt:lpstr>
      <vt:lpstr>Courier New</vt:lpstr>
      <vt:lpstr>Georgia</vt:lpstr>
      <vt:lpstr>Helvetica</vt:lpstr>
      <vt:lpstr>Times</vt:lpstr>
      <vt:lpstr>Times New Roman</vt:lpstr>
      <vt:lpstr>Trebuchet MS</vt:lpstr>
      <vt:lpstr>Wingdings</vt:lpstr>
      <vt:lpstr>Office Theme</vt:lpstr>
      <vt:lpstr>Click Training  IRB Module</vt:lpstr>
      <vt:lpstr>PowerPoint Presentation</vt:lpstr>
      <vt:lpstr>Background</vt:lpstr>
      <vt:lpstr>Training Materials</vt:lpstr>
      <vt:lpstr>Objectives</vt:lpstr>
      <vt:lpstr>ROles</vt:lpstr>
      <vt:lpstr>IRB User Roles and Responsibilities</vt:lpstr>
      <vt:lpstr>Workflow – Study/CR/ MOD</vt:lpstr>
      <vt:lpstr>Workflow – Study/CR/Mod</vt:lpstr>
      <vt:lpstr>Workflow – Study/CR/Mod</vt:lpstr>
      <vt:lpstr>Workflow – Study/CR/Mod</vt:lpstr>
      <vt:lpstr>Workflow – Study/CR/Mod</vt:lpstr>
      <vt:lpstr>Workflow – Study/CR/Mod</vt:lpstr>
      <vt:lpstr>Workflow - RNI</vt:lpstr>
      <vt:lpstr>Workflow - RNI</vt:lpstr>
      <vt:lpstr>Workflow – RNI</vt:lpstr>
      <vt:lpstr>Workflow – RNI</vt:lpstr>
      <vt:lpstr>Workflow – RNI</vt:lpstr>
      <vt:lpstr>Workflow – RNI</vt:lpstr>
      <vt:lpstr>Navigation</vt:lpstr>
      <vt:lpstr>Click Safety Module – Training Website</vt:lpstr>
      <vt:lpstr>My Inbox </vt:lpstr>
      <vt:lpstr>Sample Inbox </vt:lpstr>
      <vt:lpstr>Navigation</vt:lpstr>
      <vt:lpstr>Study Workspace</vt:lpstr>
      <vt:lpstr>Study Workspace</vt:lpstr>
      <vt:lpstr>PowerPoint Presentation</vt:lpstr>
      <vt:lpstr>SmartForms</vt:lpstr>
      <vt:lpstr>Overview</vt:lpstr>
      <vt:lpstr>Sample SmartForm</vt:lpstr>
      <vt:lpstr>New Study</vt:lpstr>
      <vt:lpstr>New Study – Basic Information</vt:lpstr>
      <vt:lpstr>SmartForms</vt:lpstr>
      <vt:lpstr>New Study – Study Team Members</vt:lpstr>
      <vt:lpstr>New Study – Study Scope</vt:lpstr>
      <vt:lpstr>New Study – External Sites</vt:lpstr>
      <vt:lpstr>New Study - Drugs</vt:lpstr>
      <vt:lpstr>New Study - Devices</vt:lpstr>
      <vt:lpstr>New Study – Consent Forms &amp; Recruitment Materials</vt:lpstr>
      <vt:lpstr>New Study – CITI Training</vt:lpstr>
      <vt:lpstr>Supporting Documents</vt:lpstr>
      <vt:lpstr>Other Submission Types</vt:lpstr>
      <vt:lpstr>Pre-Submission</vt:lpstr>
      <vt:lpstr>Documents</vt:lpstr>
      <vt:lpstr>Pre-Submission</vt:lpstr>
      <vt:lpstr>Pre-Submission</vt:lpstr>
      <vt:lpstr>PowerPoint Presentation</vt:lpstr>
      <vt:lpstr>Request  clarifications</vt:lpstr>
      <vt:lpstr>Request Clarifications</vt:lpstr>
      <vt:lpstr>Request Clarifications</vt:lpstr>
      <vt:lpstr>Questions?</vt:lpstr>
      <vt:lpstr>Questions</vt:lpstr>
      <vt:lpstr>Navigation</vt:lpstr>
      <vt:lpstr>Evaluation</vt:lpstr>
      <vt:lpstr>Custom Show - Principal Investigators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Training IRB Module</dc:title>
  <dc:creator>Witkowski, Marla</dc:creator>
  <cp:lastModifiedBy>Seim, Gaby</cp:lastModifiedBy>
  <cp:revision>67</cp:revision>
  <cp:lastPrinted>2016-04-19T13:44:08Z</cp:lastPrinted>
  <dcterms:created xsi:type="dcterms:W3CDTF">2016-02-01T14:21:04Z</dcterms:created>
  <dcterms:modified xsi:type="dcterms:W3CDTF">2018-04-11T03:19:57Z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0x0101007C48234C3F07C940A68DD80541EB650D</vt:lpwstr>
  </property>
</Properties>
</file>