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49"/>
  </p:notesMasterIdLst>
  <p:sldIdLst>
    <p:sldId id="258" r:id="rId5"/>
    <p:sldId id="264" r:id="rId6"/>
    <p:sldId id="364" r:id="rId7"/>
    <p:sldId id="371" r:id="rId8"/>
    <p:sldId id="365" r:id="rId9"/>
    <p:sldId id="366" r:id="rId10"/>
    <p:sldId id="367" r:id="rId11"/>
    <p:sldId id="368" r:id="rId12"/>
    <p:sldId id="369" r:id="rId13"/>
    <p:sldId id="370" r:id="rId14"/>
    <p:sldId id="274" r:id="rId15"/>
    <p:sldId id="351" r:id="rId16"/>
    <p:sldId id="278" r:id="rId17"/>
    <p:sldId id="341" r:id="rId18"/>
    <p:sldId id="352" r:id="rId19"/>
    <p:sldId id="331" r:id="rId20"/>
    <p:sldId id="372" r:id="rId21"/>
    <p:sldId id="373" r:id="rId22"/>
    <p:sldId id="322" r:id="rId23"/>
    <p:sldId id="343" r:id="rId24"/>
    <p:sldId id="323" r:id="rId25"/>
    <p:sldId id="344" r:id="rId26"/>
    <p:sldId id="353" r:id="rId27"/>
    <p:sldId id="354" r:id="rId28"/>
    <p:sldId id="355" r:id="rId29"/>
    <p:sldId id="335" r:id="rId30"/>
    <p:sldId id="325" r:id="rId31"/>
    <p:sldId id="356" r:id="rId32"/>
    <p:sldId id="357" r:id="rId33"/>
    <p:sldId id="358" r:id="rId34"/>
    <p:sldId id="359" r:id="rId35"/>
    <p:sldId id="337" r:id="rId36"/>
    <p:sldId id="326" r:id="rId37"/>
    <p:sldId id="349" r:id="rId38"/>
    <p:sldId id="348" r:id="rId39"/>
    <p:sldId id="347" r:id="rId40"/>
    <p:sldId id="363" r:id="rId41"/>
    <p:sldId id="362" r:id="rId42"/>
    <p:sldId id="340" r:id="rId43"/>
    <p:sldId id="330" r:id="rId44"/>
    <p:sldId id="360" r:id="rId45"/>
    <p:sldId id="329" r:id="rId46"/>
    <p:sldId id="361" r:id="rId47"/>
    <p:sldId id="260" r:id="rId48"/>
  </p:sldIdLst>
  <p:sldSz cx="9144000" cy="5143500" type="screen16x9"/>
  <p:notesSz cx="6858000" cy="9144000"/>
  <p:custDataLst>
    <p:tags r:id="rId5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6">
          <p15:clr>
            <a:srgbClr val="A4A3A4"/>
          </p15:clr>
        </p15:guide>
        <p15:guide id="2" pos="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onika Vishnubhakat" initials="MV" lastIdx="1" clrIdx="0">
    <p:extLst>
      <p:ext uri="{19B8F6BF-5375-455C-9EA6-DF929625EA0E}">
        <p15:presenceInfo xmlns:p15="http://schemas.microsoft.com/office/powerpoint/2012/main" userId="S-1-5-21-1275210071-583907252-725345543-113260" providerId="AD"/>
      </p:ext>
    </p:extLst>
  </p:cmAuthor>
  <p:cmAuthor id="2" name="Byrnes, Daniel" initials="BD" lastIdx="2" clrIdx="1">
    <p:extLst>
      <p:ext uri="{19B8F6BF-5375-455C-9EA6-DF929625EA0E}">
        <p15:presenceInfo xmlns:p15="http://schemas.microsoft.com/office/powerpoint/2012/main" userId="S-1-5-21-3182788889-4277417614-526251307-439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952" autoAdjust="0"/>
  </p:normalViewPr>
  <p:slideViewPr>
    <p:cSldViewPr snapToGrid="0" showGuides="1">
      <p:cViewPr varScale="1">
        <p:scale>
          <a:sx n="71" d="100"/>
          <a:sy n="71" d="100"/>
        </p:scale>
        <p:origin x="1290" y="72"/>
      </p:cViewPr>
      <p:guideLst>
        <p:guide orient="horz" pos="1626"/>
        <p:guide pos="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tags" Target="tags/tag1.xml"/><Relationship Id="rId55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commentAuthors" Target="commentAuthors.xml"/><Relationship Id="rId3" Type="http://schemas.openxmlformats.org/officeDocument/2006/relationships/customXml" Target="../customXml/item3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2" dt="2017-01-03T13:07:44.294" idx="2">
    <p:pos x="10" y="10"/>
    <p:text>Add reports somewhere in day `1 or 2?</p:text>
    <p:extLst>
      <p:ext uri="{C676402C-5697-4E1C-873F-D02D1690AC5C}">
        <p15:threadingInfo xmlns:p15="http://schemas.microsoft.com/office/powerpoint/2012/main" timeZoneBias="30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181D10-084F-4146-9324-6870072A10FC}" type="datetimeFigureOut">
              <a:rPr lang="en-US" smtClean="0"/>
              <a:t>4/10/2018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949291-7792-4F3F-B2C3-1E1CC743932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61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7298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4774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3739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40523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2575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6651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85176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44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How will you cover protocols that can be VVC approved?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566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949291-7792-4F3F-B2C3-1E1CC743932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54022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ver_Slide_New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797162" cy="5150392"/>
          </a:xfrm>
          <a:prstGeom prst="rect">
            <a:avLst/>
          </a:prstGeom>
        </p:spPr>
      </p:pic>
      <p:pic>
        <p:nvPicPr>
          <p:cNvPr id="7" name="Picture 6" descr="Huron_Logo.eps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1221" y="701665"/>
            <a:ext cx="1638103" cy="482726"/>
          </a:xfrm>
          <a:prstGeom prst="rect">
            <a:avLst/>
          </a:prstGeom>
        </p:spPr>
      </p:pic>
      <p:sp>
        <p:nvSpPr>
          <p:cNvPr id="11" name="TextBox 10"/>
          <p:cNvSpPr txBox="1"/>
          <p:nvPr userDrawn="1"/>
        </p:nvSpPr>
        <p:spPr>
          <a:xfrm>
            <a:off x="4648403" y="4482048"/>
            <a:ext cx="3885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chemeClr val="bg2">
                    <a:lumMod val="65000"/>
                  </a:schemeClr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2552700" y="1809529"/>
            <a:ext cx="5981700" cy="651606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4000" b="1" baseline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POWERPOINT 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2552700" y="2520665"/>
            <a:ext cx="5981700" cy="493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800" b="0" baseline="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PPT Subtitle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2552700" y="4055296"/>
            <a:ext cx="5981700" cy="49312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r">
              <a:buNone/>
              <a:defRPr sz="1400" b="0" i="0" baseline="0">
                <a:solidFill>
                  <a:schemeClr val="tx1"/>
                </a:solidFill>
                <a:latin typeface="Helvetica Light"/>
                <a:cs typeface="Helvetica Light"/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</p:spTree>
    <p:extLst>
      <p:ext uri="{BB962C8B-B14F-4D97-AF65-F5344CB8AC3E}">
        <p14:creationId xmlns:p14="http://schemas.microsoft.com/office/powerpoint/2010/main" val="24304621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utterstock_319166342_edit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92"/>
          <a:stretch/>
        </p:blipFill>
        <p:spPr>
          <a:xfrm>
            <a:off x="-1" y="1"/>
            <a:ext cx="9144001" cy="5155333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837833" y="1414207"/>
            <a:ext cx="746833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Helvetica"/>
                <a:cs typeface="Helvetica"/>
              </a:rPr>
              <a:t>QUESTIONS?</a:t>
            </a:r>
          </a:p>
        </p:txBody>
      </p:sp>
      <p:pic>
        <p:nvPicPr>
          <p:cNvPr id="7" name="Picture 6" descr="TOC_Teal.eps"/>
          <p:cNvPicPr>
            <a:picLocks noChangeAspect="1"/>
          </p:cNvPicPr>
          <p:nvPr userDrawn="1"/>
        </p:nvPicPr>
        <p:blipFill>
          <a:blip r:embed="rId3">
            <a:alphaModFix am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" y="2640669"/>
            <a:ext cx="9159677" cy="25146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63841" y="4816155"/>
            <a:ext cx="3885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5503238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TOC_New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8" y="4366045"/>
            <a:ext cx="9172222" cy="80010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/>
          </p:cNvSpPr>
          <p:nvPr userDrawn="1"/>
        </p:nvSpPr>
        <p:spPr>
          <a:xfrm>
            <a:off x="8448323" y="4710686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latin typeface="Helvetica"/>
                <a:cs typeface="Helvetica"/>
              </a:rPr>
              <a:pPr/>
              <a:t>‹#›</a:t>
            </a:fld>
            <a:endParaRPr lang="en-US" sz="1200" b="1" i="0" dirty="0">
              <a:latin typeface="Helvetica"/>
              <a:cs typeface="Helvetica"/>
            </a:endParaRPr>
          </a:p>
        </p:txBody>
      </p:sp>
      <p:sp>
        <p:nvSpPr>
          <p:cNvPr id="10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44599" y="481809"/>
            <a:ext cx="8030478" cy="65160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63841" y="4816155"/>
            <a:ext cx="3885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87898D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137975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ubjec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OC_New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8" y="4366045"/>
            <a:ext cx="9172222" cy="800100"/>
          </a:xfrm>
          <a:prstGeom prst="rect">
            <a:avLst/>
          </a:prstGeom>
        </p:spPr>
      </p:pic>
      <p:sp>
        <p:nvSpPr>
          <p:cNvPr id="11" name="Slide Number Placeholder 5"/>
          <p:cNvSpPr txBox="1">
            <a:spLocks/>
          </p:cNvSpPr>
          <p:nvPr userDrawn="1"/>
        </p:nvSpPr>
        <p:spPr>
          <a:xfrm>
            <a:off x="8448323" y="4710686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latin typeface="Helvetica"/>
                <a:cs typeface="Helvetica"/>
              </a:rPr>
              <a:pPr/>
              <a:t>‹#›</a:t>
            </a:fld>
            <a:endParaRPr lang="en-US" sz="1200" b="1" i="0" dirty="0">
              <a:latin typeface="Helvetica"/>
              <a:cs typeface="Helvetica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44599" y="481810"/>
            <a:ext cx="8118401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47033" y="921180"/>
            <a:ext cx="8115966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163841" y="4816155"/>
            <a:ext cx="3885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87898D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6750050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C_New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948" y="4366045"/>
            <a:ext cx="9172222" cy="800100"/>
          </a:xfrm>
          <a:prstGeom prst="rect">
            <a:avLst/>
          </a:prstGeom>
        </p:spPr>
      </p:pic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48323" y="4710686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latin typeface="Helvetica"/>
                <a:cs typeface="Helvetica"/>
              </a:rPr>
              <a:pPr/>
              <a:t>‹#›</a:t>
            </a:fld>
            <a:endParaRPr lang="en-US" sz="1200" b="1" i="0" dirty="0">
              <a:latin typeface="Helvetica"/>
              <a:cs typeface="Helvetica"/>
            </a:endParaRPr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44599" y="481810"/>
            <a:ext cx="8108632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47033" y="921180"/>
            <a:ext cx="8106198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rgbClr val="1D9AA6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idx="12" hasCustomPrompt="1"/>
          </p:nvPr>
        </p:nvSpPr>
        <p:spPr>
          <a:xfrm>
            <a:off x="644599" y="1659468"/>
            <a:ext cx="8108632" cy="2541302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Headline Text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Box 8"/>
          <p:cNvSpPr txBox="1"/>
          <p:nvPr userDrawn="1"/>
        </p:nvSpPr>
        <p:spPr>
          <a:xfrm>
            <a:off x="163841" y="4816155"/>
            <a:ext cx="3885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87898D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4118698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py Heav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 userDrawn="1"/>
        </p:nvSpPr>
        <p:spPr>
          <a:xfrm>
            <a:off x="163841" y="4816155"/>
            <a:ext cx="3885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87898D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  <p:sp>
        <p:nvSpPr>
          <p:cNvPr id="4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644599" y="481810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800" b="1" baseline="0">
                <a:solidFill>
                  <a:schemeClr val="accent1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647033" y="921180"/>
            <a:ext cx="8096428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1800" b="0" baseline="0">
                <a:solidFill>
                  <a:schemeClr val="accent2"/>
                </a:solidFill>
                <a:latin typeface="Helvetica"/>
                <a:cs typeface="Helvetica"/>
              </a:defRPr>
            </a:lvl1pPr>
          </a:lstStyle>
          <a:p>
            <a:pPr lvl="0"/>
            <a:r>
              <a:rPr lang="en-US" dirty="0"/>
              <a:t>Subtitle</a:t>
            </a:r>
          </a:p>
        </p:txBody>
      </p:sp>
      <p:sp>
        <p:nvSpPr>
          <p:cNvPr id="6" name="Slide Number Placeholder 5"/>
          <p:cNvSpPr txBox="1">
            <a:spLocks/>
          </p:cNvSpPr>
          <p:nvPr userDrawn="1"/>
        </p:nvSpPr>
        <p:spPr>
          <a:xfrm>
            <a:off x="8448323" y="4710686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solidFill>
                  <a:srgbClr val="1D9AA6"/>
                </a:solidFill>
                <a:latin typeface="Helvetica"/>
                <a:cs typeface="Helvetica"/>
              </a:rPr>
              <a:pPr/>
              <a:t>‹#›</a:t>
            </a:fld>
            <a:endParaRPr lang="en-US" sz="1200" b="1" i="0" dirty="0">
              <a:solidFill>
                <a:srgbClr val="1D9AA6"/>
              </a:solidFill>
              <a:latin typeface="Helvetica"/>
              <a:cs typeface="Helvetica"/>
            </a:endParaRPr>
          </a:p>
        </p:txBody>
      </p:sp>
      <p:sp>
        <p:nvSpPr>
          <p:cNvPr id="7" name="Text Placeholder 10"/>
          <p:cNvSpPr>
            <a:spLocks noGrp="1"/>
          </p:cNvSpPr>
          <p:nvPr>
            <p:ph type="body" idx="12" hasCustomPrompt="1"/>
          </p:nvPr>
        </p:nvSpPr>
        <p:spPr>
          <a:xfrm>
            <a:off x="644601" y="1659467"/>
            <a:ext cx="3771093" cy="3051218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Headline Text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idx="13" hasCustomPrompt="1"/>
          </p:nvPr>
        </p:nvSpPr>
        <p:spPr>
          <a:xfrm>
            <a:off x="4568825" y="1644651"/>
            <a:ext cx="4174636" cy="3066034"/>
          </a:xfrm>
          <a:prstGeom prst="rect">
            <a:avLst/>
          </a:prstGeom>
        </p:spPr>
        <p:txBody>
          <a:bodyPr vert="horz"/>
          <a:lstStyle>
            <a:lvl1pPr marL="171450" indent="-171450">
              <a:buFont typeface="Arial"/>
              <a:buChar char="•"/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Headline Text</a:t>
            </a:r>
          </a:p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71228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iography 1 per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71550"/>
            <a:ext cx="9144000" cy="325573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/>
          <p:cNvSpPr txBox="1">
            <a:spLocks/>
          </p:cNvSpPr>
          <p:nvPr userDrawn="1"/>
        </p:nvSpPr>
        <p:spPr>
          <a:xfrm>
            <a:off x="8448323" y="4710686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solidFill>
                  <a:srgbClr val="1D9AA6"/>
                </a:solidFill>
                <a:latin typeface="Helvetica"/>
                <a:cs typeface="Helvetica"/>
              </a:rPr>
              <a:pPr/>
              <a:t>‹#›</a:t>
            </a:fld>
            <a:endParaRPr lang="en-US" sz="1200" b="1" i="0" dirty="0">
              <a:solidFill>
                <a:srgbClr val="1D9AA6"/>
              </a:solidFill>
              <a:latin typeface="Helvetica"/>
              <a:cs typeface="Helvetica"/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733801" y="1733550"/>
            <a:ext cx="5105400" cy="834968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lnSpc>
                <a:spcPts val="6500"/>
              </a:lnSpc>
              <a:defRPr sz="24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Name Here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 hasCustomPrompt="1"/>
          </p:nvPr>
        </p:nvSpPr>
        <p:spPr>
          <a:xfrm>
            <a:off x="3744948" y="2571750"/>
            <a:ext cx="5094252" cy="10651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2000"/>
              </a:spcBef>
              <a:buNone/>
              <a:defRPr lang="en-US" sz="1200" kern="1200" spc="300" baseline="0" dirty="0" smtClean="0">
                <a:solidFill>
                  <a:srgbClr val="1D9AA6"/>
                </a:solidFill>
                <a:latin typeface="Helvetica Light"/>
                <a:ea typeface="+mn-ea"/>
                <a:cs typeface="Arial" panose="020B0604020202020204" pitchFamily="34" charset="0"/>
              </a:defRPr>
            </a:lvl1pPr>
            <a:lvl2pPr marL="288925" indent="0">
              <a:spcBef>
                <a:spcPts val="2000"/>
              </a:spcBef>
              <a:buNone/>
              <a:defRPr sz="2500"/>
            </a:lvl2pPr>
            <a:lvl3pPr marL="692150" indent="0">
              <a:spcBef>
                <a:spcPts val="2000"/>
              </a:spcBef>
              <a:buNone/>
              <a:defRPr sz="2500"/>
            </a:lvl3pPr>
            <a:lvl4pPr marL="968375" indent="0">
              <a:spcBef>
                <a:spcPts val="2000"/>
              </a:spcBef>
              <a:buNone/>
              <a:defRPr sz="2500"/>
            </a:lvl4pPr>
            <a:lvl5pPr marL="1320800" indent="0">
              <a:spcBef>
                <a:spcPts val="2000"/>
              </a:spcBef>
              <a:buNone/>
              <a:defRPr sz="2500"/>
            </a:lvl5pPr>
          </a:lstStyle>
          <a:p>
            <a:pPr marL="0" lv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dirty="0"/>
              <a:t>email@huronconsultinggroup.com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63841" y="4816155"/>
            <a:ext cx="388599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87898D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1055077" y="1862518"/>
            <a:ext cx="1828800" cy="1462312"/>
            <a:chOff x="209550" y="1857374"/>
            <a:chExt cx="2438401" cy="1638301"/>
          </a:xfrm>
          <a:solidFill>
            <a:schemeClr val="accent2"/>
          </a:solidFill>
        </p:grpSpPr>
        <p:sp>
          <p:nvSpPr>
            <p:cNvPr id="19" name="Rectangle 18"/>
            <p:cNvSpPr/>
            <p:nvPr/>
          </p:nvSpPr>
          <p:spPr>
            <a:xfrm>
              <a:off x="209550" y="1857374"/>
              <a:ext cx="2438401" cy="1638301"/>
            </a:xfrm>
            <a:prstGeom prst="rect">
              <a:avLst/>
            </a:prstGeom>
            <a:grpFill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ounded Rectangle 19"/>
            <p:cNvSpPr/>
            <p:nvPr/>
          </p:nvSpPr>
          <p:spPr>
            <a:xfrm>
              <a:off x="285750" y="2669592"/>
              <a:ext cx="2295524" cy="776284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90537" y="1866899"/>
              <a:ext cx="1895475" cy="655153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2000" b="1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 E L L O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sz="1200" b="1" baseline="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my name is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78458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214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war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-9525"/>
            <a:ext cx="9187795" cy="5154741"/>
          </a:xfrm>
          <a:prstGeom prst="rect">
            <a:avLst/>
          </a:prstGeom>
          <a:solidFill>
            <a:srgbClr val="1D9AA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448321" y="4710685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latin typeface="Helvetica"/>
                <a:cs typeface="Helvetica"/>
              </a:rPr>
              <a:pPr/>
              <a:t>‹#›</a:t>
            </a:fld>
            <a:endParaRPr lang="en-US" sz="1200" b="1" i="0" dirty="0">
              <a:latin typeface="Helvetica"/>
              <a:cs typeface="Helvetica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69349" y="4816155"/>
            <a:ext cx="3880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FFFFFF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</p:spTree>
    <p:extLst>
      <p:ext uri="{BB962C8B-B14F-4D97-AF65-F5344CB8AC3E}">
        <p14:creationId xmlns:p14="http://schemas.microsoft.com/office/powerpoint/2010/main" val="208173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6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17378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8" r:id="rId3"/>
    <p:sldLayoutId id="2147483669" r:id="rId4"/>
    <p:sldLayoutId id="2147483665" r:id="rId5"/>
    <p:sldLayoutId id="2147483667" r:id="rId6"/>
    <p:sldLayoutId id="2147483670" r:id="rId7"/>
    <p:sldLayoutId id="2147483672" r:id="rId8"/>
    <p:sldLayoutId id="2147483673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13" Type="http://schemas.openxmlformats.org/officeDocument/2006/relationships/image" Target="../media/image40.wmf"/><Relationship Id="rId18" Type="http://schemas.openxmlformats.org/officeDocument/2006/relationships/image" Target="../media/image45.wmf"/><Relationship Id="rId3" Type="http://schemas.openxmlformats.org/officeDocument/2006/relationships/image" Target="../media/image30.wmf"/><Relationship Id="rId7" Type="http://schemas.openxmlformats.org/officeDocument/2006/relationships/image" Target="../media/image34.wmf"/><Relationship Id="rId12" Type="http://schemas.openxmlformats.org/officeDocument/2006/relationships/image" Target="../media/image39.wmf"/><Relationship Id="rId17" Type="http://schemas.openxmlformats.org/officeDocument/2006/relationships/image" Target="../media/image44.wmf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43.w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wmf"/><Relationship Id="rId11" Type="http://schemas.openxmlformats.org/officeDocument/2006/relationships/image" Target="../media/image38.wmf"/><Relationship Id="rId5" Type="http://schemas.openxmlformats.org/officeDocument/2006/relationships/image" Target="../media/image32.wmf"/><Relationship Id="rId15" Type="http://schemas.openxmlformats.org/officeDocument/2006/relationships/image" Target="../media/image42.wmf"/><Relationship Id="rId10" Type="http://schemas.openxmlformats.org/officeDocument/2006/relationships/image" Target="../media/image37.wmf"/><Relationship Id="rId4" Type="http://schemas.openxmlformats.org/officeDocument/2006/relationships/image" Target="../media/image31.wmf"/><Relationship Id="rId9" Type="http://schemas.openxmlformats.org/officeDocument/2006/relationships/image" Target="../media/image36.wmf"/><Relationship Id="rId14" Type="http://schemas.openxmlformats.org/officeDocument/2006/relationships/image" Target="../media/image41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552700" y="1839792"/>
            <a:ext cx="5981700" cy="651606"/>
          </a:xfrm>
        </p:spPr>
        <p:txBody>
          <a:bodyPr>
            <a:normAutofit lnSpcReduction="10000"/>
          </a:bodyPr>
          <a:lstStyle/>
          <a:p>
            <a:r>
              <a:rPr lang="en-US" sz="4000" dirty="0"/>
              <a:t>Click® IACUC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2552700" y="2644659"/>
            <a:ext cx="5981700" cy="49312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1D9AA6"/>
                </a:solidFill>
              </a:rPr>
              <a:t>IACUC Administrator Training: Day 2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January 11, 2017</a:t>
            </a:r>
          </a:p>
        </p:txBody>
      </p:sp>
    </p:spTree>
    <p:extLst>
      <p:ext uri="{BB962C8B-B14F-4D97-AF65-F5344CB8AC3E}">
        <p14:creationId xmlns:p14="http://schemas.microsoft.com/office/powerpoint/2010/main" val="2432804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4" y="140017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1400174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599" y="481810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Committee Meeting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5" y="127635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Perform the following training exercises:</a:t>
            </a:r>
          </a:p>
          <a:p>
            <a:r>
              <a:rPr lang="en-US" sz="2000" dirty="0">
                <a:solidFill>
                  <a:schemeClr val="bg2"/>
                </a:solidFill>
              </a:rPr>
              <a:t>Exercise 33: Create a New Meeting 	</a:t>
            </a:r>
          </a:p>
          <a:p>
            <a:r>
              <a:rPr lang="en-US" sz="2000" dirty="0">
                <a:solidFill>
                  <a:schemeClr val="bg2"/>
                </a:solidFill>
              </a:rPr>
              <a:t>Exercise 34: Run a Meeting	</a:t>
            </a:r>
          </a:p>
        </p:txBody>
      </p:sp>
    </p:spTree>
    <p:extLst>
      <p:ext uri="{BB962C8B-B14F-4D97-AF65-F5344CB8AC3E}">
        <p14:creationId xmlns:p14="http://schemas.microsoft.com/office/powerpoint/2010/main" val="5276144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Overlay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56" y="-6615"/>
            <a:ext cx="9238955" cy="5199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9652" y="4816155"/>
            <a:ext cx="3880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87898D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448321" y="4710685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solidFill>
                  <a:srgbClr val="1D9AA6"/>
                </a:solidFill>
                <a:latin typeface="Helvetica"/>
                <a:cs typeface="Helvetica"/>
              </a:rPr>
              <a:pPr/>
              <a:t>11</a:t>
            </a:fld>
            <a:endParaRPr lang="en-US" sz="1200" b="1" i="0" dirty="0">
              <a:solidFill>
                <a:srgbClr val="1D9AA6"/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522601" y="197331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Day 1 Review</a:t>
            </a:r>
          </a:p>
        </p:txBody>
      </p:sp>
    </p:spTree>
    <p:extLst>
      <p:ext uri="{BB962C8B-B14F-4D97-AF65-F5344CB8AC3E}">
        <p14:creationId xmlns:p14="http://schemas.microsoft.com/office/powerpoint/2010/main" val="7193990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Day 1 Review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44599" y="1200150"/>
            <a:ext cx="7924635" cy="2988946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Describe the steps to build an experiment that includes a standard procedure for euthanasia and a team procedure for administering anesthetics</a:t>
            </a:r>
          </a:p>
          <a:p>
            <a:pPr marL="457200" lvl="0" indent="-4572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How do research teams respond to reviewer notes?</a:t>
            </a:r>
          </a:p>
          <a:p>
            <a:pPr marL="457200" lvl="0" indent="-4572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How do reviewers see what has been changed on the protocol since the last version?</a:t>
            </a:r>
          </a:p>
          <a:p>
            <a:pPr marL="457200" lvl="0" indent="-4572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Can IACUC coordinators edit protocols in review?</a:t>
            </a:r>
          </a:p>
          <a:p>
            <a:pPr marL="457200" lvl="0" indent="-457200">
              <a:spcBef>
                <a:spcPts val="18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When would you add an ancillary review to a protocol?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pic>
        <p:nvPicPr>
          <p:cNvPr id="14" name="Picture 13" descr="checkmark_white-01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1" y="1339979"/>
            <a:ext cx="420509" cy="5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2404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Overlay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56" y="-6615"/>
            <a:ext cx="9238955" cy="5199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9652" y="4816155"/>
            <a:ext cx="3880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87898D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448321" y="4710685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solidFill>
                  <a:srgbClr val="1D9AA6"/>
                </a:solidFill>
                <a:latin typeface="Helvetica"/>
                <a:cs typeface="Helvetica"/>
              </a:rPr>
              <a:pPr/>
              <a:t>13</a:t>
            </a:fld>
            <a:endParaRPr lang="en-US" sz="1200" b="1" i="0" dirty="0">
              <a:solidFill>
                <a:srgbClr val="1D9AA6"/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522601" y="197331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Follow-on Submissions</a:t>
            </a:r>
          </a:p>
        </p:txBody>
      </p:sp>
    </p:spTree>
    <p:extLst>
      <p:ext uri="{BB962C8B-B14F-4D97-AF65-F5344CB8AC3E}">
        <p14:creationId xmlns:p14="http://schemas.microsoft.com/office/powerpoint/2010/main" val="1852908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Workflow for follow-on submissions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238124" y="2408347"/>
            <a:ext cx="1371600" cy="7978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baseline="0" dirty="0"/>
              <a:t>Pre-Submission</a:t>
            </a:r>
            <a:endParaRPr lang="en-US" sz="1600" b="1" dirty="0"/>
          </a:p>
        </p:txBody>
      </p:sp>
      <p:sp>
        <p:nvSpPr>
          <p:cNvPr id="36" name="Rectangle 35"/>
          <p:cNvSpPr/>
          <p:nvPr/>
        </p:nvSpPr>
        <p:spPr>
          <a:xfrm>
            <a:off x="3702006" y="2447688"/>
            <a:ext cx="1371600" cy="7978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baseline="0" dirty="0"/>
              <a:t>Grace Period</a:t>
            </a:r>
            <a:endParaRPr lang="en-US" sz="1600" b="1" dirty="0"/>
          </a:p>
        </p:txBody>
      </p:sp>
      <p:sp>
        <p:nvSpPr>
          <p:cNvPr id="37" name="Rectangle 36"/>
          <p:cNvSpPr/>
          <p:nvPr/>
        </p:nvSpPr>
        <p:spPr>
          <a:xfrm>
            <a:off x="1970065" y="2417872"/>
            <a:ext cx="1371600" cy="7978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baseline="0" dirty="0"/>
              <a:t>Pre-Review</a:t>
            </a:r>
            <a:endParaRPr lang="en-US" sz="1600" b="1" dirty="0"/>
          </a:p>
        </p:txBody>
      </p:sp>
      <p:sp>
        <p:nvSpPr>
          <p:cNvPr id="38" name="Rectangle 37"/>
          <p:cNvSpPr/>
          <p:nvPr/>
        </p:nvSpPr>
        <p:spPr>
          <a:xfrm>
            <a:off x="5528894" y="2447067"/>
            <a:ext cx="1371600" cy="7978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baseline="0" dirty="0"/>
              <a:t>Designated Member Review</a:t>
            </a:r>
            <a:endParaRPr lang="en-US" sz="1600" b="1" dirty="0"/>
          </a:p>
        </p:txBody>
      </p:sp>
      <p:sp>
        <p:nvSpPr>
          <p:cNvPr id="39" name="Rectangle 38"/>
          <p:cNvSpPr/>
          <p:nvPr/>
        </p:nvSpPr>
        <p:spPr>
          <a:xfrm>
            <a:off x="5513802" y="3439530"/>
            <a:ext cx="1371600" cy="7978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baseline="0" dirty="0"/>
              <a:t>Committee Review</a:t>
            </a:r>
            <a:endParaRPr lang="en-US" sz="1600" b="1" dirty="0"/>
          </a:p>
        </p:txBody>
      </p:sp>
      <p:cxnSp>
        <p:nvCxnSpPr>
          <p:cNvPr id="40" name="Straight Arrow Connector 39"/>
          <p:cNvCxnSpPr>
            <a:stCxn id="23" idx="3"/>
            <a:endCxn id="37" idx="1"/>
          </p:cNvCxnSpPr>
          <p:nvPr/>
        </p:nvCxnSpPr>
        <p:spPr>
          <a:xfrm>
            <a:off x="1609724" y="2807265"/>
            <a:ext cx="360341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" name="Rectangle 40"/>
          <p:cNvSpPr/>
          <p:nvPr/>
        </p:nvSpPr>
        <p:spPr>
          <a:xfrm>
            <a:off x="7342165" y="2446447"/>
            <a:ext cx="1371600" cy="7978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baseline="0" dirty="0"/>
              <a:t>Post-Review</a:t>
            </a:r>
            <a:endParaRPr lang="en-US" sz="1600" b="1" dirty="0"/>
          </a:p>
        </p:txBody>
      </p:sp>
      <p:cxnSp>
        <p:nvCxnSpPr>
          <p:cNvPr id="42" name="Elbow Connector 33"/>
          <p:cNvCxnSpPr>
            <a:stCxn id="36" idx="3"/>
            <a:endCxn id="38" idx="1"/>
          </p:cNvCxnSpPr>
          <p:nvPr/>
        </p:nvCxnSpPr>
        <p:spPr>
          <a:xfrm flipV="1">
            <a:off x="5073606" y="2845985"/>
            <a:ext cx="455288" cy="621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Elbow Connector 34"/>
          <p:cNvCxnSpPr>
            <a:stCxn id="38" idx="3"/>
            <a:endCxn id="41" idx="1"/>
          </p:cNvCxnSpPr>
          <p:nvPr/>
        </p:nvCxnSpPr>
        <p:spPr>
          <a:xfrm flipV="1">
            <a:off x="6900494" y="2845365"/>
            <a:ext cx="441671" cy="620"/>
          </a:xfrm>
          <a:prstGeom prst="bentConnector3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Elbow Connector 35"/>
          <p:cNvCxnSpPr>
            <a:stCxn id="39" idx="3"/>
            <a:endCxn id="41" idx="1"/>
          </p:cNvCxnSpPr>
          <p:nvPr/>
        </p:nvCxnSpPr>
        <p:spPr>
          <a:xfrm flipV="1">
            <a:off x="6885402" y="2845365"/>
            <a:ext cx="456763" cy="993083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3341665" y="2902624"/>
            <a:ext cx="360341" cy="952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Elbow Connector 41"/>
          <p:cNvCxnSpPr>
            <a:stCxn id="37" idx="2"/>
          </p:cNvCxnSpPr>
          <p:nvPr/>
        </p:nvCxnSpPr>
        <p:spPr>
          <a:xfrm rot="16200000" flipH="1">
            <a:off x="3832627" y="2038946"/>
            <a:ext cx="504412" cy="2857936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Elbow Connector 42"/>
          <p:cNvCxnSpPr/>
          <p:nvPr/>
        </p:nvCxnSpPr>
        <p:spPr>
          <a:xfrm>
            <a:off x="4462830" y="3228544"/>
            <a:ext cx="1050972" cy="474593"/>
          </a:xfrm>
          <a:prstGeom prst="bentConnector3">
            <a:avLst>
              <a:gd name="adj1" fmla="val 153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1970065" y="1381459"/>
            <a:ext cx="1371600" cy="79783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baseline="0" dirty="0"/>
              <a:t>Vet Consult</a:t>
            </a:r>
            <a:endParaRPr lang="en-US" sz="1600" b="1" dirty="0"/>
          </a:p>
        </p:txBody>
      </p:sp>
      <p:cxnSp>
        <p:nvCxnSpPr>
          <p:cNvPr id="49" name="Straight Arrow Connector 48"/>
          <p:cNvCxnSpPr/>
          <p:nvPr/>
        </p:nvCxnSpPr>
        <p:spPr>
          <a:xfrm flipV="1">
            <a:off x="2646339" y="2183152"/>
            <a:ext cx="0" cy="31818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>
            <a:endCxn id="39" idx="0"/>
          </p:cNvCxnSpPr>
          <p:nvPr/>
        </p:nvCxnSpPr>
        <p:spPr>
          <a:xfrm>
            <a:off x="6199602" y="3245524"/>
            <a:ext cx="0" cy="19400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Elbow Connector 23"/>
          <p:cNvCxnSpPr/>
          <p:nvPr/>
        </p:nvCxnSpPr>
        <p:spPr>
          <a:xfrm rot="5400000">
            <a:off x="2953658" y="1864065"/>
            <a:ext cx="693510" cy="638174"/>
          </a:xfrm>
          <a:prstGeom prst="bentConnector3">
            <a:avLst>
              <a:gd name="adj1" fmla="val 73022"/>
            </a:avLst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3341665" y="1842751"/>
            <a:ext cx="277835" cy="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>
            <a:off x="2247900" y="3206183"/>
            <a:ext cx="0" cy="135753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>
            <a:off x="2247900" y="4563716"/>
            <a:ext cx="585787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8105775" y="3245524"/>
            <a:ext cx="0" cy="1318192"/>
          </a:xfrm>
          <a:prstGeom prst="line">
            <a:avLst/>
          </a:prstGeom>
          <a:ln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2294925" y="4258082"/>
            <a:ext cx="329609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aseline="0" dirty="0">
                <a:latin typeface="Arial Narrow" pitchFamily="34" charset="0"/>
              </a:rPr>
              <a:t>Administrative approval (follow-on submissions)</a:t>
            </a:r>
          </a:p>
        </p:txBody>
      </p:sp>
    </p:spTree>
    <p:extLst>
      <p:ext uri="{BB962C8B-B14F-4D97-AF65-F5344CB8AC3E}">
        <p14:creationId xmlns:p14="http://schemas.microsoft.com/office/powerpoint/2010/main" val="41660385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Parallel Follow-on Submissions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362977"/>
              </p:ext>
            </p:extLst>
          </p:nvPr>
        </p:nvGraphicFramePr>
        <p:xfrm>
          <a:off x="644598" y="1133414"/>
          <a:ext cx="7428246" cy="33210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714123">
                  <a:extLst>
                    <a:ext uri="{9D8B030D-6E8A-4147-A177-3AD203B41FA5}">
                      <a16:colId xmlns:a16="http://schemas.microsoft.com/office/drawing/2014/main" xmlns="" val="2010985318"/>
                    </a:ext>
                  </a:extLst>
                </a:gridCol>
                <a:gridCol w="3714123">
                  <a:extLst>
                    <a:ext uri="{9D8B030D-6E8A-4147-A177-3AD203B41FA5}">
                      <a16:colId xmlns:a16="http://schemas.microsoft.com/office/drawing/2014/main" xmlns="" val="2336270156"/>
                    </a:ext>
                  </a:extLst>
                </a:gridCol>
              </a:tblGrid>
              <a:tr h="664204">
                <a:tc>
                  <a:txBody>
                    <a:bodyPr/>
                    <a:lstStyle/>
                    <a:p>
                      <a:r>
                        <a:rPr lang="en-US" dirty="0"/>
                        <a:t>Submission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Parallel Submissions Allowed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14754969"/>
                  </a:ext>
                </a:extLst>
              </a:tr>
              <a:tr h="664204">
                <a:tc>
                  <a:txBody>
                    <a:bodyPr/>
                    <a:lstStyle/>
                    <a:p>
                      <a:r>
                        <a:rPr lang="en-US" dirty="0"/>
                        <a:t>Triennial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None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76505591"/>
                  </a:ext>
                </a:extLst>
              </a:tr>
              <a:tr h="664204">
                <a:tc>
                  <a:txBody>
                    <a:bodyPr/>
                    <a:lstStyle/>
                    <a:p>
                      <a:r>
                        <a:rPr lang="en-US" dirty="0"/>
                        <a:t>Annual Review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Amendment (Type = Sig Change)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Amendment (Type = Other)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81148455"/>
                  </a:ext>
                </a:extLst>
              </a:tr>
              <a:tr h="664204">
                <a:tc>
                  <a:txBody>
                    <a:bodyPr/>
                    <a:lstStyle/>
                    <a:p>
                      <a:r>
                        <a:rPr lang="en-US" dirty="0"/>
                        <a:t>Amendment (Type = Sig Change)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Annual Review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Amendment (Type = Other)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92690516"/>
                  </a:ext>
                </a:extLst>
              </a:tr>
              <a:tr h="664204">
                <a:tc>
                  <a:txBody>
                    <a:bodyPr/>
                    <a:lstStyle/>
                    <a:p>
                      <a:r>
                        <a:rPr lang="en-US" dirty="0"/>
                        <a:t>Amendment (Type = Other)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Annual Review</a:t>
                      </a:r>
                    </a:p>
                    <a:p>
                      <a:r>
                        <a:rPr lang="en-US" dirty="0"/>
                        <a:t>Amendment (Type = Sig Change)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94759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840285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4" y="140017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1400174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599" y="481810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Follow-on Submission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5" y="127635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/>
                </a:solidFill>
              </a:rPr>
              <a:t>Exercise 27: Create and Submit an Annual Review	</a:t>
            </a:r>
          </a:p>
        </p:txBody>
      </p:sp>
    </p:spTree>
    <p:extLst>
      <p:ext uri="{BB962C8B-B14F-4D97-AF65-F5344CB8AC3E}">
        <p14:creationId xmlns:p14="http://schemas.microsoft.com/office/powerpoint/2010/main" val="11807844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4" y="140017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1400174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599" y="481810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Follow-on Submission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5" y="127635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/>
                </a:solidFill>
              </a:rPr>
              <a:t>Exercise 28: Create a Triennial Review</a:t>
            </a:r>
          </a:p>
        </p:txBody>
      </p:sp>
    </p:spTree>
    <p:extLst>
      <p:ext uri="{BB962C8B-B14F-4D97-AF65-F5344CB8AC3E}">
        <p14:creationId xmlns:p14="http://schemas.microsoft.com/office/powerpoint/2010/main" val="17775592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4" y="140017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1400174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599" y="481810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Follow-on Submission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5" y="127635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/>
                </a:solidFill>
              </a:rPr>
              <a:t>Exercise 29: Create an Amendment for a Significant Change	</a:t>
            </a:r>
          </a:p>
        </p:txBody>
      </p:sp>
    </p:spTree>
    <p:extLst>
      <p:ext uri="{BB962C8B-B14F-4D97-AF65-F5344CB8AC3E}">
        <p14:creationId xmlns:p14="http://schemas.microsoft.com/office/powerpoint/2010/main" val="39294774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Overlay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56" y="-6615"/>
            <a:ext cx="9238955" cy="5199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9652" y="4816155"/>
            <a:ext cx="3880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87898D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448321" y="4710685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solidFill>
                  <a:srgbClr val="1D9AA6"/>
                </a:solidFill>
                <a:latin typeface="Helvetica"/>
                <a:cs typeface="Helvetica"/>
              </a:rPr>
              <a:pPr/>
              <a:t>19</a:t>
            </a:fld>
            <a:endParaRPr lang="en-US" sz="1200" b="1" i="0" dirty="0">
              <a:solidFill>
                <a:srgbClr val="1D9AA6"/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522601" y="197331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Facilities: Creating Rooms and Buildings</a:t>
            </a:r>
          </a:p>
        </p:txBody>
      </p:sp>
    </p:spTree>
    <p:extLst>
      <p:ext uri="{BB962C8B-B14F-4D97-AF65-F5344CB8AC3E}">
        <p14:creationId xmlns:p14="http://schemas.microsoft.com/office/powerpoint/2010/main" val="25383596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Day 1 Recap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1600200" y="1200150"/>
            <a:ext cx="6477000" cy="2988946"/>
          </a:xfrm>
          <a:prstGeom prst="rect">
            <a:avLst/>
          </a:prstGeom>
        </p:spPr>
        <p:txBody>
          <a:bodyPr/>
          <a:lstStyle/>
          <a:p>
            <a:pPr marL="0" lvl="0" indent="0">
              <a:spcBef>
                <a:spcPts val="1800"/>
              </a:spcBef>
              <a:buNone/>
            </a:pPr>
            <a:r>
              <a:rPr lang="en-US" sz="2000" dirty="0"/>
              <a:t>Day 1 we covered the following</a:t>
            </a:r>
          </a:p>
          <a:p>
            <a:pPr lv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Navigating Click IACUC</a:t>
            </a:r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IACUC Building Blocks</a:t>
            </a:r>
            <a:endParaRPr lang="en-US" sz="2400" dirty="0"/>
          </a:p>
          <a:p>
            <a:pPr lv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Protocol Workspace</a:t>
            </a:r>
          </a:p>
          <a:p>
            <a:pPr lvl="0">
              <a:spcBef>
                <a:spcPts val="1800"/>
              </a:spcBef>
              <a:buFont typeface="Wingdings" panose="05000000000000000000" pitchFamily="2" charset="2"/>
              <a:buChar char="ü"/>
            </a:pPr>
            <a:r>
              <a:rPr lang="en-US" sz="2000" dirty="0"/>
              <a:t>Protocol Workflow</a:t>
            </a:r>
          </a:p>
          <a:p>
            <a:pPr marL="457200" lvl="0" indent="-457200"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US" sz="2000" dirty="0"/>
          </a:p>
          <a:p>
            <a:pPr>
              <a:spcBef>
                <a:spcPts val="1800"/>
              </a:spcBef>
              <a:buFont typeface="Wingdings" panose="05000000000000000000" pitchFamily="2" charset="2"/>
              <a:buChar char="q"/>
            </a:pPr>
            <a:endParaRPr lang="en-US" sz="2400" dirty="0"/>
          </a:p>
        </p:txBody>
      </p:sp>
      <p:sp>
        <p:nvSpPr>
          <p:cNvPr id="6" name="Oval 5"/>
          <p:cNvSpPr/>
          <p:nvPr/>
        </p:nvSpPr>
        <p:spPr>
          <a:xfrm>
            <a:off x="726766" y="1240339"/>
            <a:ext cx="640080" cy="640080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 descr="checkmark_white-01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551" y="1339979"/>
            <a:ext cx="420509" cy="525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1891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9428" b="31127"/>
          <a:stretch/>
        </p:blipFill>
        <p:spPr>
          <a:xfrm>
            <a:off x="404072" y="717702"/>
            <a:ext cx="8281851" cy="29137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4599" y="142171"/>
            <a:ext cx="8030478" cy="651606"/>
          </a:xfrm>
        </p:spPr>
        <p:txBody>
          <a:bodyPr/>
          <a:lstStyle/>
          <a:p>
            <a:r>
              <a:rPr lang="en-US" dirty="0"/>
              <a:t>Managing Facilities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35577" y="3713268"/>
            <a:ext cx="7994469" cy="128980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Users with the facility manager role can create new facilities (buildings and rooms)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New facilities can be created on the facilities tab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There are separate SmartForms for Buildings and Rooms. </a:t>
            </a:r>
          </a:p>
        </p:txBody>
      </p:sp>
      <p:grpSp>
        <p:nvGrpSpPr>
          <p:cNvPr id="15" name="Group 14"/>
          <p:cNvGrpSpPr/>
          <p:nvPr/>
        </p:nvGrpSpPr>
        <p:grpSpPr>
          <a:xfrm flipH="1">
            <a:off x="174596" y="2023282"/>
            <a:ext cx="263525" cy="285115"/>
            <a:chOff x="1264532" y="2088916"/>
            <a:chExt cx="263525" cy="285115"/>
          </a:xfrm>
        </p:grpSpPr>
        <p:sp>
          <p:nvSpPr>
            <p:cNvPr id="16" name="Isosceles Triangle 15"/>
            <p:cNvSpPr/>
            <p:nvPr/>
          </p:nvSpPr>
          <p:spPr>
            <a:xfrm rot="16200000">
              <a:off x="1246885" y="2106563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 flipH="1">
            <a:off x="8123974" y="551778"/>
            <a:ext cx="249821" cy="285115"/>
            <a:chOff x="1264532" y="2098441"/>
            <a:chExt cx="249821" cy="285115"/>
          </a:xfrm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5400000" flipH="1">
            <a:off x="2254814" y="760286"/>
            <a:ext cx="249821" cy="285115"/>
            <a:chOff x="1264532" y="2098441"/>
            <a:chExt cx="249821" cy="285115"/>
          </a:xfrm>
        </p:grpSpPr>
        <p:sp>
          <p:nvSpPr>
            <p:cNvPr id="28" name="Isosceles Triangle 2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9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60660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Overlay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56" y="-6615"/>
            <a:ext cx="9238955" cy="5199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9652" y="4816155"/>
            <a:ext cx="3880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87898D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448321" y="4710685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solidFill>
                  <a:srgbClr val="1D9AA6"/>
                </a:solidFill>
                <a:latin typeface="Helvetica"/>
                <a:cs typeface="Helvetica"/>
              </a:rPr>
              <a:pPr/>
              <a:t>21</a:t>
            </a:fld>
            <a:endParaRPr lang="en-US" sz="1200" b="1" i="0" dirty="0">
              <a:solidFill>
                <a:srgbClr val="1D9AA6"/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522601" y="197331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Concerns and Inspections</a:t>
            </a:r>
          </a:p>
        </p:txBody>
      </p:sp>
    </p:spTree>
    <p:extLst>
      <p:ext uri="{BB962C8B-B14F-4D97-AF65-F5344CB8AC3E}">
        <p14:creationId xmlns:p14="http://schemas.microsoft.com/office/powerpoint/2010/main" val="14946002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Creating a Concern</a:t>
            </a:r>
          </a:p>
        </p:txBody>
      </p:sp>
      <p:pic>
        <p:nvPicPr>
          <p:cNvPr id="1026" name="Picture 2" descr="C:\Users\mvishnubhakat\AppData\Local\Temp\SNAGHTML17cdaf7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80" y="980298"/>
            <a:ext cx="8125097" cy="36548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735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Concerns Workflow</a:t>
            </a:r>
          </a:p>
        </p:txBody>
      </p:sp>
      <p:pic>
        <p:nvPicPr>
          <p:cNvPr id="2050" name="Picture 2" descr="C:\Users\mvishnubhakat\AppData\Local\Temp\SNAGHTML17d18f6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9902"/>
          <a:stretch/>
        </p:blipFill>
        <p:spPr bwMode="auto">
          <a:xfrm>
            <a:off x="417263" y="1358536"/>
            <a:ext cx="8485150" cy="3135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81610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3572" b="24333"/>
          <a:stretch/>
        </p:blipFill>
        <p:spPr>
          <a:xfrm>
            <a:off x="156756" y="639329"/>
            <a:ext cx="8817429" cy="32011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4599" y="142171"/>
            <a:ext cx="8030478" cy="651606"/>
          </a:xfrm>
        </p:spPr>
        <p:txBody>
          <a:bodyPr/>
          <a:lstStyle/>
          <a:p>
            <a:r>
              <a:rPr lang="en-US" dirty="0"/>
              <a:t>Managing Inspections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35577" y="3935339"/>
            <a:ext cx="7994469" cy="1041611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Users with the inspector role can create new inspections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New inspections can be created on the IACUC tab, after selecting the inspections link</a:t>
            </a:r>
          </a:p>
        </p:txBody>
      </p:sp>
      <p:grpSp>
        <p:nvGrpSpPr>
          <p:cNvPr id="15" name="Group 14"/>
          <p:cNvGrpSpPr/>
          <p:nvPr/>
        </p:nvGrpSpPr>
        <p:grpSpPr>
          <a:xfrm flipH="1">
            <a:off x="156756" y="2754632"/>
            <a:ext cx="263525" cy="285115"/>
            <a:chOff x="1264532" y="2088916"/>
            <a:chExt cx="263525" cy="285115"/>
          </a:xfrm>
        </p:grpSpPr>
        <p:sp>
          <p:nvSpPr>
            <p:cNvPr id="16" name="Isosceles Triangle 15"/>
            <p:cNvSpPr/>
            <p:nvPr/>
          </p:nvSpPr>
          <p:spPr>
            <a:xfrm rot="16200000">
              <a:off x="1246885" y="2106563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 flipH="1">
            <a:off x="7836593" y="508298"/>
            <a:ext cx="249821" cy="285115"/>
            <a:chOff x="1264532" y="2098441"/>
            <a:chExt cx="249821" cy="285115"/>
          </a:xfrm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 rot="5400000" flipH="1">
            <a:off x="2738141" y="650187"/>
            <a:ext cx="249821" cy="285115"/>
            <a:chOff x="1264532" y="2098441"/>
            <a:chExt cx="249821" cy="285115"/>
          </a:xfrm>
        </p:grpSpPr>
        <p:sp>
          <p:nvSpPr>
            <p:cNvPr id="28" name="Isosceles Triangle 27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9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76018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25429" b="29891"/>
          <a:stretch/>
        </p:blipFill>
        <p:spPr>
          <a:xfrm>
            <a:off x="263525" y="623515"/>
            <a:ext cx="6818811" cy="29660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4599" y="142171"/>
            <a:ext cx="8030478" cy="651606"/>
          </a:xfrm>
        </p:spPr>
        <p:txBody>
          <a:bodyPr/>
          <a:lstStyle/>
          <a:p>
            <a:r>
              <a:rPr lang="en-US" dirty="0"/>
              <a:t>Inspections Workspace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888274" y="3151660"/>
            <a:ext cx="7994469" cy="160331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sz="1800" dirty="0"/>
              <a:t>Once an inspection is created, it can be edited and any related concerns or findings can be documented from the inspection workspace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Use the workspace tabs to see high level information about the inspection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1800" dirty="0"/>
              <a:t>Once an inspection is completed, it is added as an agenda item to a committee meeting</a:t>
            </a:r>
          </a:p>
        </p:txBody>
      </p:sp>
      <p:grpSp>
        <p:nvGrpSpPr>
          <p:cNvPr id="15" name="Group 14"/>
          <p:cNvGrpSpPr/>
          <p:nvPr/>
        </p:nvGrpSpPr>
        <p:grpSpPr>
          <a:xfrm flipH="1">
            <a:off x="0" y="2106526"/>
            <a:ext cx="263525" cy="285115"/>
            <a:chOff x="1264532" y="2088916"/>
            <a:chExt cx="263525" cy="285115"/>
          </a:xfrm>
        </p:grpSpPr>
        <p:sp>
          <p:nvSpPr>
            <p:cNvPr id="16" name="Isosceles Triangle 15"/>
            <p:cNvSpPr/>
            <p:nvPr/>
          </p:nvSpPr>
          <p:spPr>
            <a:xfrm rot="16200000">
              <a:off x="1246885" y="2106563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 rot="5400000" flipH="1">
            <a:off x="3883171" y="1727433"/>
            <a:ext cx="249821" cy="285115"/>
            <a:chOff x="1264532" y="2098441"/>
            <a:chExt cx="249821" cy="285115"/>
          </a:xfrm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 rot="5400000">
              <a:off x="1330128" y="215814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  <a:endParaRPr lang="en-US" sz="900" b="1" dirty="0">
                <a:solidFill>
                  <a:srgbClr val="FFFFFF"/>
                </a:solidFill>
                <a:effectLst/>
                <a:latin typeface="Arial" panose="020B0604020202020204" pitchFamily="34" charset="0"/>
                <a:ea typeface="Calibri"/>
                <a:cs typeface="Arial" panose="020B0604020202020204" pitchFamily="34" charset="0"/>
              </a:endParaRP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691882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4" y="140017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1400174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599" y="481810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Concerns and Inspections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5" y="127635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/>
                </a:solidFill>
              </a:rPr>
              <a:t>Exercise 30: Create and Submit a Concern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/>
                </a:solidFill>
              </a:rPr>
              <a:t>Exercise 31: Create an Inspection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/>
                </a:solidFill>
              </a:rPr>
              <a:t>Exercise 32: Record Findings and Complete an Inspection	</a:t>
            </a:r>
          </a:p>
        </p:txBody>
      </p:sp>
    </p:spTree>
    <p:extLst>
      <p:ext uri="{BB962C8B-B14F-4D97-AF65-F5344CB8AC3E}">
        <p14:creationId xmlns:p14="http://schemas.microsoft.com/office/powerpoint/2010/main" val="17128704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Overlay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56" y="-6615"/>
            <a:ext cx="9238955" cy="5199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9652" y="4816155"/>
            <a:ext cx="3880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87898D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448321" y="4710685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solidFill>
                  <a:srgbClr val="1D9AA6"/>
                </a:solidFill>
                <a:latin typeface="Helvetica"/>
                <a:cs typeface="Helvetica"/>
              </a:rPr>
              <a:pPr/>
              <a:t>27</a:t>
            </a:fld>
            <a:endParaRPr lang="en-US" sz="1200" b="1" i="0" dirty="0">
              <a:solidFill>
                <a:srgbClr val="1D9AA6"/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522601" y="197331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Training Records</a:t>
            </a:r>
          </a:p>
        </p:txBody>
      </p:sp>
    </p:spTree>
    <p:extLst>
      <p:ext uri="{BB962C8B-B14F-4D97-AF65-F5344CB8AC3E}">
        <p14:creationId xmlns:p14="http://schemas.microsoft.com/office/powerpoint/2010/main" val="17088848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Training on Research Team Workspace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11897" b="20770"/>
          <a:stretch/>
        </p:blipFill>
        <p:spPr>
          <a:xfrm>
            <a:off x="644599" y="1133415"/>
            <a:ext cx="7641772" cy="31795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203503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Creating New Training Courses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8571" b="30200"/>
          <a:stretch/>
        </p:blipFill>
        <p:spPr>
          <a:xfrm>
            <a:off x="479723" y="1133415"/>
            <a:ext cx="8360229" cy="295295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 Placeholder 3"/>
          <p:cNvSpPr txBox="1">
            <a:spLocks/>
          </p:cNvSpPr>
          <p:nvPr/>
        </p:nvSpPr>
        <p:spPr>
          <a:xfrm>
            <a:off x="1672046" y="4245429"/>
            <a:ext cx="6257108" cy="49255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*CITI Training, updates courses with training completion records.</a:t>
            </a:r>
          </a:p>
        </p:txBody>
      </p:sp>
    </p:spTree>
    <p:extLst>
      <p:ext uri="{BB962C8B-B14F-4D97-AF65-F5344CB8AC3E}">
        <p14:creationId xmlns:p14="http://schemas.microsoft.com/office/powerpoint/2010/main" val="3307031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4599" y="50735"/>
            <a:ext cx="8030478" cy="651606"/>
          </a:xfrm>
        </p:spPr>
        <p:txBody>
          <a:bodyPr/>
          <a:lstStyle/>
          <a:p>
            <a:r>
              <a:rPr lang="en-US" dirty="0"/>
              <a:t>Agenda: Day 2 (January 11</a:t>
            </a:r>
            <a:r>
              <a:rPr lang="en-US" baseline="30000" dirty="0"/>
              <a:t>th</a:t>
            </a:r>
            <a:r>
              <a:rPr lang="en-US" dirty="0"/>
              <a:t>)</a:t>
            </a:r>
          </a:p>
        </p:txBody>
      </p:sp>
      <p:graphicFrame>
        <p:nvGraphicFramePr>
          <p:cNvPr id="7" name="Content Placeholder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2961889"/>
              </p:ext>
            </p:extLst>
          </p:nvPr>
        </p:nvGraphicFramePr>
        <p:xfrm>
          <a:off x="228600" y="607419"/>
          <a:ext cx="8763000" cy="4494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084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36254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427960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471368">
                <a:tc>
                  <a:txBody>
                    <a:bodyPr/>
                    <a:lstStyle/>
                    <a:p>
                      <a:r>
                        <a:rPr lang="en-US" sz="2000" b="1" dirty="0"/>
                        <a:t>Time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Topic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r>
                        <a:rPr lang="en-US" sz="2000" b="1" dirty="0"/>
                        <a:t>Includes…</a:t>
                      </a:r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/>
                        <a:t>8:30 AM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Breakfast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200" b="0" strike="noStrike" baseline="0" dirty="0"/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22993807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/>
                        <a:t>9:00 AM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Complete exercises 22 &amp; 23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200" b="0" strike="noStrike" baseline="0" dirty="0"/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372446889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/>
                        <a:t>9:15 AM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Post Review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strike="noStrike" baseline="0" dirty="0"/>
                        <a:t>Correspondence, Suspensions</a:t>
                      </a:r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189600494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/>
                        <a:t>9:45 AM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r>
                        <a:rPr lang="en-US" sz="1200" b="0" dirty="0"/>
                        <a:t>Committee Meeting Workspace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r>
                        <a:rPr lang="en-US" sz="1200" b="0" strike="noStrike" baseline="0" dirty="0"/>
                        <a:t>Creating a meeting, administering a meeting</a:t>
                      </a:r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/>
                        <a:t>10:30 AM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Day 1 Review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lvl="0" indent="0">
                        <a:buFont typeface="Arial" panose="020B0604020202020204" pitchFamily="34" charset="0"/>
                        <a:buNone/>
                      </a:pPr>
                      <a:endParaRPr lang="en-US" sz="1200" b="0" strike="noStrike" baseline="0" dirty="0"/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255303317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/>
                        <a:t>10:45 AM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Submitting Follow-on Submissions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Annual &amp; Triennial Reviews, Amendments, Admin. Approval</a:t>
                      </a:r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/>
                        <a:t>12:00 PM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Lunch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 dirty="0"/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/>
                        <a:t>12:30 PM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Facilities, Concerns and Inspections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Rooms, Building, Concerns, Inspections</a:t>
                      </a:r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/>
                        <a:t>1:30 PM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break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 dirty="0"/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195830186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/>
                        <a:t>1:45 PM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Training Records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Courses, updating completion records, Display of training data</a:t>
                      </a:r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4203677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/>
                        <a:t>2:15 PM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Other Key Activities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Managing Departures, Manage Related Safety Records, Update Animal Counts</a:t>
                      </a:r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6476334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/>
                        <a:t>2:45 PM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Reports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en-US" sz="1200" b="0" dirty="0"/>
                        <a:t>Standard Reports</a:t>
                      </a:r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428131962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/>
                        <a:t>3:15 PM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IACUC Settings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 dirty="0"/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98031061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200" b="0" dirty="0"/>
                        <a:t>3:45 PM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/>
                        <a:t>Day 2 Review and Q&amp;A</a:t>
                      </a:r>
                    </a:p>
                  </a:txBody>
                  <a:tcPr marL="117401" marR="117401"/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en-US" sz="1200" b="0" dirty="0"/>
                    </a:p>
                  </a:txBody>
                  <a:tcPr marL="117401" marR="117401"/>
                </a:tc>
                <a:extLst>
                  <a:ext uri="{0D108BD9-81ED-4DB2-BD59-A6C34878D82A}">
                    <a16:rowId xmlns:a16="http://schemas.microsoft.com/office/drawing/2014/main" xmlns="" val="26209545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90504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Recording Course Completion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r="9858" b="33905"/>
          <a:stretch/>
        </p:blipFill>
        <p:spPr>
          <a:xfrm>
            <a:off x="300446" y="1133415"/>
            <a:ext cx="8242663" cy="27962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784359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4599" y="276835"/>
            <a:ext cx="8030478" cy="651606"/>
          </a:xfrm>
        </p:spPr>
        <p:txBody>
          <a:bodyPr/>
          <a:lstStyle/>
          <a:p>
            <a:r>
              <a:rPr lang="en-US" dirty="0"/>
              <a:t>Training on the Submission Workspaces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415" y="743929"/>
            <a:ext cx="8360229" cy="43473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80103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4" y="140017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1400174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599" y="481810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Training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5" y="127635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Perform the following training exercises:</a:t>
            </a:r>
          </a:p>
          <a:p>
            <a:r>
              <a:rPr lang="en-US" sz="2000" dirty="0">
                <a:solidFill>
                  <a:schemeClr val="bg2"/>
                </a:solidFill>
              </a:rPr>
              <a:t>IACUC13 Manage Training Courses and Tracking (Admin) Work Instructions.docx</a:t>
            </a:r>
          </a:p>
        </p:txBody>
      </p:sp>
    </p:spTree>
    <p:extLst>
      <p:ext uri="{BB962C8B-B14F-4D97-AF65-F5344CB8AC3E}">
        <p14:creationId xmlns:p14="http://schemas.microsoft.com/office/powerpoint/2010/main" val="27986261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Overlay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56" y="-6615"/>
            <a:ext cx="9238955" cy="5199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9652" y="4816155"/>
            <a:ext cx="3880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87898D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448321" y="4710685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solidFill>
                  <a:srgbClr val="1D9AA6"/>
                </a:solidFill>
                <a:latin typeface="Helvetica"/>
                <a:cs typeface="Helvetica"/>
              </a:rPr>
              <a:pPr/>
              <a:t>33</a:t>
            </a:fld>
            <a:endParaRPr lang="en-US" sz="1200" b="1" i="0" dirty="0">
              <a:solidFill>
                <a:srgbClr val="1D9AA6"/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522601" y="197331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Other Key Activities</a:t>
            </a:r>
          </a:p>
        </p:txBody>
      </p:sp>
    </p:spTree>
    <p:extLst>
      <p:ext uri="{BB962C8B-B14F-4D97-AF65-F5344CB8AC3E}">
        <p14:creationId xmlns:p14="http://schemas.microsoft.com/office/powerpoint/2010/main" val="1232686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Managing Related Safety Protocols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9124" b="8435"/>
          <a:stretch/>
        </p:blipFill>
        <p:spPr>
          <a:xfrm>
            <a:off x="404949" y="1005840"/>
            <a:ext cx="8425542" cy="37229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9471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Managing Departures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5342" b="9771"/>
          <a:stretch/>
        </p:blipFill>
        <p:spPr>
          <a:xfrm>
            <a:off x="0" y="940526"/>
            <a:ext cx="8990172" cy="39057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0351438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Animal Counts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067" y="1015794"/>
            <a:ext cx="8608423" cy="35133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998831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644599" y="272801"/>
            <a:ext cx="8030478" cy="651606"/>
          </a:xfrm>
        </p:spPr>
        <p:txBody>
          <a:bodyPr/>
          <a:lstStyle/>
          <a:p>
            <a:r>
              <a:rPr lang="en-US" dirty="0"/>
              <a:t>Research Team can execute…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6" y="804558"/>
            <a:ext cx="8699863" cy="402511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217045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IACUC Coordinator can execute…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131" y="935564"/>
            <a:ext cx="8643258" cy="399893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9684910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4" y="140017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1400174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599" y="481810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Final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5" y="127635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Perform the following training exercises: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/>
                </a:solidFill>
              </a:rPr>
              <a:t>IACUC9di Administrative Review (Admin)_Manage Departures Work Instructions.docx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/>
                </a:solidFill>
              </a:rPr>
              <a:t>IACUC9dii Administrative Review (Admin)_Manage Related Safety Protocols Work Instructions.docx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2"/>
                </a:solidFill>
              </a:rPr>
              <a:t>Exercise 35: Update Animal Counts</a:t>
            </a:r>
          </a:p>
        </p:txBody>
      </p:sp>
    </p:spTree>
    <p:extLst>
      <p:ext uri="{BB962C8B-B14F-4D97-AF65-F5344CB8AC3E}">
        <p14:creationId xmlns:p14="http://schemas.microsoft.com/office/powerpoint/2010/main" val="3808090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4" y="140017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1400174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599" y="481810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Review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5" y="1028153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4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Perform the following training exercises: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Exercise 22: Assign Protocol to Committee Meeting </a:t>
            </a:r>
            <a:r>
              <a:rPr lang="en-US" sz="1600" dirty="0">
                <a:solidFill>
                  <a:schemeClr val="bg1"/>
                </a:solidFill>
              </a:rPr>
              <a:t>(use exercise 16 to move a protocol from pre-review to meeting assignment)</a:t>
            </a:r>
          </a:p>
          <a:p>
            <a:pPr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Exercise 23:Submit the Committee Review</a:t>
            </a:r>
          </a:p>
          <a:p>
            <a:endParaRPr lang="en-US" sz="2000" dirty="0">
              <a:solidFill>
                <a:schemeClr val="bg2"/>
              </a:solidFill>
            </a:endParaRPr>
          </a:p>
          <a:p>
            <a:endParaRPr lang="en-US" sz="2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2966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Overlay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56" y="-6615"/>
            <a:ext cx="9238955" cy="5199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9652" y="4816155"/>
            <a:ext cx="3880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87898D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448321" y="4710685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solidFill>
                  <a:srgbClr val="1D9AA6"/>
                </a:solidFill>
                <a:latin typeface="Helvetica"/>
                <a:cs typeface="Helvetica"/>
              </a:rPr>
              <a:pPr/>
              <a:t>40</a:t>
            </a:fld>
            <a:endParaRPr lang="en-US" sz="1200" b="1" i="0" dirty="0">
              <a:solidFill>
                <a:srgbClr val="1D9AA6"/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522601" y="197331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Day 2 Review</a:t>
            </a:r>
          </a:p>
        </p:txBody>
      </p:sp>
    </p:spTree>
    <p:extLst>
      <p:ext uri="{BB962C8B-B14F-4D97-AF65-F5344CB8AC3E}">
        <p14:creationId xmlns:p14="http://schemas.microsoft.com/office/powerpoint/2010/main" val="9467888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Day 2 Review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4294967295"/>
          </p:nvPr>
        </p:nvSpPr>
        <p:spPr>
          <a:xfrm>
            <a:off x="644599" y="925827"/>
            <a:ext cx="7924635" cy="3943350"/>
          </a:xfrm>
          <a:prstGeom prst="rect">
            <a:avLst/>
          </a:prstGeom>
        </p:spPr>
        <p:txBody>
          <a:bodyPr/>
          <a:lstStyle/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In Click IACUC, what are the differences between the review workflow for a protocol and a follow-on submission?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Which of the following is true: 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/>
              <a:t>A) A TR can be in review at the same time as an amendment. 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/>
              <a:t>B) An amendment can be in review at the same time as an AR. </a:t>
            </a:r>
          </a:p>
          <a:p>
            <a:pPr marL="400050" lvl="1" indent="0">
              <a:spcBef>
                <a:spcPts val="600"/>
              </a:spcBef>
              <a:buNone/>
            </a:pPr>
            <a:r>
              <a:rPr lang="en-US" sz="1600" dirty="0"/>
              <a:t>C) Both are true.  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Name the two types of facilities I can configure in Click IACUC. 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Name the types of inspections and the user roles who can create them.  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Who can create a concern? </a:t>
            </a:r>
          </a:p>
          <a:p>
            <a:pPr marL="457200" lvl="0" indent="-457200">
              <a:spcBef>
                <a:spcPts val="600"/>
              </a:spcBef>
              <a:buFont typeface="Wingdings" panose="05000000000000000000" pitchFamily="2" charset="2"/>
              <a:buChar char="q"/>
            </a:pPr>
            <a:r>
              <a:rPr lang="en-US" sz="2000" dirty="0"/>
              <a:t>A concern has to be reviewed by the IACUC. True or false?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q"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788892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Overlay-01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56" y="-6615"/>
            <a:ext cx="9238955" cy="5199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9652" y="4816155"/>
            <a:ext cx="3880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87898D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448321" y="4710685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solidFill>
                  <a:srgbClr val="1D9AA6"/>
                </a:solidFill>
                <a:latin typeface="Helvetica"/>
                <a:cs typeface="Helvetica"/>
              </a:rPr>
              <a:pPr/>
              <a:t>42</a:t>
            </a:fld>
            <a:endParaRPr lang="en-US" sz="1200" b="1" i="0" dirty="0">
              <a:solidFill>
                <a:srgbClr val="1D9AA6"/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522601" y="1973311"/>
            <a:ext cx="4618741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IACUC Settings</a:t>
            </a:r>
          </a:p>
        </p:txBody>
      </p:sp>
    </p:spTree>
    <p:extLst>
      <p:ext uri="{BB962C8B-B14F-4D97-AF65-F5344CB8AC3E}">
        <p14:creationId xmlns:p14="http://schemas.microsoft.com/office/powerpoint/2010/main" val="310569450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0414" y="152400"/>
            <a:ext cx="8030478" cy="651606"/>
          </a:xfrm>
        </p:spPr>
        <p:txBody>
          <a:bodyPr/>
          <a:lstStyle/>
          <a:p>
            <a:r>
              <a:rPr lang="en-US" dirty="0"/>
              <a:t>Site-wide IACUC Settings</a:t>
            </a:r>
          </a:p>
        </p:txBody>
      </p:sp>
      <p:graphicFrame>
        <p:nvGraphicFramePr>
          <p:cNvPr id="28" name="Table 2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5266186"/>
              </p:ext>
            </p:extLst>
          </p:nvPr>
        </p:nvGraphicFramePr>
        <p:xfrm>
          <a:off x="320413" y="640080"/>
          <a:ext cx="8601517" cy="412800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7145658">
                  <a:extLst>
                    <a:ext uri="{9D8B030D-6E8A-4147-A177-3AD203B41FA5}">
                      <a16:colId xmlns:a16="http://schemas.microsoft.com/office/drawing/2014/main" xmlns="" val="967828070"/>
                    </a:ext>
                  </a:extLst>
                </a:gridCol>
                <a:gridCol w="1455859">
                  <a:extLst>
                    <a:ext uri="{9D8B030D-6E8A-4147-A177-3AD203B41FA5}">
                      <a16:colId xmlns:a16="http://schemas.microsoft.com/office/drawing/2014/main" xmlns="" val="1760067742"/>
                    </a:ext>
                  </a:extLst>
                </a:gridCol>
              </a:tblGrid>
              <a:tr h="26780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days in grace period: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5" marR="622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2205" marR="62205" marT="0" marB="0"/>
                </a:tc>
                <a:extLst>
                  <a:ext uri="{0D108BD9-81ED-4DB2-BD59-A6C34878D82A}">
                    <a16:rowId xmlns:a16="http://schemas.microsoft.com/office/drawing/2014/main" xmlns="" val="1770688687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Allow IACUC Staff to edit protocols in any state up to approved: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5" marR="622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Checked</a:t>
                      </a:r>
                    </a:p>
                  </a:txBody>
                  <a:tcPr marL="62205" marR="62205" marT="0" marB="0"/>
                </a:tc>
                <a:extLst>
                  <a:ext uri="{0D108BD9-81ED-4DB2-BD59-A6C34878D82A}">
                    <a16:rowId xmlns:a16="http://schemas.microsoft.com/office/drawing/2014/main" xmlns="" val="411517138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Grace period ends at the next IACUC meeting if this meeting occurs before the grace period lapses: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5" marR="622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Unchecked</a:t>
                      </a:r>
                    </a:p>
                  </a:txBody>
                  <a:tcPr marL="62205" marR="62205" marT="0" marB="0"/>
                </a:tc>
                <a:extLst>
                  <a:ext uri="{0D108BD9-81ED-4DB2-BD59-A6C34878D82A}">
                    <a16:rowId xmlns:a16="http://schemas.microsoft.com/office/drawing/2014/main" xmlns="" val="1021915711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Require annual review for all protocols, even those that do not include USDA-covered species: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5" marR="622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Checked</a:t>
                      </a:r>
                    </a:p>
                  </a:txBody>
                  <a:tcPr marL="62205" marR="62205" marT="0" marB="0"/>
                </a:tc>
                <a:extLst>
                  <a:ext uri="{0D108BD9-81ED-4DB2-BD59-A6C34878D82A}">
                    <a16:rowId xmlns:a16="http://schemas.microsoft.com/office/drawing/2014/main" xmlns="" val="637730097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Enable PI proxies: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5" marR="622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Checked</a:t>
                      </a:r>
                    </a:p>
                  </a:txBody>
                  <a:tcPr marL="62205" marR="62205" marT="0" marB="0"/>
                </a:tc>
                <a:extLst>
                  <a:ext uri="{0D108BD9-81ED-4DB2-BD59-A6C34878D82A}">
                    <a16:rowId xmlns:a16="http://schemas.microsoft.com/office/drawing/2014/main" xmlns="" val="1112940485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days in clarifications requested, modifications required, or approval withheld state before reminder is sent: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5" marR="622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205" marR="62205" marT="0" marB="0"/>
                </a:tc>
                <a:extLst>
                  <a:ext uri="{0D108BD9-81ED-4DB2-BD59-A6C34878D82A}">
                    <a16:rowId xmlns:a16="http://schemas.microsoft.com/office/drawing/2014/main" xmlns="" val="1892771690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Require Chair Letter Review: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5" marR="622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Unchecked</a:t>
                      </a:r>
                    </a:p>
                  </a:txBody>
                  <a:tcPr marL="62205" marR="62205" marT="0" marB="0"/>
                </a:tc>
                <a:extLst>
                  <a:ext uri="{0D108BD9-81ED-4DB2-BD59-A6C34878D82A}">
                    <a16:rowId xmlns:a16="http://schemas.microsoft.com/office/drawing/2014/main" xmlns="" val="2035872628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The PI can select the admin office in Pre-Submission: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5" marR="622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Checked</a:t>
                      </a:r>
                    </a:p>
                  </a:txBody>
                  <a:tcPr marL="62205" marR="62205" marT="0" marB="0"/>
                </a:tc>
                <a:extLst>
                  <a:ext uri="{0D108BD9-81ED-4DB2-BD59-A6C34878D82A}">
                    <a16:rowId xmlns:a16="http://schemas.microsoft.com/office/drawing/2014/main" xmlns="" val="800297741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IACUC staff can reassign admin office during Pre-Review without involving the PI: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5" marR="622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Checked</a:t>
                      </a:r>
                    </a:p>
                  </a:txBody>
                  <a:tcPr marL="62205" marR="62205" marT="0" marB="0"/>
                </a:tc>
                <a:extLst>
                  <a:ext uri="{0D108BD9-81ED-4DB2-BD59-A6C34878D82A}">
                    <a16:rowId xmlns:a16="http://schemas.microsoft.com/office/drawing/2014/main" xmlns="" val="3144702766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days before concern correction due date when reminder is sent: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5" marR="622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205" marR="62205" marT="0" marB="0"/>
                </a:tc>
                <a:extLst>
                  <a:ext uri="{0D108BD9-81ED-4DB2-BD59-A6C34878D82A}">
                    <a16:rowId xmlns:a16="http://schemas.microsoft.com/office/drawing/2014/main" xmlns="" val="2353034085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Batch protocols for grace period review: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5" marR="622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Unchecked</a:t>
                      </a:r>
                    </a:p>
                  </a:txBody>
                  <a:tcPr marL="62205" marR="62205" marT="0" marB="0"/>
                </a:tc>
                <a:extLst>
                  <a:ext uri="{0D108BD9-81ED-4DB2-BD59-A6C34878D82A}">
                    <a16:rowId xmlns:a16="http://schemas.microsoft.com/office/drawing/2014/main" xmlns="" val="2674695611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Grace period batch e-mail day (on a weekly schedule):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5" marR="622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Monday</a:t>
                      </a:r>
                    </a:p>
                  </a:txBody>
                  <a:tcPr marL="62205" marR="62205" marT="0" marB="0"/>
                </a:tc>
                <a:extLst>
                  <a:ext uri="{0D108BD9-81ED-4DB2-BD59-A6C34878D82A}">
                    <a16:rowId xmlns:a16="http://schemas.microsoft.com/office/drawing/2014/main" xmlns="" val="2901381328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Number of days before inspection due date when reminder is sent: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5" marR="622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2205" marR="62205" marT="0" marB="0"/>
                </a:tc>
                <a:extLst>
                  <a:ext uri="{0D108BD9-81ED-4DB2-BD59-A6C34878D82A}">
                    <a16:rowId xmlns:a16="http://schemas.microsoft.com/office/drawing/2014/main" xmlns="" val="740840880"/>
                  </a:ext>
                </a:extLst>
              </a:tr>
              <a:tr h="267800"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Restrict IACUC system changes to supported extensions only without allowing customizations: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05" marR="62205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Unchecked</a:t>
                      </a:r>
                    </a:p>
                  </a:txBody>
                  <a:tcPr marL="62205" marR="62205" marT="0" marB="0"/>
                </a:tc>
                <a:extLst>
                  <a:ext uri="{0D108BD9-81ED-4DB2-BD59-A6C34878D82A}">
                    <a16:rowId xmlns:a16="http://schemas.microsoft.com/office/drawing/2014/main" xmlns="" val="2135679972"/>
                  </a:ext>
                </a:extLst>
              </a:tr>
            </a:tbl>
          </a:graphicData>
        </a:graphic>
      </p:graphicFrame>
      <p:pic>
        <p:nvPicPr>
          <p:cNvPr id="3073" name="DefaultOcx"/>
          <p:cNvPicPr preferRelativeResize="0">
            <a:picLocks noChangeArrowheads="1" noChangeShapeType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HTMLCheckbox1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HTMLHidden1"/>
          <p:cNvPicPr preferRelativeResize="0">
            <a:picLocks noChangeArrowheads="1" noChangeShapeType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HTMLCheckbox2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HTMLHidden2"/>
          <p:cNvPicPr preferRelativeResize="0">
            <a:picLocks noChangeArrowheads="1" noChangeShapeType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HTMLCheckbox3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HTMLHidden3"/>
          <p:cNvPicPr preferRelativeResize="0">
            <a:picLocks noChangeArrowheads="1" noChangeShapeType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HTMLCheckbox4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HTMLHidden4"/>
          <p:cNvPicPr preferRelativeResize="0">
            <a:picLocks noChangeArrowheads="1" noChangeShapeType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HTMLText1"/>
          <p:cNvPicPr preferRelativeResize="0">
            <a:picLocks noChangeArrowheads="1" noChangeShapeType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HTMLCheckbox5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HTMLHidden5"/>
          <p:cNvPicPr preferRelativeResize="0">
            <a:picLocks noChangeArrowheads="1" noChangeShapeType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5" name="HTMLCheckbox6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6" name="HTMLHidden6"/>
          <p:cNvPicPr preferRelativeResize="0">
            <a:picLocks noChangeArrowheads="1" noChangeShapeType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7" name="HTMLCheckbox7"/>
          <p:cNvPicPr preferRelativeResize="0">
            <a:picLocks noChangeArrowheads="1" noChangeShapeType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8" name="HTMLHidden7"/>
          <p:cNvPicPr preferRelativeResize="0">
            <a:picLocks noChangeArrowheads="1" noChangeShapeType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9" name="HTMLText2"/>
          <p:cNvPicPr preferRelativeResize="0">
            <a:picLocks noChangeArrowheads="1" noChangeShapeType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0" name="HTMLCheckbox8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1" name="HTMLHidden8"/>
          <p:cNvPicPr preferRelativeResize="0">
            <a:picLocks noChangeArrowheads="1" noChangeShapeType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2" name="HTMLSelect1"/>
          <p:cNvPicPr preferRelativeResize="0">
            <a:picLocks noChangeArrowheads="1" noChangeShapeType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3" name="HTMLText3"/>
          <p:cNvPicPr preferRelativeResize="0">
            <a:picLocks noChangeArrowheads="1" noChangeShapeType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4" name="HTMLCheckbox9"/>
          <p:cNvPicPr preferRelativeResize="0">
            <a:picLocks noChangeArrowheads="1" noChangeShapeType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71600" cy="3048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95" name="HTMLHidden9"/>
          <p:cNvPicPr preferRelativeResize="0">
            <a:picLocks noChangeArrowheads="1" noChangeShapeType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228600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910357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0354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lue_Overlay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956" y="-6615"/>
            <a:ext cx="9238955" cy="51990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479652" y="4816155"/>
            <a:ext cx="3880489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i="0" kern="1200" dirty="0">
                <a:solidFill>
                  <a:srgbClr val="87898D"/>
                </a:solidFill>
                <a:latin typeface="Helvetica"/>
                <a:ea typeface="+mn-ea"/>
                <a:cs typeface="Helvetica"/>
              </a:rPr>
              <a:t>© 2016 Huron Consulting Group. All rights reserved. Proprietary and confidential.</a:t>
            </a:r>
          </a:p>
        </p:txBody>
      </p:sp>
      <p:sp>
        <p:nvSpPr>
          <p:cNvPr id="4" name="Slide Number Placeholder 5"/>
          <p:cNvSpPr txBox="1">
            <a:spLocks/>
          </p:cNvSpPr>
          <p:nvPr/>
        </p:nvSpPr>
        <p:spPr>
          <a:xfrm>
            <a:off x="8448321" y="4710685"/>
            <a:ext cx="453813" cy="34925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457200" rtl="0" eaLnBrk="1" latinLnBrk="0" hangingPunct="1">
              <a:defRPr sz="1000" b="1" kern="1200">
                <a:solidFill>
                  <a:schemeClr val="bg1"/>
                </a:solidFill>
                <a:latin typeface="Arial Narrow"/>
                <a:ea typeface="+mn-ea"/>
                <a:cs typeface="Arial Narrow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C2BB75-7FD5-1B49-B5CA-3D0A144D81C6}" type="slidenum">
              <a:rPr lang="en-US" sz="1200" b="1" i="0" smtClean="0">
                <a:solidFill>
                  <a:srgbClr val="1D9AA6"/>
                </a:solidFill>
                <a:latin typeface="Helvetica"/>
                <a:cs typeface="Helvetica"/>
              </a:rPr>
              <a:pPr/>
              <a:t>5</a:t>
            </a:fld>
            <a:endParaRPr lang="en-US" sz="1200" b="1" i="0" dirty="0">
              <a:solidFill>
                <a:srgbClr val="1D9AA6"/>
              </a:solidFill>
              <a:latin typeface="Helvetica"/>
              <a:cs typeface="Helvetica"/>
            </a:endParaRPr>
          </a:p>
        </p:txBody>
      </p:sp>
      <p:sp>
        <p:nvSpPr>
          <p:cNvPr id="5" name="Text Placeholder 12"/>
          <p:cNvSpPr txBox="1">
            <a:spLocks/>
          </p:cNvSpPr>
          <p:nvPr/>
        </p:nvSpPr>
        <p:spPr>
          <a:xfrm>
            <a:off x="71434" y="1568362"/>
            <a:ext cx="6348462" cy="651606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32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Post Review</a:t>
            </a:r>
          </a:p>
        </p:txBody>
      </p:sp>
    </p:spTree>
    <p:extLst>
      <p:ext uri="{BB962C8B-B14F-4D97-AF65-F5344CB8AC3E}">
        <p14:creationId xmlns:p14="http://schemas.microsoft.com/office/powerpoint/2010/main" val="12292491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886" y="1233085"/>
            <a:ext cx="2538139" cy="1639809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965" y="2052690"/>
            <a:ext cx="2275860" cy="1857038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Post-Review Activities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1233085"/>
            <a:ext cx="3429000" cy="3643714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assigned </a:t>
            </a:r>
            <a:r>
              <a:rPr lang="en-US" sz="1800" b="1" dirty="0"/>
              <a:t>coordinator </a:t>
            </a:r>
            <a:r>
              <a:rPr lang="en-US" sz="1800" dirty="0"/>
              <a:t>will: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Prepare the determination letter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Send the letter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726943" y="2512855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432799" y="3509249"/>
            <a:ext cx="263525" cy="285115"/>
            <a:chOff x="1264532" y="2098441"/>
            <a:chExt cx="263525" cy="285115"/>
          </a:xfrm>
        </p:grpSpPr>
        <p:sp>
          <p:nvSpPr>
            <p:cNvPr id="11" name="Isosceles Triangle 10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73662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23" y="1266825"/>
            <a:ext cx="2235763" cy="2200275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Post-Review Activities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1176828"/>
            <a:ext cx="3429000" cy="36999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assigned </a:t>
            </a:r>
            <a:r>
              <a:rPr lang="en-US" sz="1800" b="1" dirty="0"/>
              <a:t>coordinator</a:t>
            </a:r>
            <a:br>
              <a:rPr lang="en-US" sz="1800" b="1" dirty="0"/>
            </a:br>
            <a:r>
              <a:rPr lang="en-US" sz="1800" dirty="0"/>
              <a:t>can also: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Suspend approved protocols, if appropriate 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Lift protocol suspensions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1526529" y="3122240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086" y="2345775"/>
            <a:ext cx="2374588" cy="1998489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3494487" y="3985219"/>
            <a:ext cx="263525" cy="285115"/>
            <a:chOff x="1264532" y="2098441"/>
            <a:chExt cx="263525" cy="285115"/>
          </a:xfrm>
        </p:grpSpPr>
        <p:sp>
          <p:nvSpPr>
            <p:cNvPr id="11" name="Isosceles Triangle 10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56927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mputer_white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44" y="1400175"/>
            <a:ext cx="764831" cy="634810"/>
          </a:xfrm>
          <a:prstGeom prst="rect">
            <a:avLst/>
          </a:prstGeom>
        </p:spPr>
      </p:pic>
      <p:sp>
        <p:nvSpPr>
          <p:cNvPr id="3" name="Text Placeholder 3"/>
          <p:cNvSpPr txBox="1">
            <a:spLocks/>
          </p:cNvSpPr>
          <p:nvPr/>
        </p:nvSpPr>
        <p:spPr>
          <a:xfrm>
            <a:off x="2314575" y="1400174"/>
            <a:ext cx="6360652" cy="312420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1800" dirty="0">
              <a:solidFill>
                <a:schemeClr val="bg1"/>
              </a:solidFill>
            </a:endParaRPr>
          </a:p>
        </p:txBody>
      </p:sp>
      <p:sp>
        <p:nvSpPr>
          <p:cNvPr id="4" name="Text Placeholder 12"/>
          <p:cNvSpPr txBox="1">
            <a:spLocks/>
          </p:cNvSpPr>
          <p:nvPr/>
        </p:nvSpPr>
        <p:spPr>
          <a:xfrm>
            <a:off x="644599" y="481810"/>
            <a:ext cx="8098863" cy="52076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b="1" kern="1200" baseline="0">
                <a:solidFill>
                  <a:schemeClr val="bg1"/>
                </a:solidFill>
                <a:latin typeface="Helvetica"/>
                <a:ea typeface="+mn-ea"/>
                <a:cs typeface="Helvetica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Post-Review Exercises</a:t>
            </a:r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2314575" y="1276350"/>
            <a:ext cx="6360651" cy="291274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None/>
            </a:pPr>
            <a:r>
              <a:rPr lang="en-US" sz="2000" dirty="0">
                <a:solidFill>
                  <a:schemeClr val="bg1"/>
                </a:solidFill>
              </a:rPr>
              <a:t>Perform the following training exercises: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Exercise 24: Prepare and Send the Determination Letter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Exercise 25: Suspend an Approved Protocol</a:t>
            </a:r>
          </a:p>
          <a:p>
            <a:pPr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sz="2000" dirty="0">
                <a:solidFill>
                  <a:schemeClr val="bg1"/>
                </a:solidFill>
              </a:rPr>
              <a:t>Exercise 26: Lift Suspension of a Protocol</a:t>
            </a:r>
          </a:p>
        </p:txBody>
      </p:sp>
    </p:spTree>
    <p:extLst>
      <p:ext uri="{BB962C8B-B14F-4D97-AF65-F5344CB8AC3E}">
        <p14:creationId xmlns:p14="http://schemas.microsoft.com/office/powerpoint/2010/main" val="19499866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50196"/>
            <a:ext cx="3712465" cy="1804987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/>
              <a:t>Committee Meeting Activities</a:t>
            </a:r>
          </a:p>
        </p:txBody>
      </p:sp>
      <p:sp>
        <p:nvSpPr>
          <p:cNvPr id="14" name="Text Placeholder 3"/>
          <p:cNvSpPr txBox="1">
            <a:spLocks/>
          </p:cNvSpPr>
          <p:nvPr/>
        </p:nvSpPr>
        <p:spPr>
          <a:xfrm>
            <a:off x="5486400" y="1176828"/>
            <a:ext cx="3429000" cy="369997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800" dirty="0"/>
              <a:t>The </a:t>
            </a:r>
            <a:r>
              <a:rPr lang="en-US" sz="1800" b="1" dirty="0"/>
              <a:t>Committee Administrator </a:t>
            </a:r>
            <a:r>
              <a:rPr lang="en-US" sz="1800" dirty="0"/>
              <a:t>assigned to a committee can perform the following activities for that committee: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Create new meetings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Remove agenda items from meeting workspace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Prepare and send agendas to committee members</a:t>
            </a:r>
          </a:p>
          <a:p>
            <a:pPr>
              <a:buFont typeface="+mj-lt"/>
              <a:buAutoNum type="arabicPeriod"/>
            </a:pPr>
            <a:r>
              <a:rPr lang="en-US" sz="1800" dirty="0"/>
              <a:t>Prepare meeting minutes and many other actions from the meeting workspace</a:t>
            </a:r>
          </a:p>
          <a:p>
            <a:pPr>
              <a:buFont typeface="+mj-lt"/>
              <a:buAutoNum type="arabicPeriod"/>
            </a:pPr>
            <a:endParaRPr lang="en-US" sz="1800" dirty="0"/>
          </a:p>
        </p:txBody>
      </p:sp>
      <p:grpSp>
        <p:nvGrpSpPr>
          <p:cNvPr id="24" name="Group 23"/>
          <p:cNvGrpSpPr/>
          <p:nvPr/>
        </p:nvGrpSpPr>
        <p:grpSpPr>
          <a:xfrm>
            <a:off x="1845002" y="1484155"/>
            <a:ext cx="263525" cy="285115"/>
            <a:chOff x="1264532" y="2098441"/>
            <a:chExt cx="263525" cy="285115"/>
          </a:xfrm>
        </p:grpSpPr>
        <p:sp>
          <p:nvSpPr>
            <p:cNvPr id="25" name="Isosceles Triangle 24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6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1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7562" y="1743600"/>
            <a:ext cx="1528762" cy="2872427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0" name="Group 9"/>
          <p:cNvGrpSpPr/>
          <p:nvPr/>
        </p:nvGrpSpPr>
        <p:grpSpPr>
          <a:xfrm>
            <a:off x="1969913" y="2941829"/>
            <a:ext cx="263525" cy="285115"/>
            <a:chOff x="1264532" y="2098441"/>
            <a:chExt cx="263525" cy="285115"/>
          </a:xfrm>
        </p:grpSpPr>
        <p:sp>
          <p:nvSpPr>
            <p:cNvPr id="11" name="Isosceles Triangle 10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2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175" y="2283459"/>
            <a:ext cx="1895475" cy="2110564"/>
          </a:xfrm>
          <a:prstGeom prst="rect">
            <a:avLst/>
          </a:prstGeom>
          <a:noFill/>
          <a:ln w="9525">
            <a:solidFill>
              <a:schemeClr val="bg2">
                <a:lumMod val="8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2236940" y="4033787"/>
            <a:ext cx="263525" cy="285115"/>
            <a:chOff x="1264532" y="2098441"/>
            <a:chExt cx="263525" cy="285115"/>
          </a:xfrm>
        </p:grpSpPr>
        <p:sp>
          <p:nvSpPr>
            <p:cNvPr id="16" name="Isosceles Triangle 15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1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2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894415" y="2274251"/>
            <a:ext cx="263525" cy="285115"/>
            <a:chOff x="1264532" y="2098441"/>
            <a:chExt cx="263525" cy="285115"/>
          </a:xfrm>
        </p:grpSpPr>
        <p:sp>
          <p:nvSpPr>
            <p:cNvPr id="19" name="Isosceles Triangle 18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0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3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  <p:sp>
        <p:nvSpPr>
          <p:cNvPr id="3" name="Rectangle 2"/>
          <p:cNvSpPr/>
          <p:nvPr/>
        </p:nvSpPr>
        <p:spPr>
          <a:xfrm>
            <a:off x="3467087" y="2162175"/>
            <a:ext cx="1352563" cy="55245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471272" y="4002671"/>
            <a:ext cx="263525" cy="285115"/>
            <a:chOff x="1264532" y="2098441"/>
            <a:chExt cx="263525" cy="285115"/>
          </a:xfrm>
        </p:grpSpPr>
        <p:sp>
          <p:nvSpPr>
            <p:cNvPr id="23" name="Isosceles Triangle 22"/>
            <p:cNvSpPr/>
            <p:nvPr/>
          </p:nvSpPr>
          <p:spPr>
            <a:xfrm rot="16200000">
              <a:off x="1246885" y="2116088"/>
              <a:ext cx="285115" cy="249821"/>
            </a:xfrm>
            <a:prstGeom prst="triangle">
              <a:avLst/>
            </a:prstGeom>
            <a:solidFill>
              <a:schemeClr val="accent6"/>
            </a:solidFill>
            <a:ln>
              <a:solidFill>
                <a:schemeClr val="accent6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ea typeface="Calibri"/>
                  <a:cs typeface="Arial"/>
                </a:rPr>
                <a:t> </a:t>
              </a:r>
            </a:p>
          </p:txBody>
        </p:sp>
        <p:sp>
          <p:nvSpPr>
            <p:cNvPr id="27" name="Text Box 3"/>
            <p:cNvSpPr txBox="1"/>
            <p:nvPr/>
          </p:nvSpPr>
          <p:spPr>
            <a:xfrm>
              <a:off x="1358351" y="2170712"/>
              <a:ext cx="169706" cy="165714"/>
            </a:xfrm>
            <a:prstGeom prst="rect">
              <a:avLst/>
            </a:prstGeom>
            <a:noFill/>
            <a:ln w="6350">
              <a:noFill/>
            </a:ln>
            <a:effectLst/>
          </p:spPr>
          <p:style>
            <a:lnRef idx="0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ot="0" spcFirstLastPara="0" vert="horz" wrap="square" lIns="0" tIns="0" rIns="0" bIns="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900" b="1" dirty="0">
                  <a:solidFill>
                    <a:srgbClr val="FFFFFF"/>
                  </a:solidFill>
                  <a:effectLst/>
                  <a:latin typeface="Arial" panose="020B0604020202020204" pitchFamily="34" charset="0"/>
                  <a:ea typeface="Calibri"/>
                  <a:cs typeface="Arial" panose="020B0604020202020204" pitchFamily="34" charset="0"/>
                </a:rPr>
                <a:t>4</a:t>
              </a:r>
            </a:p>
            <a:p>
              <a:pPr marL="0" marR="0" algn="ctr">
                <a:spcBef>
                  <a:spcPts val="0"/>
                </a:spcBef>
                <a:spcAft>
                  <a:spcPts val="0"/>
                </a:spcAft>
              </a:pPr>
              <a:r>
                <a:rPr lang="en-US" sz="1100" dirty="0">
                  <a:noFill/>
                  <a:effectLst/>
                  <a:latin typeface="Times New Roman"/>
                  <a:ea typeface="Calibri"/>
                  <a:cs typeface="Arial"/>
                </a:rPr>
                <a:t> </a:t>
              </a:r>
              <a:endParaRPr lang="en-US" sz="1200" dirty="0">
                <a:effectLst/>
                <a:latin typeface="Times New Roman"/>
                <a:ea typeface="Times New Roman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9633137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8&quot; unique_id=&quot;10271&quot;&gt;&lt;/object&gt;&lt;object type=&quot;2&quot; unique_id=&quot;10272&quot;&gt;&lt;object type=&quot;3&quot; unique_id=&quot;10273&quot;&gt;&lt;property id=&quot;20148&quot; value=&quot;5&quot;/&gt;&lt;property id=&quot;20300&quot; value=&quot;Slide 1&quot;/&gt;&lt;property id=&quot;20307&quot; value=&quot;258&quot;/&gt;&lt;/object&gt;&lt;object type=&quot;3&quot; unique_id=&quot;10277&quot;&gt;&lt;property id=&quot;20148&quot; value=&quot;5&quot;/&gt;&lt;property id=&quot;20300&quot; value=&quot;Slide 43&quot;/&gt;&lt;property id=&quot;20307&quot; value=&quot;260&quot;/&gt;&lt;/object&gt;&lt;object type=&quot;3&quot; unique_id=&quot;10377&quot;&gt;&lt;property id=&quot;20148&quot; value=&quot;5&quot;/&gt;&lt;property id=&quot;20300&quot; value=&quot;Slide 3&quot;/&gt;&lt;property id=&quot;20307&quot; value=&quot;264&quot;/&gt;&lt;/object&gt;&lt;object type=&quot;3&quot; unique_id=&quot;11699&quot;&gt;&lt;property id=&quot;20148&quot; value=&quot;5&quot;/&gt;&lt;property id=&quot;20300&quot; value=&quot;Slide 2 - &amp;quot;Akash Chakravarty&amp;quot;&quot;/&gt;&lt;property id=&quot;20307&quot; value=&quot;272&quot;/&gt;&lt;/object&gt;&lt;object type=&quot;3&quot; unique_id=&quot;11913&quot;&gt;&lt;property id=&quot;20148&quot; value=&quot;5&quot;/&gt;&lt;property id=&quot;20300&quot; value=&quot;Slide 4&quot;/&gt;&lt;property id=&quot;20307&quot; value=&quot;274&quot;/&gt;&lt;/object&gt;&lt;object type=&quot;3&quot; unique_id=&quot;11914&quot;&gt;&lt;property id=&quot;20148&quot; value=&quot;5&quot;/&gt;&lt;property id=&quot;20300&quot; value=&quot;Slide 5&quot;/&gt;&lt;property id=&quot;20307&quot; value=&quot;275&quot;/&gt;&lt;/object&gt;&lt;object type=&quot;3&quot; unique_id=&quot;11915&quot;&gt;&lt;property id=&quot;20148&quot; value=&quot;5&quot;/&gt;&lt;property id=&quot;20300&quot; value=&quot;Slide 6&quot;/&gt;&lt;property id=&quot;20307&quot; value=&quot;276&quot;/&gt;&lt;/object&gt;&lt;object type=&quot;3&quot; unique_id=&quot;11916&quot;&gt;&lt;property id=&quot;20148&quot; value=&quot;5&quot;/&gt;&lt;property id=&quot;20300&quot; value=&quot;Slide 7&quot;/&gt;&lt;property id=&quot;20307&quot; value=&quot;277&quot;/&gt;&lt;/object&gt;&lt;object type=&quot;3&quot; unique_id=&quot;11917&quot;&gt;&lt;property id=&quot;20148&quot; value=&quot;5&quot;/&gt;&lt;property id=&quot;20300&quot; value=&quot;Slide 9&quot;/&gt;&lt;property id=&quot;20307&quot; value=&quot;278&quot;/&gt;&lt;/object&gt;&lt;object type=&quot;3&quot; unique_id=&quot;11918&quot;&gt;&lt;property id=&quot;20148&quot; value=&quot;5&quot;/&gt;&lt;property id=&quot;20300&quot; value=&quot;Slide 10&quot;/&gt;&lt;property id=&quot;20307&quot; value=&quot;279&quot;/&gt;&lt;/object&gt;&lt;object type=&quot;3&quot; unique_id=&quot;12051&quot;&gt;&lt;property id=&quot;20148&quot; value=&quot;5&quot;/&gt;&lt;property id=&quot;20300&quot; value=&quot;Slide 11&quot;/&gt;&lt;property id=&quot;20307&quot; value=&quot;281&quot;/&gt;&lt;/object&gt;&lt;object type=&quot;3&quot; unique_id=&quot;12052&quot;&gt;&lt;property id=&quot;20148&quot; value=&quot;5&quot;/&gt;&lt;property id=&quot;20300&quot; value=&quot;Slide 12&quot;/&gt;&lt;property id=&quot;20307&quot; value=&quot;282&quot;/&gt;&lt;/object&gt;&lt;object type=&quot;3&quot; unique_id=&quot;12162&quot;&gt;&lt;property id=&quot;20148&quot; value=&quot;5&quot;/&gt;&lt;property id=&quot;20300&quot; value=&quot;Slide 13&quot;/&gt;&lt;property id=&quot;20307&quot; value=&quot;285&quot;/&gt;&lt;/object&gt;&lt;object type=&quot;3&quot; unique_id=&quot;12822&quot;&gt;&lt;property id=&quot;20148&quot; value=&quot;5&quot;/&gt;&lt;property id=&quot;20300&quot; value=&quot;Slide 8&quot;/&gt;&lt;property id=&quot;20307&quot; value=&quot;287&quot;/&gt;&lt;/object&gt;&lt;object type=&quot;3&quot; unique_id=&quot;12823&quot;&gt;&lt;property id=&quot;20148&quot; value=&quot;5&quot;/&gt;&lt;property id=&quot;20300&quot; value=&quot;Slide 14&quot;/&gt;&lt;property id=&quot;20307&quot; value=&quot;286&quot;/&gt;&lt;/object&gt;&lt;object type=&quot;3&quot; unique_id=&quot;12824&quot;&gt;&lt;property id=&quot;20148&quot; value=&quot;5&quot;/&gt;&lt;property id=&quot;20300&quot; value=&quot;Slide 15&quot;/&gt;&lt;property id=&quot;20307&quot; value=&quot;288&quot;/&gt;&lt;/object&gt;&lt;object type=&quot;3&quot; unique_id=&quot;12825&quot;&gt;&lt;property id=&quot;20148&quot; value=&quot;5&quot;/&gt;&lt;property id=&quot;20300&quot; value=&quot;Slide 16&quot;/&gt;&lt;property id=&quot;20307&quot; value=&quot;289&quot;/&gt;&lt;/object&gt;&lt;object type=&quot;3&quot; unique_id=&quot;12826&quot;&gt;&lt;property id=&quot;20148&quot; value=&quot;5&quot;/&gt;&lt;property id=&quot;20300&quot; value=&quot;Slide 17&quot;/&gt;&lt;property id=&quot;20307&quot; value=&quot;290&quot;/&gt;&lt;/object&gt;&lt;object type=&quot;3&quot; unique_id=&quot;12827&quot;&gt;&lt;property id=&quot;20148&quot; value=&quot;5&quot;/&gt;&lt;property id=&quot;20300&quot; value=&quot;Slide 18&quot;/&gt;&lt;property id=&quot;20307&quot; value=&quot;293&quot;/&gt;&lt;/object&gt;&lt;object type=&quot;3&quot; unique_id=&quot;12828&quot;&gt;&lt;property id=&quot;20148&quot; value=&quot;5&quot;/&gt;&lt;property id=&quot;20300&quot; value=&quot;Slide 19&quot;/&gt;&lt;property id=&quot;20307&quot; value=&quot;291&quot;/&gt;&lt;/object&gt;&lt;object type=&quot;3&quot; unique_id=&quot;12829&quot;&gt;&lt;property id=&quot;20148&quot; value=&quot;5&quot;/&gt;&lt;property id=&quot;20300&quot; value=&quot;Slide 20&quot;/&gt;&lt;property id=&quot;20307&quot; value=&quot;294&quot;/&gt;&lt;/object&gt;&lt;object type=&quot;3&quot; unique_id=&quot;12830&quot;&gt;&lt;property id=&quot;20148&quot; value=&quot;5&quot;/&gt;&lt;property id=&quot;20300&quot; value=&quot;Slide 21&quot;/&gt;&lt;property id=&quot;20307&quot; value=&quot;295&quot;/&gt;&lt;/object&gt;&lt;object type=&quot;3&quot; unique_id=&quot;12831&quot;&gt;&lt;property id=&quot;20148&quot; value=&quot;5&quot;/&gt;&lt;property id=&quot;20300&quot; value=&quot;Slide 22&quot;/&gt;&lt;property id=&quot;20307&quot; value=&quot;296&quot;/&gt;&lt;/object&gt;&lt;object type=&quot;3&quot; unique_id=&quot;12832&quot;&gt;&lt;property id=&quot;20148&quot; value=&quot;5&quot;/&gt;&lt;property id=&quot;20300&quot; value=&quot;Slide 23&quot;/&gt;&lt;property id=&quot;20307&quot; value=&quot;303&quot;/&gt;&lt;/object&gt;&lt;object type=&quot;3&quot; unique_id=&quot;12833&quot;&gt;&lt;property id=&quot;20148&quot; value=&quot;5&quot;/&gt;&lt;property id=&quot;20300&quot; value=&quot;Slide 24&quot;/&gt;&lt;property id=&quot;20307&quot; value=&quot;301&quot;/&gt;&lt;/object&gt;&lt;object type=&quot;3&quot; unique_id=&quot;12834&quot;&gt;&lt;property id=&quot;20148&quot; value=&quot;5&quot;/&gt;&lt;property id=&quot;20300&quot; value=&quot;Slide 25&quot;/&gt;&lt;property id=&quot;20307&quot; value=&quot;299&quot;/&gt;&lt;/object&gt;&lt;object type=&quot;3&quot; unique_id=&quot;12835&quot;&gt;&lt;property id=&quot;20148&quot; value=&quot;5&quot;/&gt;&lt;property id=&quot;20300&quot; value=&quot;Slide 26&quot;/&gt;&lt;property id=&quot;20307&quot; value=&quot;297&quot;/&gt;&lt;/object&gt;&lt;object type=&quot;3&quot; unique_id=&quot;12836&quot;&gt;&lt;property id=&quot;20148&quot; value=&quot;5&quot;/&gt;&lt;property id=&quot;20300&quot; value=&quot;Slide 27&quot;/&gt;&lt;property id=&quot;20307&quot; value=&quot;304&quot;/&gt;&lt;/object&gt;&lt;object type=&quot;3&quot; unique_id=&quot;12837&quot;&gt;&lt;property id=&quot;20148&quot; value=&quot;5&quot;/&gt;&lt;property id=&quot;20300&quot; value=&quot;Slide 28&quot;/&gt;&lt;property id=&quot;20307&quot; value=&quot;302&quot;/&gt;&lt;/object&gt;&lt;object type=&quot;3&quot; unique_id=&quot;12838&quot;&gt;&lt;property id=&quot;20148&quot; value=&quot;5&quot;/&gt;&lt;property id=&quot;20300&quot; value=&quot;Slide 29&quot;/&gt;&lt;property id=&quot;20307&quot; value=&quot;305&quot;/&gt;&lt;/object&gt;&lt;object type=&quot;3&quot; unique_id=&quot;12839&quot;&gt;&lt;property id=&quot;20148&quot; value=&quot;5&quot;/&gt;&lt;property id=&quot;20300&quot; value=&quot;Slide 30&quot;/&gt;&lt;property id=&quot;20307&quot; value=&quot;306&quot;/&gt;&lt;/object&gt;&lt;object type=&quot;3&quot; unique_id=&quot;12840&quot;&gt;&lt;property id=&quot;20148&quot; value=&quot;5&quot;/&gt;&lt;property id=&quot;20300&quot; value=&quot;Slide 31&quot;/&gt;&lt;property id=&quot;20307&quot; value=&quot;307&quot;/&gt;&lt;/object&gt;&lt;object type=&quot;3&quot; unique_id=&quot;12841&quot;&gt;&lt;property id=&quot;20148&quot; value=&quot;5&quot;/&gt;&lt;property id=&quot;20300&quot; value=&quot;Slide 32&quot;/&gt;&lt;property id=&quot;20307&quot; value=&quot;308&quot;/&gt;&lt;/object&gt;&lt;object type=&quot;3&quot; unique_id=&quot;12842&quot;&gt;&lt;property id=&quot;20148&quot; value=&quot;5&quot;/&gt;&lt;property id=&quot;20300&quot; value=&quot;Slide 33&quot;/&gt;&lt;property id=&quot;20307&quot; value=&quot;300&quot;/&gt;&lt;/object&gt;&lt;object type=&quot;3&quot; unique_id=&quot;12843&quot;&gt;&lt;property id=&quot;20148&quot; value=&quot;5&quot;/&gt;&lt;property id=&quot;20300&quot; value=&quot;Slide 34&quot;/&gt;&lt;property id=&quot;20307&quot; value=&quot;298&quot;/&gt;&lt;/object&gt;&lt;object type=&quot;3&quot; unique_id=&quot;12844&quot;&gt;&lt;property id=&quot;20148&quot; value=&quot;5&quot;/&gt;&lt;property id=&quot;20300&quot; value=&quot;Slide 35&quot;/&gt;&lt;property id=&quot;20307&quot; value=&quot;309&quot;/&gt;&lt;/object&gt;&lt;object type=&quot;3&quot; unique_id=&quot;12845&quot;&gt;&lt;property id=&quot;20148&quot; value=&quot;5&quot;/&gt;&lt;property id=&quot;20300&quot; value=&quot;Slide 36&quot;/&gt;&lt;property id=&quot;20307&quot; value=&quot;310&quot;/&gt;&lt;/object&gt;&lt;object type=&quot;3&quot; unique_id=&quot;12846&quot;&gt;&lt;property id=&quot;20148&quot; value=&quot;5&quot;/&gt;&lt;property id=&quot;20300&quot; value=&quot;Slide 37&quot;/&gt;&lt;property id=&quot;20307&quot; value=&quot;311&quot;/&gt;&lt;/object&gt;&lt;object type=&quot;3&quot; unique_id=&quot;12847&quot;&gt;&lt;property id=&quot;20148&quot; value=&quot;5&quot;/&gt;&lt;property id=&quot;20300&quot; value=&quot;Slide 38&quot;/&gt;&lt;property id=&quot;20307&quot; value=&quot;312&quot;/&gt;&lt;/object&gt;&lt;object type=&quot;3&quot; unique_id=&quot;12848&quot;&gt;&lt;property id=&quot;20148&quot; value=&quot;5&quot;/&gt;&lt;property id=&quot;20300&quot; value=&quot;Slide 39&quot;/&gt;&lt;property id=&quot;20307&quot; value=&quot;313&quot;/&gt;&lt;/object&gt;&lt;object type=&quot;3&quot; unique_id=&quot;12849&quot;&gt;&lt;property id=&quot;20148&quot; value=&quot;5&quot;/&gt;&lt;property id=&quot;20300&quot; value=&quot;Slide 40&quot;/&gt;&lt;property id=&quot;20307&quot; value=&quot;314&quot;/&gt;&lt;/object&gt;&lt;object type=&quot;3&quot; unique_id=&quot;12850&quot;&gt;&lt;property id=&quot;20148&quot; value=&quot;5&quot;/&gt;&lt;property id=&quot;20300&quot; value=&quot;Slide 41&quot;/&gt;&lt;property id=&quot;20307&quot; value=&quot;315&quot;/&gt;&lt;/object&gt;&lt;object type=&quot;3&quot; unique_id=&quot;12851&quot;&gt;&lt;property id=&quot;20148&quot; value=&quot;5&quot;/&gt;&lt;property id=&quot;20300&quot; value=&quot;Slide 42&quot;/&gt;&lt;property id=&quot;20307&quot; value=&quot;31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Huron Palette">
      <a:dk1>
        <a:srgbClr val="3B3C3E"/>
      </a:dk1>
      <a:lt1>
        <a:sysClr val="window" lastClr="FFFFFF"/>
      </a:lt1>
      <a:dk2>
        <a:srgbClr val="3B3C3E"/>
      </a:dk2>
      <a:lt2>
        <a:srgbClr val="FFFFFF"/>
      </a:lt2>
      <a:accent1>
        <a:srgbClr val="09304F"/>
      </a:accent1>
      <a:accent2>
        <a:srgbClr val="1C9AA6"/>
      </a:accent2>
      <a:accent3>
        <a:srgbClr val="8CB63C"/>
      </a:accent3>
      <a:accent4>
        <a:srgbClr val="E7204C"/>
      </a:accent4>
      <a:accent5>
        <a:srgbClr val="EA7B1A"/>
      </a:accent5>
      <a:accent6>
        <a:srgbClr val="F7AD1A"/>
      </a:accent6>
      <a:hlink>
        <a:srgbClr val="09304F"/>
      </a:hlink>
      <a:folHlink>
        <a:srgbClr val="EA7B1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C48234C3F07C940A68DD80541EB650D" ma:contentTypeVersion="1" ma:contentTypeDescription="Create a new document." ma:contentTypeScope="" ma:versionID="c847028e29227f29dccc456bf4165d3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8c5b5cd9b8d25ff6dd15848836f427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1F1DEC6-1B36-4BB6-968E-32A3C4BAC26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615AE1E-AA6C-4C3F-90C7-C9D991CB4E9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915394-5D4C-4815-ABD8-AC4009671328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microsoft.com/sharepoint/v3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8258</TotalTime>
  <Words>1214</Words>
  <Application>Microsoft Office PowerPoint</Application>
  <PresentationFormat>On-screen Show (16:9)</PresentationFormat>
  <Paragraphs>277</Paragraphs>
  <Slides>44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Arial</vt:lpstr>
      <vt:lpstr>Arial Narrow</vt:lpstr>
      <vt:lpstr>Calibri</vt:lpstr>
      <vt:lpstr>Helvetica</vt:lpstr>
      <vt:lpstr>Helvetica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Huron Consulting Group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 Dohan</dc:creator>
  <cp:lastModifiedBy>Seim, Gaby</cp:lastModifiedBy>
  <cp:revision>92</cp:revision>
  <dcterms:created xsi:type="dcterms:W3CDTF">2016-01-21T17:39:28Z</dcterms:created>
  <dcterms:modified xsi:type="dcterms:W3CDTF">2018-04-11T03:37:06Z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0x0101007C48234C3F07C940A68DD80541EB650D</vt:lpwstr>
  </property>
</Properties>
</file>