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1"/>
  </p:notesMasterIdLst>
  <p:handoutMasterIdLst>
    <p:handoutMasterId r:id="rId82"/>
  </p:handoutMasterIdLst>
  <p:sldIdLst>
    <p:sldId id="257" r:id="rId2"/>
    <p:sldId id="292" r:id="rId3"/>
    <p:sldId id="294" r:id="rId4"/>
    <p:sldId id="296" r:id="rId5"/>
    <p:sldId id="295" r:id="rId6"/>
    <p:sldId id="276" r:id="rId7"/>
    <p:sldId id="307" r:id="rId8"/>
    <p:sldId id="306" r:id="rId9"/>
    <p:sldId id="297" r:id="rId10"/>
    <p:sldId id="300" r:id="rId11"/>
    <p:sldId id="298" r:id="rId12"/>
    <p:sldId id="299" r:id="rId13"/>
    <p:sldId id="277" r:id="rId14"/>
    <p:sldId id="260" r:id="rId15"/>
    <p:sldId id="293" r:id="rId16"/>
    <p:sldId id="266" r:id="rId17"/>
    <p:sldId id="289" r:id="rId18"/>
    <p:sldId id="320" r:id="rId19"/>
    <p:sldId id="291" r:id="rId20"/>
    <p:sldId id="341" r:id="rId21"/>
    <p:sldId id="321" r:id="rId22"/>
    <p:sldId id="340" r:id="rId23"/>
    <p:sldId id="305" r:id="rId24"/>
    <p:sldId id="283" r:id="rId25"/>
    <p:sldId id="281" r:id="rId26"/>
    <p:sldId id="348" r:id="rId27"/>
    <p:sldId id="345" r:id="rId28"/>
    <p:sldId id="344" r:id="rId29"/>
    <p:sldId id="347" r:id="rId30"/>
    <p:sldId id="317" r:id="rId31"/>
    <p:sldId id="346" r:id="rId32"/>
    <p:sldId id="343" r:id="rId33"/>
    <p:sldId id="342" r:id="rId34"/>
    <p:sldId id="318" r:id="rId35"/>
    <p:sldId id="319" r:id="rId36"/>
    <p:sldId id="308" r:id="rId37"/>
    <p:sldId id="310" r:id="rId38"/>
    <p:sldId id="358" r:id="rId39"/>
    <p:sldId id="312" r:id="rId40"/>
    <p:sldId id="330" r:id="rId41"/>
    <p:sldId id="323" r:id="rId42"/>
    <p:sldId id="356" r:id="rId43"/>
    <p:sldId id="357" r:id="rId44"/>
    <p:sldId id="331" r:id="rId45"/>
    <p:sldId id="324" r:id="rId46"/>
    <p:sldId id="359" r:id="rId47"/>
    <p:sldId id="360" r:id="rId48"/>
    <p:sldId id="361" r:id="rId49"/>
    <p:sldId id="362" r:id="rId50"/>
    <p:sldId id="332" r:id="rId51"/>
    <p:sldId id="325" r:id="rId52"/>
    <p:sldId id="363" r:id="rId53"/>
    <p:sldId id="333" r:id="rId54"/>
    <p:sldId id="326" r:id="rId55"/>
    <p:sldId id="349" r:id="rId56"/>
    <p:sldId id="350" r:id="rId57"/>
    <p:sldId id="334" r:id="rId58"/>
    <p:sldId id="327" r:id="rId59"/>
    <p:sldId id="352" r:id="rId60"/>
    <p:sldId id="353" r:id="rId61"/>
    <p:sldId id="335" r:id="rId62"/>
    <p:sldId id="328" r:id="rId63"/>
    <p:sldId id="368" r:id="rId64"/>
    <p:sldId id="364" r:id="rId65"/>
    <p:sldId id="365" r:id="rId66"/>
    <p:sldId id="366" r:id="rId67"/>
    <p:sldId id="367" r:id="rId68"/>
    <p:sldId id="369" r:id="rId69"/>
    <p:sldId id="336" r:id="rId70"/>
    <p:sldId id="329" r:id="rId71"/>
    <p:sldId id="351" r:id="rId72"/>
    <p:sldId id="337" r:id="rId73"/>
    <p:sldId id="338" r:id="rId74"/>
    <p:sldId id="354" r:id="rId75"/>
    <p:sldId id="339" r:id="rId76"/>
    <p:sldId id="313" r:id="rId77"/>
    <p:sldId id="314" r:id="rId78"/>
    <p:sldId id="315" r:id="rId79"/>
    <p:sldId id="316" r:id="rId80"/>
  </p:sldIdLst>
  <p:sldSz cx="9144000" cy="6858000" type="screen4x3"/>
  <p:notesSz cx="7010400" cy="9296400"/>
  <p:custShowLst>
    <p:custShow name="Custom Show - Principal Investigators" id="0">
      <p:sldLst>
        <p:sld r:id="rId2"/>
        <p:sld r:id="rId3"/>
        <p:sld r:id="rId4"/>
        <p:sld r:id="rId6"/>
        <p:sld r:id="rId5"/>
        <p:sld r:id="rId7"/>
        <p:sld r:id="rId8"/>
        <p:sld r:id="rId9"/>
        <p:sld r:id="rId14"/>
        <p:sld r:id="rId10"/>
        <p:sld r:id="rId11"/>
        <p:sld r:id="rId12"/>
        <p:sld r:id="rId13"/>
        <p:sld r:id="rId15"/>
        <p:sld r:id="rId16"/>
        <p:sld r:id="rId17"/>
        <p:sld r:id="rId18"/>
        <p:sld r:id="rId19"/>
        <p:sld r:id="rId20"/>
        <p:sld r:id="rId24"/>
        <p:sld r:id="rId22"/>
        <p:sld r:id="rId42"/>
        <p:sld r:id="rId46"/>
        <p:sld r:id="rId52"/>
        <p:sld r:id="rId55"/>
        <p:sld r:id="rId59"/>
        <p:sld r:id="rId63"/>
        <p:sld r:id="rId71"/>
        <p:sld r:id="rId41"/>
        <p:sld r:id="rId45"/>
        <p:sld r:id="rId25"/>
        <p:sld r:id="rId26"/>
        <p:sld r:id="rId31"/>
        <p:sld r:id="rId35"/>
        <p:sld r:id="rId36"/>
        <p:sld r:id="rId37"/>
        <p:sld r:id="rId38"/>
        <p:sld r:id="rId40"/>
        <p:sld r:id="rId77"/>
        <p:sld r:id="rId78"/>
        <p:sld r:id="rId79"/>
        <p:sld r:id="rId80"/>
      </p:sldLst>
    </p:custShow>
    <p:custShow name="PI Custom Show" id="1">
      <p:sldLst>
        <p:sld r:id="rId2"/>
        <p:sld r:id="rId3"/>
        <p:sld r:id="rId4"/>
        <p:sld r:id="rId5"/>
        <p:sld r:id="rId7"/>
        <p:sld r:id="rId8"/>
        <p:sld r:id="rId9"/>
        <p:sld r:id="rId14"/>
        <p:sld r:id="rId10"/>
        <p:sld r:id="rId11"/>
        <p:sld r:id="rId12"/>
        <p:sld r:id="rId16"/>
        <p:sld r:id="rId17"/>
        <p:sld r:id="rId19"/>
        <p:sld r:id="rId20"/>
        <p:sld r:id="rId22"/>
        <p:sld r:id="rId42"/>
        <p:sld r:id="rId46"/>
        <p:sld r:id="rId52"/>
        <p:sld r:id="rId55"/>
        <p:sld r:id="rId59"/>
        <p:sld r:id="rId63"/>
        <p:sld r:id="rId71"/>
        <p:sld r:id="rId41"/>
        <p:sld r:id="rId45"/>
        <p:sld r:id="rId37"/>
        <p:sld r:id="rId38"/>
        <p:sld r:id="rId40"/>
        <p:sld r:id="rId77"/>
        <p:sld r:id="rId78"/>
        <p:sld r:id="rId79"/>
        <p:sld r:id="rId80"/>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tkowski, Marla" initials="WM" lastIdx="2" clrIdx="0">
    <p:extLst>
      <p:ext uri="{19B8F6BF-5375-455C-9EA6-DF929625EA0E}">
        <p15:presenceInfo xmlns:p15="http://schemas.microsoft.com/office/powerpoint/2012/main" userId="S-1-5-21-1078081533-1004336348-839522115-138777" providerId="AD"/>
      </p:ext>
    </p:extLst>
  </p:cmAuthor>
  <p:cmAuthor id="2" name="Marla Witkowski" initials="MW" lastIdx="4" clrIdx="1">
    <p:extLst>
      <p:ext uri="{19B8F6BF-5375-455C-9EA6-DF929625EA0E}">
        <p15:presenceInfo xmlns:p15="http://schemas.microsoft.com/office/powerpoint/2012/main" userId="19e4566f35adfe0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D5C139"/>
    <a:srgbClr val="0A2196"/>
    <a:srgbClr val="ECD63F"/>
    <a:srgbClr val="F49709"/>
    <a:srgbClr val="D58408"/>
    <a:srgbClr val="1C6CB5"/>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0" autoAdjust="0"/>
    <p:restoredTop sz="83953" autoAdjust="0"/>
  </p:normalViewPr>
  <p:slideViewPr>
    <p:cSldViewPr>
      <p:cViewPr varScale="1">
        <p:scale>
          <a:sx n="58" d="100"/>
          <a:sy n="58" d="100"/>
        </p:scale>
        <p:origin x="1686" y="60"/>
      </p:cViewPr>
      <p:guideLst>
        <p:guide orient="horz" pos="2160"/>
        <p:guide pos="2880"/>
      </p:guideLst>
    </p:cSldViewPr>
  </p:slideViewPr>
  <p:notesTextViewPr>
    <p:cViewPr>
      <p:scale>
        <a:sx n="3" d="2"/>
        <a:sy n="3" d="2"/>
      </p:scale>
      <p:origin x="0" y="0"/>
    </p:cViewPr>
  </p:notesTextViewPr>
  <p:sorterViewPr>
    <p:cViewPr>
      <p:scale>
        <a:sx n="200" d="100"/>
        <a:sy n="200" d="100"/>
      </p:scale>
      <p:origin x="0" y="-197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C76D1E-7C40-4E15-B758-1992A57C0E58}" type="doc">
      <dgm:prSet loTypeId="urn:microsoft.com/office/officeart/2005/8/layout/process1" loCatId="process" qsTypeId="urn:microsoft.com/office/officeart/2005/8/quickstyle/simple1" qsCatId="simple" csTypeId="urn:microsoft.com/office/officeart/2005/8/colors/colorful4" csCatId="colorful" phldr="1"/>
      <dgm:spPr/>
    </dgm:pt>
    <dgm:pt modelId="{6CAEE948-1A61-4C7F-8DA4-53E95C5D766F}">
      <dgm:prSet phldrT="[Text]"/>
      <dgm:spPr>
        <a:solidFill>
          <a:schemeClr val="bg2">
            <a:lumMod val="50000"/>
          </a:schemeClr>
        </a:solidFill>
      </dgm:spPr>
      <dgm:t>
        <a:bodyPr/>
        <a:lstStyle/>
        <a:p>
          <a:r>
            <a:rPr lang="en-US" dirty="0">
              <a:latin typeface="Trebuchet MS" panose="020B0603020202020204" pitchFamily="34" charset="0"/>
            </a:rPr>
            <a:t>Grace Period</a:t>
          </a:r>
        </a:p>
      </dgm:t>
    </dgm:pt>
    <dgm:pt modelId="{5DB28600-A574-48FA-8C66-25DCA7E2DC96}" type="parTrans" cxnId="{C81C178B-250C-4425-9F49-1C7053732244}">
      <dgm:prSet/>
      <dgm:spPr/>
      <dgm:t>
        <a:bodyPr/>
        <a:lstStyle/>
        <a:p>
          <a:endParaRPr lang="en-US">
            <a:latin typeface="Trebuchet MS" panose="020B0603020202020204" pitchFamily="34" charset="0"/>
          </a:endParaRPr>
        </a:p>
      </dgm:t>
    </dgm:pt>
    <dgm:pt modelId="{B482FDB0-3548-4CA8-96E8-C546C7AD63B4}" type="sibTrans" cxnId="{C81C178B-250C-4425-9F49-1C7053732244}">
      <dgm:prSet/>
      <dgm:spPr>
        <a:solidFill>
          <a:schemeClr val="bg2">
            <a:lumMod val="50000"/>
          </a:schemeClr>
        </a:solidFill>
      </dgm:spPr>
      <dgm:t>
        <a:bodyPr/>
        <a:lstStyle/>
        <a:p>
          <a:endParaRPr lang="en-US">
            <a:latin typeface="Trebuchet MS" panose="020B0603020202020204" pitchFamily="34" charset="0"/>
          </a:endParaRPr>
        </a:p>
      </dgm:t>
    </dgm:pt>
    <dgm:pt modelId="{7E921057-2C1C-489F-A808-E2FC862464BA}">
      <dgm:prSet phldrT="[Text]"/>
      <dgm:spPr>
        <a:solidFill>
          <a:schemeClr val="bg2">
            <a:lumMod val="50000"/>
          </a:schemeClr>
        </a:solidFill>
      </dgm:spPr>
      <dgm:t>
        <a:bodyPr/>
        <a:lstStyle/>
        <a:p>
          <a:r>
            <a:rPr lang="en-US" dirty="0">
              <a:latin typeface="Trebuchet MS" panose="020B0603020202020204" pitchFamily="34" charset="0"/>
            </a:rPr>
            <a:t>Reviewer Assignment</a:t>
          </a:r>
        </a:p>
      </dgm:t>
    </dgm:pt>
    <dgm:pt modelId="{FE0629B4-47D6-40C4-9751-455C676E7B92}" type="parTrans" cxnId="{A511103B-74F3-4EFD-97CD-D507547154B1}">
      <dgm:prSet/>
      <dgm:spPr/>
      <dgm:t>
        <a:bodyPr/>
        <a:lstStyle/>
        <a:p>
          <a:endParaRPr lang="en-US">
            <a:latin typeface="Trebuchet MS" panose="020B0603020202020204" pitchFamily="34" charset="0"/>
          </a:endParaRPr>
        </a:p>
      </dgm:t>
    </dgm:pt>
    <dgm:pt modelId="{D189D94F-A994-4FB3-9EE2-6AF700FC14A0}" type="sibTrans" cxnId="{A511103B-74F3-4EFD-97CD-D507547154B1}">
      <dgm:prSet/>
      <dgm:spPr>
        <a:solidFill>
          <a:schemeClr val="bg2">
            <a:lumMod val="50000"/>
          </a:schemeClr>
        </a:solidFill>
      </dgm:spPr>
      <dgm:t>
        <a:bodyPr/>
        <a:lstStyle/>
        <a:p>
          <a:endParaRPr lang="en-US">
            <a:latin typeface="Trebuchet MS" panose="020B0603020202020204" pitchFamily="34" charset="0"/>
          </a:endParaRPr>
        </a:p>
      </dgm:t>
    </dgm:pt>
    <dgm:pt modelId="{521B4DB5-7511-41B4-A746-C8DA100E0601}">
      <dgm:prSet phldrT="[Text]"/>
      <dgm:spPr>
        <a:solidFill>
          <a:schemeClr val="bg2">
            <a:lumMod val="50000"/>
          </a:schemeClr>
        </a:solidFill>
      </dgm:spPr>
      <dgm:t>
        <a:bodyPr/>
        <a:lstStyle/>
        <a:p>
          <a:r>
            <a:rPr lang="en-US" dirty="0">
              <a:latin typeface="Trebuchet MS" panose="020B0603020202020204" pitchFamily="34" charset="0"/>
            </a:rPr>
            <a:t>Designated Review</a:t>
          </a:r>
        </a:p>
      </dgm:t>
    </dgm:pt>
    <dgm:pt modelId="{D6BD96ED-4C39-45D9-A749-9BB6CC1364E9}" type="parTrans" cxnId="{67D83E80-86AF-4A4E-A50E-42B3A5820783}">
      <dgm:prSet/>
      <dgm:spPr/>
      <dgm:t>
        <a:bodyPr/>
        <a:lstStyle/>
        <a:p>
          <a:endParaRPr lang="en-US">
            <a:latin typeface="Trebuchet MS" panose="020B0603020202020204" pitchFamily="34" charset="0"/>
          </a:endParaRPr>
        </a:p>
      </dgm:t>
    </dgm:pt>
    <dgm:pt modelId="{3B6F7D0C-84B0-4EFF-B382-E903DF9417B7}" type="sibTrans" cxnId="{67D83E80-86AF-4A4E-A50E-42B3A5820783}">
      <dgm:prSet/>
      <dgm:spPr>
        <a:solidFill>
          <a:schemeClr val="bg2">
            <a:lumMod val="50000"/>
          </a:schemeClr>
        </a:solidFill>
      </dgm:spPr>
      <dgm:t>
        <a:bodyPr/>
        <a:lstStyle/>
        <a:p>
          <a:endParaRPr lang="en-US">
            <a:latin typeface="Trebuchet MS" panose="020B0603020202020204" pitchFamily="34" charset="0"/>
          </a:endParaRPr>
        </a:p>
      </dgm:t>
    </dgm:pt>
    <dgm:pt modelId="{B201EBDC-1A68-4084-82D8-72CF3B3C5A0C}">
      <dgm:prSet phldrT="[Text]"/>
      <dgm:spPr>
        <a:solidFill>
          <a:srgbClr val="FF0000"/>
        </a:solidFill>
      </dgm:spPr>
      <dgm:t>
        <a:bodyPr/>
        <a:lstStyle/>
        <a:p>
          <a:r>
            <a:rPr lang="en-US" dirty="0" smtClean="0">
              <a:latin typeface="Trebuchet MS" panose="020B0603020202020204" pitchFamily="34" charset="0"/>
            </a:rPr>
            <a:t>Pre-Review</a:t>
          </a:r>
          <a:endParaRPr lang="en-US" dirty="0">
            <a:latin typeface="Trebuchet MS" panose="020B0603020202020204" pitchFamily="34" charset="0"/>
          </a:endParaRPr>
        </a:p>
      </dgm:t>
    </dgm:pt>
    <dgm:pt modelId="{7E498383-9BB1-4E09-9A2C-B7760818D231}" type="parTrans" cxnId="{C342E025-1B00-4C03-87FA-523E8DDE6208}">
      <dgm:prSet/>
      <dgm:spPr/>
      <dgm:t>
        <a:bodyPr/>
        <a:lstStyle/>
        <a:p>
          <a:endParaRPr lang="en-US">
            <a:latin typeface="Trebuchet MS" panose="020B0603020202020204" pitchFamily="34" charset="0"/>
          </a:endParaRPr>
        </a:p>
      </dgm:t>
    </dgm:pt>
    <dgm:pt modelId="{BDA0BB7B-2F2C-4A5C-90ED-98E3E2C21840}" type="sibTrans" cxnId="{C342E025-1B00-4C03-87FA-523E8DDE6208}">
      <dgm:prSet/>
      <dgm:spPr>
        <a:solidFill>
          <a:srgbClr val="FF0000"/>
        </a:solidFill>
      </dgm:spPr>
      <dgm:t>
        <a:bodyPr/>
        <a:lstStyle/>
        <a:p>
          <a:endParaRPr lang="en-US">
            <a:latin typeface="Trebuchet MS" panose="020B0603020202020204" pitchFamily="34" charset="0"/>
          </a:endParaRPr>
        </a:p>
      </dgm:t>
    </dgm:pt>
    <dgm:pt modelId="{638D7CEF-2EE4-4364-8C43-BDB1EF1FFC3C}">
      <dgm:prSet phldrT="[Text]"/>
      <dgm:spPr>
        <a:solidFill>
          <a:schemeClr val="bg2">
            <a:lumMod val="50000"/>
          </a:schemeClr>
        </a:solidFill>
      </dgm:spPr>
      <dgm:t>
        <a:bodyPr/>
        <a:lstStyle/>
        <a:p>
          <a:r>
            <a:rPr lang="en-US" dirty="0">
              <a:latin typeface="Trebuchet MS" panose="020B0603020202020204" pitchFamily="34" charset="0"/>
            </a:rPr>
            <a:t>Post Review</a:t>
          </a:r>
        </a:p>
      </dgm:t>
    </dgm:pt>
    <dgm:pt modelId="{5190EFE1-5D2D-4697-944F-22737C349C9F}" type="parTrans" cxnId="{410F943B-B038-4844-83BC-88472495DDE2}">
      <dgm:prSet/>
      <dgm:spPr/>
      <dgm:t>
        <a:bodyPr/>
        <a:lstStyle/>
        <a:p>
          <a:endParaRPr lang="en-US">
            <a:latin typeface="Trebuchet MS" panose="020B0603020202020204" pitchFamily="34" charset="0"/>
          </a:endParaRPr>
        </a:p>
      </dgm:t>
    </dgm:pt>
    <dgm:pt modelId="{4F6D2FCB-10E9-470E-8DEF-059C392B951D}" type="sibTrans" cxnId="{410F943B-B038-4844-83BC-88472495DDE2}">
      <dgm:prSet/>
      <dgm:spPr/>
      <dgm:t>
        <a:bodyPr/>
        <a:lstStyle/>
        <a:p>
          <a:endParaRPr lang="en-US">
            <a:latin typeface="Trebuchet MS" panose="020B0603020202020204" pitchFamily="34" charset="0"/>
          </a:endParaRPr>
        </a:p>
      </dgm:t>
    </dgm:pt>
    <dgm:pt modelId="{B679B707-A4A5-48FB-A755-658432BB17C0}" type="pres">
      <dgm:prSet presAssocID="{5DC76D1E-7C40-4E15-B758-1992A57C0E58}" presName="Name0" presStyleCnt="0">
        <dgm:presLayoutVars>
          <dgm:dir/>
          <dgm:resizeHandles val="exact"/>
        </dgm:presLayoutVars>
      </dgm:prSet>
      <dgm:spPr/>
    </dgm:pt>
    <dgm:pt modelId="{97BCDE22-40B7-41BC-91EE-E4191F394045}" type="pres">
      <dgm:prSet presAssocID="{B201EBDC-1A68-4084-82D8-72CF3B3C5A0C}" presName="node" presStyleLbl="node1" presStyleIdx="0" presStyleCnt="5" custLinFactY="-51392" custLinFactNeighborY="-100000">
        <dgm:presLayoutVars>
          <dgm:bulletEnabled val="1"/>
        </dgm:presLayoutVars>
      </dgm:prSet>
      <dgm:spPr/>
      <dgm:t>
        <a:bodyPr/>
        <a:lstStyle/>
        <a:p>
          <a:endParaRPr lang="en-US"/>
        </a:p>
      </dgm:t>
    </dgm:pt>
    <dgm:pt modelId="{16BE64BE-B36A-447D-B51F-46FA78B4A606}" type="pres">
      <dgm:prSet presAssocID="{BDA0BB7B-2F2C-4A5C-90ED-98E3E2C21840}" presName="sibTrans" presStyleLbl="sibTrans2D1" presStyleIdx="0" presStyleCnt="4"/>
      <dgm:spPr/>
      <dgm:t>
        <a:bodyPr/>
        <a:lstStyle/>
        <a:p>
          <a:endParaRPr lang="en-US"/>
        </a:p>
      </dgm:t>
    </dgm:pt>
    <dgm:pt modelId="{239EBD56-E2A6-4316-9001-AC16410B23BE}" type="pres">
      <dgm:prSet presAssocID="{BDA0BB7B-2F2C-4A5C-90ED-98E3E2C21840}" presName="connectorText" presStyleLbl="sibTrans2D1" presStyleIdx="0" presStyleCnt="4"/>
      <dgm:spPr/>
      <dgm:t>
        <a:bodyPr/>
        <a:lstStyle/>
        <a:p>
          <a:endParaRPr lang="en-US"/>
        </a:p>
      </dgm:t>
    </dgm:pt>
    <dgm:pt modelId="{52A03D65-8C17-4612-98C5-93D6931A0345}" type="pres">
      <dgm:prSet presAssocID="{6CAEE948-1A61-4C7F-8DA4-53E95C5D766F}" presName="node" presStyleLbl="node1" presStyleIdx="1" presStyleCnt="5" custLinFactY="-51392" custLinFactNeighborY="-100000">
        <dgm:presLayoutVars>
          <dgm:bulletEnabled val="1"/>
        </dgm:presLayoutVars>
      </dgm:prSet>
      <dgm:spPr/>
      <dgm:t>
        <a:bodyPr/>
        <a:lstStyle/>
        <a:p>
          <a:endParaRPr lang="en-US"/>
        </a:p>
      </dgm:t>
    </dgm:pt>
    <dgm:pt modelId="{E455DAB8-4E20-469E-B23D-758906D930B8}" type="pres">
      <dgm:prSet presAssocID="{B482FDB0-3548-4CA8-96E8-C546C7AD63B4}" presName="sibTrans" presStyleLbl="sibTrans2D1" presStyleIdx="1" presStyleCnt="4"/>
      <dgm:spPr/>
      <dgm:t>
        <a:bodyPr/>
        <a:lstStyle/>
        <a:p>
          <a:endParaRPr lang="en-US"/>
        </a:p>
      </dgm:t>
    </dgm:pt>
    <dgm:pt modelId="{0099C69E-AFD4-434F-A1BD-E44508425A7F}" type="pres">
      <dgm:prSet presAssocID="{B482FDB0-3548-4CA8-96E8-C546C7AD63B4}" presName="connectorText" presStyleLbl="sibTrans2D1" presStyleIdx="1" presStyleCnt="4"/>
      <dgm:spPr/>
      <dgm:t>
        <a:bodyPr/>
        <a:lstStyle/>
        <a:p>
          <a:endParaRPr lang="en-US"/>
        </a:p>
      </dgm:t>
    </dgm:pt>
    <dgm:pt modelId="{89BCEC3F-614C-4ED8-8DD6-93623C5607C1}" type="pres">
      <dgm:prSet presAssocID="{7E921057-2C1C-489F-A808-E2FC862464BA}" presName="node" presStyleLbl="node1" presStyleIdx="2" presStyleCnt="5" custLinFactY="-51392" custLinFactNeighborY="-100000">
        <dgm:presLayoutVars>
          <dgm:bulletEnabled val="1"/>
        </dgm:presLayoutVars>
      </dgm:prSet>
      <dgm:spPr/>
      <dgm:t>
        <a:bodyPr/>
        <a:lstStyle/>
        <a:p>
          <a:endParaRPr lang="en-US"/>
        </a:p>
      </dgm:t>
    </dgm:pt>
    <dgm:pt modelId="{C579704D-DE41-4C9B-88D7-B2FA51AD3C68}" type="pres">
      <dgm:prSet presAssocID="{D189D94F-A994-4FB3-9EE2-6AF700FC14A0}" presName="sibTrans" presStyleLbl="sibTrans2D1" presStyleIdx="2" presStyleCnt="4"/>
      <dgm:spPr/>
      <dgm:t>
        <a:bodyPr/>
        <a:lstStyle/>
        <a:p>
          <a:endParaRPr lang="en-US"/>
        </a:p>
      </dgm:t>
    </dgm:pt>
    <dgm:pt modelId="{BFEB1648-256D-497E-A27F-C94248011107}" type="pres">
      <dgm:prSet presAssocID="{D189D94F-A994-4FB3-9EE2-6AF700FC14A0}" presName="connectorText" presStyleLbl="sibTrans2D1" presStyleIdx="2" presStyleCnt="4"/>
      <dgm:spPr/>
      <dgm:t>
        <a:bodyPr/>
        <a:lstStyle/>
        <a:p>
          <a:endParaRPr lang="en-US"/>
        </a:p>
      </dgm:t>
    </dgm:pt>
    <dgm:pt modelId="{5669706D-A6E0-4F1C-91E3-95BBFF0046E0}" type="pres">
      <dgm:prSet presAssocID="{521B4DB5-7511-41B4-A746-C8DA100E0601}" presName="node" presStyleLbl="node1" presStyleIdx="3" presStyleCnt="5" custLinFactY="-51392" custLinFactNeighborY="-100000">
        <dgm:presLayoutVars>
          <dgm:bulletEnabled val="1"/>
        </dgm:presLayoutVars>
      </dgm:prSet>
      <dgm:spPr/>
      <dgm:t>
        <a:bodyPr/>
        <a:lstStyle/>
        <a:p>
          <a:endParaRPr lang="en-US"/>
        </a:p>
      </dgm:t>
    </dgm:pt>
    <dgm:pt modelId="{DCBC4B85-700F-4337-AF84-50B6514349FC}" type="pres">
      <dgm:prSet presAssocID="{3B6F7D0C-84B0-4EFF-B382-E903DF9417B7}" presName="sibTrans" presStyleLbl="sibTrans2D1" presStyleIdx="3" presStyleCnt="4"/>
      <dgm:spPr/>
      <dgm:t>
        <a:bodyPr/>
        <a:lstStyle/>
        <a:p>
          <a:endParaRPr lang="en-US"/>
        </a:p>
      </dgm:t>
    </dgm:pt>
    <dgm:pt modelId="{901FFF37-323E-417C-869D-FFB99F719A05}" type="pres">
      <dgm:prSet presAssocID="{3B6F7D0C-84B0-4EFF-B382-E903DF9417B7}" presName="connectorText" presStyleLbl="sibTrans2D1" presStyleIdx="3" presStyleCnt="4"/>
      <dgm:spPr/>
      <dgm:t>
        <a:bodyPr/>
        <a:lstStyle/>
        <a:p>
          <a:endParaRPr lang="en-US"/>
        </a:p>
      </dgm:t>
    </dgm:pt>
    <dgm:pt modelId="{CB858A15-ACF7-4D07-9745-32C82B1F59E0}" type="pres">
      <dgm:prSet presAssocID="{638D7CEF-2EE4-4364-8C43-BDB1EF1FFC3C}" presName="node" presStyleLbl="node1" presStyleIdx="4" presStyleCnt="5" custLinFactY="-51392" custLinFactNeighborY="-100000">
        <dgm:presLayoutVars>
          <dgm:bulletEnabled val="1"/>
        </dgm:presLayoutVars>
      </dgm:prSet>
      <dgm:spPr/>
      <dgm:t>
        <a:bodyPr/>
        <a:lstStyle/>
        <a:p>
          <a:endParaRPr lang="en-US"/>
        </a:p>
      </dgm:t>
    </dgm:pt>
  </dgm:ptLst>
  <dgm:cxnLst>
    <dgm:cxn modelId="{A511103B-74F3-4EFD-97CD-D507547154B1}" srcId="{5DC76D1E-7C40-4E15-B758-1992A57C0E58}" destId="{7E921057-2C1C-489F-A808-E2FC862464BA}" srcOrd="2" destOrd="0" parTransId="{FE0629B4-47D6-40C4-9751-455C676E7B92}" sibTransId="{D189D94F-A994-4FB3-9EE2-6AF700FC14A0}"/>
    <dgm:cxn modelId="{A2BA9E41-0C1E-4759-BE59-32F1CCE32952}" type="presOf" srcId="{B482FDB0-3548-4CA8-96E8-C546C7AD63B4}" destId="{0099C69E-AFD4-434F-A1BD-E44508425A7F}" srcOrd="1" destOrd="0" presId="urn:microsoft.com/office/officeart/2005/8/layout/process1"/>
    <dgm:cxn modelId="{3305133B-AC06-4AD5-B42E-8D2279CAFFE1}" type="presOf" srcId="{3B6F7D0C-84B0-4EFF-B382-E903DF9417B7}" destId="{DCBC4B85-700F-4337-AF84-50B6514349FC}" srcOrd="0" destOrd="0" presId="urn:microsoft.com/office/officeart/2005/8/layout/process1"/>
    <dgm:cxn modelId="{9D992B73-2924-4F37-BE41-C833BBC17309}" type="presOf" srcId="{521B4DB5-7511-41B4-A746-C8DA100E0601}" destId="{5669706D-A6E0-4F1C-91E3-95BBFF0046E0}" srcOrd="0" destOrd="0" presId="urn:microsoft.com/office/officeart/2005/8/layout/process1"/>
    <dgm:cxn modelId="{CE5275E2-DA81-45E1-84F1-6FF98210B370}" type="presOf" srcId="{7E921057-2C1C-489F-A808-E2FC862464BA}" destId="{89BCEC3F-614C-4ED8-8DD6-93623C5607C1}" srcOrd="0" destOrd="0" presId="urn:microsoft.com/office/officeart/2005/8/layout/process1"/>
    <dgm:cxn modelId="{DD2F18E1-A0DB-44E6-B324-1964A3848AE2}" type="presOf" srcId="{3B6F7D0C-84B0-4EFF-B382-E903DF9417B7}" destId="{901FFF37-323E-417C-869D-FFB99F719A05}" srcOrd="1" destOrd="0" presId="urn:microsoft.com/office/officeart/2005/8/layout/process1"/>
    <dgm:cxn modelId="{12352344-D8FB-4582-B1C6-4DEEDB3A97DF}" type="presOf" srcId="{B482FDB0-3548-4CA8-96E8-C546C7AD63B4}" destId="{E455DAB8-4E20-469E-B23D-758906D930B8}" srcOrd="0" destOrd="0" presId="urn:microsoft.com/office/officeart/2005/8/layout/process1"/>
    <dgm:cxn modelId="{67D83E80-86AF-4A4E-A50E-42B3A5820783}" srcId="{5DC76D1E-7C40-4E15-B758-1992A57C0E58}" destId="{521B4DB5-7511-41B4-A746-C8DA100E0601}" srcOrd="3" destOrd="0" parTransId="{D6BD96ED-4C39-45D9-A749-9BB6CC1364E9}" sibTransId="{3B6F7D0C-84B0-4EFF-B382-E903DF9417B7}"/>
    <dgm:cxn modelId="{382B2CFC-0626-4388-B706-FEA8C8774A57}" type="presOf" srcId="{BDA0BB7B-2F2C-4A5C-90ED-98E3E2C21840}" destId="{239EBD56-E2A6-4316-9001-AC16410B23BE}" srcOrd="1" destOrd="0" presId="urn:microsoft.com/office/officeart/2005/8/layout/process1"/>
    <dgm:cxn modelId="{410F943B-B038-4844-83BC-88472495DDE2}" srcId="{5DC76D1E-7C40-4E15-B758-1992A57C0E58}" destId="{638D7CEF-2EE4-4364-8C43-BDB1EF1FFC3C}" srcOrd="4" destOrd="0" parTransId="{5190EFE1-5D2D-4697-944F-22737C349C9F}" sibTransId="{4F6D2FCB-10E9-470E-8DEF-059C392B951D}"/>
    <dgm:cxn modelId="{C342E025-1B00-4C03-87FA-523E8DDE6208}" srcId="{5DC76D1E-7C40-4E15-B758-1992A57C0E58}" destId="{B201EBDC-1A68-4084-82D8-72CF3B3C5A0C}" srcOrd="0" destOrd="0" parTransId="{7E498383-9BB1-4E09-9A2C-B7760818D231}" sibTransId="{BDA0BB7B-2F2C-4A5C-90ED-98E3E2C21840}"/>
    <dgm:cxn modelId="{17C97B21-B95B-4F84-A8EA-20C1A679AAA4}" type="presOf" srcId="{B201EBDC-1A68-4084-82D8-72CF3B3C5A0C}" destId="{97BCDE22-40B7-41BC-91EE-E4191F394045}" srcOrd="0" destOrd="0" presId="urn:microsoft.com/office/officeart/2005/8/layout/process1"/>
    <dgm:cxn modelId="{EDF24D11-3109-4D2D-A3DC-1AF7820D8446}" type="presOf" srcId="{638D7CEF-2EE4-4364-8C43-BDB1EF1FFC3C}" destId="{CB858A15-ACF7-4D07-9745-32C82B1F59E0}" srcOrd="0" destOrd="0" presId="urn:microsoft.com/office/officeart/2005/8/layout/process1"/>
    <dgm:cxn modelId="{53AE3B02-5706-42AC-97F7-95B6E07EFA2E}" type="presOf" srcId="{6CAEE948-1A61-4C7F-8DA4-53E95C5D766F}" destId="{52A03D65-8C17-4612-98C5-93D6931A0345}" srcOrd="0" destOrd="0" presId="urn:microsoft.com/office/officeart/2005/8/layout/process1"/>
    <dgm:cxn modelId="{C81C178B-250C-4425-9F49-1C7053732244}" srcId="{5DC76D1E-7C40-4E15-B758-1992A57C0E58}" destId="{6CAEE948-1A61-4C7F-8DA4-53E95C5D766F}" srcOrd="1" destOrd="0" parTransId="{5DB28600-A574-48FA-8C66-25DCA7E2DC96}" sibTransId="{B482FDB0-3548-4CA8-96E8-C546C7AD63B4}"/>
    <dgm:cxn modelId="{7EBB3325-368F-4706-BB95-9171A51D54BF}" type="presOf" srcId="{D189D94F-A994-4FB3-9EE2-6AF700FC14A0}" destId="{BFEB1648-256D-497E-A27F-C94248011107}" srcOrd="1" destOrd="0" presId="urn:microsoft.com/office/officeart/2005/8/layout/process1"/>
    <dgm:cxn modelId="{B9CE5C64-5EC0-4ACF-8D9A-9FA88D5689F5}" type="presOf" srcId="{5DC76D1E-7C40-4E15-B758-1992A57C0E58}" destId="{B679B707-A4A5-48FB-A755-658432BB17C0}" srcOrd="0" destOrd="0" presId="urn:microsoft.com/office/officeart/2005/8/layout/process1"/>
    <dgm:cxn modelId="{339FB059-FB5E-4628-8E8A-CF73D0C02E6A}" type="presOf" srcId="{D189D94F-A994-4FB3-9EE2-6AF700FC14A0}" destId="{C579704D-DE41-4C9B-88D7-B2FA51AD3C68}" srcOrd="0" destOrd="0" presId="urn:microsoft.com/office/officeart/2005/8/layout/process1"/>
    <dgm:cxn modelId="{639E3805-2949-4086-A86F-D4E55FB4A6F3}" type="presOf" srcId="{BDA0BB7B-2F2C-4A5C-90ED-98E3E2C21840}" destId="{16BE64BE-B36A-447D-B51F-46FA78B4A606}" srcOrd="0" destOrd="0" presId="urn:microsoft.com/office/officeart/2005/8/layout/process1"/>
    <dgm:cxn modelId="{D1774C03-0605-4404-92C0-01BF1A63AD92}" type="presParOf" srcId="{B679B707-A4A5-48FB-A755-658432BB17C0}" destId="{97BCDE22-40B7-41BC-91EE-E4191F394045}" srcOrd="0" destOrd="0" presId="urn:microsoft.com/office/officeart/2005/8/layout/process1"/>
    <dgm:cxn modelId="{ED0ECC37-4B99-4D31-92F0-5C715C1F68E8}" type="presParOf" srcId="{B679B707-A4A5-48FB-A755-658432BB17C0}" destId="{16BE64BE-B36A-447D-B51F-46FA78B4A606}" srcOrd="1" destOrd="0" presId="urn:microsoft.com/office/officeart/2005/8/layout/process1"/>
    <dgm:cxn modelId="{7D4D3E42-5CBA-4B99-BC3B-D366CD20DE65}" type="presParOf" srcId="{16BE64BE-B36A-447D-B51F-46FA78B4A606}" destId="{239EBD56-E2A6-4316-9001-AC16410B23BE}" srcOrd="0" destOrd="0" presId="urn:microsoft.com/office/officeart/2005/8/layout/process1"/>
    <dgm:cxn modelId="{1F9A5D41-6E74-4D90-ABC0-BFC81C890F6A}" type="presParOf" srcId="{B679B707-A4A5-48FB-A755-658432BB17C0}" destId="{52A03D65-8C17-4612-98C5-93D6931A0345}" srcOrd="2" destOrd="0" presId="urn:microsoft.com/office/officeart/2005/8/layout/process1"/>
    <dgm:cxn modelId="{42E0B101-A74E-4D61-AE98-6A9856F7208F}" type="presParOf" srcId="{B679B707-A4A5-48FB-A755-658432BB17C0}" destId="{E455DAB8-4E20-469E-B23D-758906D930B8}" srcOrd="3" destOrd="0" presId="urn:microsoft.com/office/officeart/2005/8/layout/process1"/>
    <dgm:cxn modelId="{F91DCEF7-5A50-40A5-A076-F7F02A0A855E}" type="presParOf" srcId="{E455DAB8-4E20-469E-B23D-758906D930B8}" destId="{0099C69E-AFD4-434F-A1BD-E44508425A7F}" srcOrd="0" destOrd="0" presId="urn:microsoft.com/office/officeart/2005/8/layout/process1"/>
    <dgm:cxn modelId="{91D23002-C981-4B54-BAF4-F953309FA465}" type="presParOf" srcId="{B679B707-A4A5-48FB-A755-658432BB17C0}" destId="{89BCEC3F-614C-4ED8-8DD6-93623C5607C1}" srcOrd="4" destOrd="0" presId="urn:microsoft.com/office/officeart/2005/8/layout/process1"/>
    <dgm:cxn modelId="{17A825B2-24C4-4F30-9DE3-163B636187DE}" type="presParOf" srcId="{B679B707-A4A5-48FB-A755-658432BB17C0}" destId="{C579704D-DE41-4C9B-88D7-B2FA51AD3C68}" srcOrd="5" destOrd="0" presId="urn:microsoft.com/office/officeart/2005/8/layout/process1"/>
    <dgm:cxn modelId="{73C131AC-E312-4C08-A939-77CC341DFF8D}" type="presParOf" srcId="{C579704D-DE41-4C9B-88D7-B2FA51AD3C68}" destId="{BFEB1648-256D-497E-A27F-C94248011107}" srcOrd="0" destOrd="0" presId="urn:microsoft.com/office/officeart/2005/8/layout/process1"/>
    <dgm:cxn modelId="{9CD3FC9E-E416-49B5-B474-6B0941781C42}" type="presParOf" srcId="{B679B707-A4A5-48FB-A755-658432BB17C0}" destId="{5669706D-A6E0-4F1C-91E3-95BBFF0046E0}" srcOrd="6" destOrd="0" presId="urn:microsoft.com/office/officeart/2005/8/layout/process1"/>
    <dgm:cxn modelId="{C2EED122-75B9-4C1E-85C7-4AAEFC65B72A}" type="presParOf" srcId="{B679B707-A4A5-48FB-A755-658432BB17C0}" destId="{DCBC4B85-700F-4337-AF84-50B6514349FC}" srcOrd="7" destOrd="0" presId="urn:microsoft.com/office/officeart/2005/8/layout/process1"/>
    <dgm:cxn modelId="{FBFF9628-F26D-4AE3-9192-0453EFE006CD}" type="presParOf" srcId="{DCBC4B85-700F-4337-AF84-50B6514349FC}" destId="{901FFF37-323E-417C-869D-FFB99F719A05}" srcOrd="0" destOrd="0" presId="urn:microsoft.com/office/officeart/2005/8/layout/process1"/>
    <dgm:cxn modelId="{3028732D-57EC-4500-A17E-0A5B7FFD1A8F}" type="presParOf" srcId="{B679B707-A4A5-48FB-A755-658432BB17C0}" destId="{CB858A15-ACF7-4D07-9745-32C82B1F59E0}"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76D1E-7C40-4E15-B758-1992A57C0E58}" type="doc">
      <dgm:prSet loTypeId="urn:microsoft.com/office/officeart/2005/8/layout/process1" loCatId="process" qsTypeId="urn:microsoft.com/office/officeart/2005/8/quickstyle/simple1" qsCatId="simple" csTypeId="urn:microsoft.com/office/officeart/2005/8/colors/colorful4" csCatId="colorful" phldr="1"/>
      <dgm:spPr/>
    </dgm:pt>
    <dgm:pt modelId="{6CAEE948-1A61-4C7F-8DA4-53E95C5D766F}">
      <dgm:prSet phldrT="[Text]"/>
      <dgm:spPr>
        <a:solidFill>
          <a:srgbClr val="00B0F0"/>
        </a:solidFill>
      </dgm:spPr>
      <dgm:t>
        <a:bodyPr/>
        <a:lstStyle/>
        <a:p>
          <a:r>
            <a:rPr lang="en-US" dirty="0">
              <a:latin typeface="Trebuchet MS" panose="020B0603020202020204" pitchFamily="34" charset="0"/>
            </a:rPr>
            <a:t>Grace Period</a:t>
          </a:r>
        </a:p>
      </dgm:t>
    </dgm:pt>
    <dgm:pt modelId="{5DB28600-A574-48FA-8C66-25DCA7E2DC96}" type="parTrans" cxnId="{C81C178B-250C-4425-9F49-1C7053732244}">
      <dgm:prSet/>
      <dgm:spPr/>
      <dgm:t>
        <a:bodyPr/>
        <a:lstStyle/>
        <a:p>
          <a:endParaRPr lang="en-US">
            <a:latin typeface="Trebuchet MS" panose="020B0603020202020204" pitchFamily="34" charset="0"/>
          </a:endParaRPr>
        </a:p>
      </dgm:t>
    </dgm:pt>
    <dgm:pt modelId="{B482FDB0-3548-4CA8-96E8-C546C7AD63B4}" type="sibTrans" cxnId="{C81C178B-250C-4425-9F49-1C7053732244}">
      <dgm:prSet/>
      <dgm:spPr>
        <a:solidFill>
          <a:srgbClr val="00B0F0"/>
        </a:solidFill>
      </dgm:spPr>
      <dgm:t>
        <a:bodyPr/>
        <a:lstStyle/>
        <a:p>
          <a:endParaRPr lang="en-US">
            <a:latin typeface="Trebuchet MS" panose="020B0603020202020204" pitchFamily="34" charset="0"/>
          </a:endParaRPr>
        </a:p>
      </dgm:t>
    </dgm:pt>
    <dgm:pt modelId="{7E921057-2C1C-489F-A808-E2FC862464BA}">
      <dgm:prSet phldrT="[Text]"/>
      <dgm:spPr>
        <a:solidFill>
          <a:schemeClr val="bg2">
            <a:lumMod val="50000"/>
          </a:schemeClr>
        </a:solidFill>
      </dgm:spPr>
      <dgm:t>
        <a:bodyPr/>
        <a:lstStyle/>
        <a:p>
          <a:r>
            <a:rPr lang="en-US" dirty="0">
              <a:latin typeface="Trebuchet MS" panose="020B0603020202020204" pitchFamily="34" charset="0"/>
            </a:rPr>
            <a:t>Reviewer Assignment</a:t>
          </a:r>
        </a:p>
      </dgm:t>
    </dgm:pt>
    <dgm:pt modelId="{FE0629B4-47D6-40C4-9751-455C676E7B92}" type="parTrans" cxnId="{A511103B-74F3-4EFD-97CD-D507547154B1}">
      <dgm:prSet/>
      <dgm:spPr/>
      <dgm:t>
        <a:bodyPr/>
        <a:lstStyle/>
        <a:p>
          <a:endParaRPr lang="en-US">
            <a:latin typeface="Trebuchet MS" panose="020B0603020202020204" pitchFamily="34" charset="0"/>
          </a:endParaRPr>
        </a:p>
      </dgm:t>
    </dgm:pt>
    <dgm:pt modelId="{D189D94F-A994-4FB3-9EE2-6AF700FC14A0}" type="sibTrans" cxnId="{A511103B-74F3-4EFD-97CD-D507547154B1}">
      <dgm:prSet/>
      <dgm:spPr>
        <a:solidFill>
          <a:schemeClr val="bg2">
            <a:lumMod val="50000"/>
          </a:schemeClr>
        </a:solidFill>
      </dgm:spPr>
      <dgm:t>
        <a:bodyPr/>
        <a:lstStyle/>
        <a:p>
          <a:endParaRPr lang="en-US">
            <a:latin typeface="Trebuchet MS" panose="020B0603020202020204" pitchFamily="34" charset="0"/>
          </a:endParaRPr>
        </a:p>
      </dgm:t>
    </dgm:pt>
    <dgm:pt modelId="{521B4DB5-7511-41B4-A746-C8DA100E0601}">
      <dgm:prSet phldrT="[Text]"/>
      <dgm:spPr>
        <a:solidFill>
          <a:schemeClr val="bg2">
            <a:lumMod val="50000"/>
          </a:schemeClr>
        </a:solidFill>
      </dgm:spPr>
      <dgm:t>
        <a:bodyPr/>
        <a:lstStyle/>
        <a:p>
          <a:r>
            <a:rPr lang="en-US" dirty="0">
              <a:latin typeface="Trebuchet MS" panose="020B0603020202020204" pitchFamily="34" charset="0"/>
            </a:rPr>
            <a:t>Designated Review</a:t>
          </a:r>
        </a:p>
      </dgm:t>
    </dgm:pt>
    <dgm:pt modelId="{D6BD96ED-4C39-45D9-A749-9BB6CC1364E9}" type="parTrans" cxnId="{67D83E80-86AF-4A4E-A50E-42B3A5820783}">
      <dgm:prSet/>
      <dgm:spPr/>
      <dgm:t>
        <a:bodyPr/>
        <a:lstStyle/>
        <a:p>
          <a:endParaRPr lang="en-US">
            <a:latin typeface="Trebuchet MS" panose="020B0603020202020204" pitchFamily="34" charset="0"/>
          </a:endParaRPr>
        </a:p>
      </dgm:t>
    </dgm:pt>
    <dgm:pt modelId="{3B6F7D0C-84B0-4EFF-B382-E903DF9417B7}" type="sibTrans" cxnId="{67D83E80-86AF-4A4E-A50E-42B3A5820783}">
      <dgm:prSet/>
      <dgm:spPr>
        <a:solidFill>
          <a:schemeClr val="bg2">
            <a:lumMod val="50000"/>
          </a:schemeClr>
        </a:solidFill>
      </dgm:spPr>
      <dgm:t>
        <a:bodyPr/>
        <a:lstStyle/>
        <a:p>
          <a:endParaRPr lang="en-US">
            <a:latin typeface="Trebuchet MS" panose="020B0603020202020204" pitchFamily="34" charset="0"/>
          </a:endParaRPr>
        </a:p>
      </dgm:t>
    </dgm:pt>
    <dgm:pt modelId="{B201EBDC-1A68-4084-82D8-72CF3B3C5A0C}">
      <dgm:prSet phldrT="[Text]"/>
      <dgm:spPr>
        <a:solidFill>
          <a:schemeClr val="bg2">
            <a:lumMod val="50000"/>
          </a:schemeClr>
        </a:solidFill>
      </dgm:spPr>
      <dgm:t>
        <a:bodyPr/>
        <a:lstStyle/>
        <a:p>
          <a:r>
            <a:rPr lang="en-US" dirty="0" smtClean="0">
              <a:latin typeface="Trebuchet MS" panose="020B0603020202020204" pitchFamily="34" charset="0"/>
            </a:rPr>
            <a:t>Pre-Review</a:t>
          </a:r>
          <a:endParaRPr lang="en-US" dirty="0">
            <a:latin typeface="Trebuchet MS" panose="020B0603020202020204" pitchFamily="34" charset="0"/>
          </a:endParaRPr>
        </a:p>
      </dgm:t>
    </dgm:pt>
    <dgm:pt modelId="{7E498383-9BB1-4E09-9A2C-B7760818D231}" type="parTrans" cxnId="{C342E025-1B00-4C03-87FA-523E8DDE6208}">
      <dgm:prSet/>
      <dgm:spPr/>
      <dgm:t>
        <a:bodyPr/>
        <a:lstStyle/>
        <a:p>
          <a:endParaRPr lang="en-US">
            <a:latin typeface="Trebuchet MS" panose="020B0603020202020204" pitchFamily="34" charset="0"/>
          </a:endParaRPr>
        </a:p>
      </dgm:t>
    </dgm:pt>
    <dgm:pt modelId="{BDA0BB7B-2F2C-4A5C-90ED-98E3E2C21840}" type="sibTrans" cxnId="{C342E025-1B00-4C03-87FA-523E8DDE6208}">
      <dgm:prSet/>
      <dgm:spPr>
        <a:solidFill>
          <a:schemeClr val="bg2">
            <a:lumMod val="50000"/>
          </a:schemeClr>
        </a:solidFill>
      </dgm:spPr>
      <dgm:t>
        <a:bodyPr/>
        <a:lstStyle/>
        <a:p>
          <a:endParaRPr lang="en-US">
            <a:latin typeface="Trebuchet MS" panose="020B0603020202020204" pitchFamily="34" charset="0"/>
          </a:endParaRPr>
        </a:p>
      </dgm:t>
    </dgm:pt>
    <dgm:pt modelId="{638D7CEF-2EE4-4364-8C43-BDB1EF1FFC3C}">
      <dgm:prSet phldrT="[Text]"/>
      <dgm:spPr>
        <a:solidFill>
          <a:schemeClr val="bg2">
            <a:lumMod val="50000"/>
          </a:schemeClr>
        </a:solidFill>
      </dgm:spPr>
      <dgm:t>
        <a:bodyPr/>
        <a:lstStyle/>
        <a:p>
          <a:r>
            <a:rPr lang="en-US" dirty="0">
              <a:latin typeface="Trebuchet MS" panose="020B0603020202020204" pitchFamily="34" charset="0"/>
            </a:rPr>
            <a:t>Post Review</a:t>
          </a:r>
        </a:p>
      </dgm:t>
    </dgm:pt>
    <dgm:pt modelId="{5190EFE1-5D2D-4697-944F-22737C349C9F}" type="parTrans" cxnId="{410F943B-B038-4844-83BC-88472495DDE2}">
      <dgm:prSet/>
      <dgm:spPr/>
      <dgm:t>
        <a:bodyPr/>
        <a:lstStyle/>
        <a:p>
          <a:endParaRPr lang="en-US">
            <a:latin typeface="Trebuchet MS" panose="020B0603020202020204" pitchFamily="34" charset="0"/>
          </a:endParaRPr>
        </a:p>
      </dgm:t>
    </dgm:pt>
    <dgm:pt modelId="{4F6D2FCB-10E9-470E-8DEF-059C392B951D}" type="sibTrans" cxnId="{410F943B-B038-4844-83BC-88472495DDE2}">
      <dgm:prSet/>
      <dgm:spPr/>
      <dgm:t>
        <a:bodyPr/>
        <a:lstStyle/>
        <a:p>
          <a:endParaRPr lang="en-US">
            <a:latin typeface="Trebuchet MS" panose="020B0603020202020204" pitchFamily="34" charset="0"/>
          </a:endParaRPr>
        </a:p>
      </dgm:t>
    </dgm:pt>
    <dgm:pt modelId="{B679B707-A4A5-48FB-A755-658432BB17C0}" type="pres">
      <dgm:prSet presAssocID="{5DC76D1E-7C40-4E15-B758-1992A57C0E58}" presName="Name0" presStyleCnt="0">
        <dgm:presLayoutVars>
          <dgm:dir/>
          <dgm:resizeHandles val="exact"/>
        </dgm:presLayoutVars>
      </dgm:prSet>
      <dgm:spPr/>
    </dgm:pt>
    <dgm:pt modelId="{97BCDE22-40B7-41BC-91EE-E4191F394045}" type="pres">
      <dgm:prSet presAssocID="{B201EBDC-1A68-4084-82D8-72CF3B3C5A0C}" presName="node" presStyleLbl="node1" presStyleIdx="0" presStyleCnt="5" custLinFactY="-51392" custLinFactNeighborY="-100000">
        <dgm:presLayoutVars>
          <dgm:bulletEnabled val="1"/>
        </dgm:presLayoutVars>
      </dgm:prSet>
      <dgm:spPr/>
      <dgm:t>
        <a:bodyPr/>
        <a:lstStyle/>
        <a:p>
          <a:endParaRPr lang="en-US"/>
        </a:p>
      </dgm:t>
    </dgm:pt>
    <dgm:pt modelId="{16BE64BE-B36A-447D-B51F-46FA78B4A606}" type="pres">
      <dgm:prSet presAssocID="{BDA0BB7B-2F2C-4A5C-90ED-98E3E2C21840}" presName="sibTrans" presStyleLbl="sibTrans2D1" presStyleIdx="0" presStyleCnt="4"/>
      <dgm:spPr/>
      <dgm:t>
        <a:bodyPr/>
        <a:lstStyle/>
        <a:p>
          <a:endParaRPr lang="en-US"/>
        </a:p>
      </dgm:t>
    </dgm:pt>
    <dgm:pt modelId="{239EBD56-E2A6-4316-9001-AC16410B23BE}" type="pres">
      <dgm:prSet presAssocID="{BDA0BB7B-2F2C-4A5C-90ED-98E3E2C21840}" presName="connectorText" presStyleLbl="sibTrans2D1" presStyleIdx="0" presStyleCnt="4"/>
      <dgm:spPr/>
      <dgm:t>
        <a:bodyPr/>
        <a:lstStyle/>
        <a:p>
          <a:endParaRPr lang="en-US"/>
        </a:p>
      </dgm:t>
    </dgm:pt>
    <dgm:pt modelId="{52A03D65-8C17-4612-98C5-93D6931A0345}" type="pres">
      <dgm:prSet presAssocID="{6CAEE948-1A61-4C7F-8DA4-53E95C5D766F}" presName="node" presStyleLbl="node1" presStyleIdx="1" presStyleCnt="5" custLinFactY="-51392" custLinFactNeighborY="-100000">
        <dgm:presLayoutVars>
          <dgm:bulletEnabled val="1"/>
        </dgm:presLayoutVars>
      </dgm:prSet>
      <dgm:spPr/>
      <dgm:t>
        <a:bodyPr/>
        <a:lstStyle/>
        <a:p>
          <a:endParaRPr lang="en-US"/>
        </a:p>
      </dgm:t>
    </dgm:pt>
    <dgm:pt modelId="{E455DAB8-4E20-469E-B23D-758906D930B8}" type="pres">
      <dgm:prSet presAssocID="{B482FDB0-3548-4CA8-96E8-C546C7AD63B4}" presName="sibTrans" presStyleLbl="sibTrans2D1" presStyleIdx="1" presStyleCnt="4"/>
      <dgm:spPr/>
      <dgm:t>
        <a:bodyPr/>
        <a:lstStyle/>
        <a:p>
          <a:endParaRPr lang="en-US"/>
        </a:p>
      </dgm:t>
    </dgm:pt>
    <dgm:pt modelId="{0099C69E-AFD4-434F-A1BD-E44508425A7F}" type="pres">
      <dgm:prSet presAssocID="{B482FDB0-3548-4CA8-96E8-C546C7AD63B4}" presName="connectorText" presStyleLbl="sibTrans2D1" presStyleIdx="1" presStyleCnt="4"/>
      <dgm:spPr/>
      <dgm:t>
        <a:bodyPr/>
        <a:lstStyle/>
        <a:p>
          <a:endParaRPr lang="en-US"/>
        </a:p>
      </dgm:t>
    </dgm:pt>
    <dgm:pt modelId="{89BCEC3F-614C-4ED8-8DD6-93623C5607C1}" type="pres">
      <dgm:prSet presAssocID="{7E921057-2C1C-489F-A808-E2FC862464BA}" presName="node" presStyleLbl="node1" presStyleIdx="2" presStyleCnt="5" custLinFactY="-51392" custLinFactNeighborY="-100000">
        <dgm:presLayoutVars>
          <dgm:bulletEnabled val="1"/>
        </dgm:presLayoutVars>
      </dgm:prSet>
      <dgm:spPr/>
      <dgm:t>
        <a:bodyPr/>
        <a:lstStyle/>
        <a:p>
          <a:endParaRPr lang="en-US"/>
        </a:p>
      </dgm:t>
    </dgm:pt>
    <dgm:pt modelId="{C579704D-DE41-4C9B-88D7-B2FA51AD3C68}" type="pres">
      <dgm:prSet presAssocID="{D189D94F-A994-4FB3-9EE2-6AF700FC14A0}" presName="sibTrans" presStyleLbl="sibTrans2D1" presStyleIdx="2" presStyleCnt="4"/>
      <dgm:spPr/>
      <dgm:t>
        <a:bodyPr/>
        <a:lstStyle/>
        <a:p>
          <a:endParaRPr lang="en-US"/>
        </a:p>
      </dgm:t>
    </dgm:pt>
    <dgm:pt modelId="{BFEB1648-256D-497E-A27F-C94248011107}" type="pres">
      <dgm:prSet presAssocID="{D189D94F-A994-4FB3-9EE2-6AF700FC14A0}" presName="connectorText" presStyleLbl="sibTrans2D1" presStyleIdx="2" presStyleCnt="4"/>
      <dgm:spPr/>
      <dgm:t>
        <a:bodyPr/>
        <a:lstStyle/>
        <a:p>
          <a:endParaRPr lang="en-US"/>
        </a:p>
      </dgm:t>
    </dgm:pt>
    <dgm:pt modelId="{5669706D-A6E0-4F1C-91E3-95BBFF0046E0}" type="pres">
      <dgm:prSet presAssocID="{521B4DB5-7511-41B4-A746-C8DA100E0601}" presName="node" presStyleLbl="node1" presStyleIdx="3" presStyleCnt="5" custLinFactY="-51392" custLinFactNeighborY="-100000">
        <dgm:presLayoutVars>
          <dgm:bulletEnabled val="1"/>
        </dgm:presLayoutVars>
      </dgm:prSet>
      <dgm:spPr/>
      <dgm:t>
        <a:bodyPr/>
        <a:lstStyle/>
        <a:p>
          <a:endParaRPr lang="en-US"/>
        </a:p>
      </dgm:t>
    </dgm:pt>
    <dgm:pt modelId="{DCBC4B85-700F-4337-AF84-50B6514349FC}" type="pres">
      <dgm:prSet presAssocID="{3B6F7D0C-84B0-4EFF-B382-E903DF9417B7}" presName="sibTrans" presStyleLbl="sibTrans2D1" presStyleIdx="3" presStyleCnt="4"/>
      <dgm:spPr/>
      <dgm:t>
        <a:bodyPr/>
        <a:lstStyle/>
        <a:p>
          <a:endParaRPr lang="en-US"/>
        </a:p>
      </dgm:t>
    </dgm:pt>
    <dgm:pt modelId="{901FFF37-323E-417C-869D-FFB99F719A05}" type="pres">
      <dgm:prSet presAssocID="{3B6F7D0C-84B0-4EFF-B382-E903DF9417B7}" presName="connectorText" presStyleLbl="sibTrans2D1" presStyleIdx="3" presStyleCnt="4"/>
      <dgm:spPr/>
      <dgm:t>
        <a:bodyPr/>
        <a:lstStyle/>
        <a:p>
          <a:endParaRPr lang="en-US"/>
        </a:p>
      </dgm:t>
    </dgm:pt>
    <dgm:pt modelId="{CB858A15-ACF7-4D07-9745-32C82B1F59E0}" type="pres">
      <dgm:prSet presAssocID="{638D7CEF-2EE4-4364-8C43-BDB1EF1FFC3C}" presName="node" presStyleLbl="node1" presStyleIdx="4" presStyleCnt="5" custLinFactY="-51392" custLinFactNeighborY="-100000">
        <dgm:presLayoutVars>
          <dgm:bulletEnabled val="1"/>
        </dgm:presLayoutVars>
      </dgm:prSet>
      <dgm:spPr/>
      <dgm:t>
        <a:bodyPr/>
        <a:lstStyle/>
        <a:p>
          <a:endParaRPr lang="en-US"/>
        </a:p>
      </dgm:t>
    </dgm:pt>
  </dgm:ptLst>
  <dgm:cxnLst>
    <dgm:cxn modelId="{A511103B-74F3-4EFD-97CD-D507547154B1}" srcId="{5DC76D1E-7C40-4E15-B758-1992A57C0E58}" destId="{7E921057-2C1C-489F-A808-E2FC862464BA}" srcOrd="2" destOrd="0" parTransId="{FE0629B4-47D6-40C4-9751-455C676E7B92}" sibTransId="{D189D94F-A994-4FB3-9EE2-6AF700FC14A0}"/>
    <dgm:cxn modelId="{A2BA9E41-0C1E-4759-BE59-32F1CCE32952}" type="presOf" srcId="{B482FDB0-3548-4CA8-96E8-C546C7AD63B4}" destId="{0099C69E-AFD4-434F-A1BD-E44508425A7F}" srcOrd="1" destOrd="0" presId="urn:microsoft.com/office/officeart/2005/8/layout/process1"/>
    <dgm:cxn modelId="{3305133B-AC06-4AD5-B42E-8D2279CAFFE1}" type="presOf" srcId="{3B6F7D0C-84B0-4EFF-B382-E903DF9417B7}" destId="{DCBC4B85-700F-4337-AF84-50B6514349FC}" srcOrd="0" destOrd="0" presId="urn:microsoft.com/office/officeart/2005/8/layout/process1"/>
    <dgm:cxn modelId="{9D992B73-2924-4F37-BE41-C833BBC17309}" type="presOf" srcId="{521B4DB5-7511-41B4-A746-C8DA100E0601}" destId="{5669706D-A6E0-4F1C-91E3-95BBFF0046E0}" srcOrd="0" destOrd="0" presId="urn:microsoft.com/office/officeart/2005/8/layout/process1"/>
    <dgm:cxn modelId="{CE5275E2-DA81-45E1-84F1-6FF98210B370}" type="presOf" srcId="{7E921057-2C1C-489F-A808-E2FC862464BA}" destId="{89BCEC3F-614C-4ED8-8DD6-93623C5607C1}" srcOrd="0" destOrd="0" presId="urn:microsoft.com/office/officeart/2005/8/layout/process1"/>
    <dgm:cxn modelId="{DD2F18E1-A0DB-44E6-B324-1964A3848AE2}" type="presOf" srcId="{3B6F7D0C-84B0-4EFF-B382-E903DF9417B7}" destId="{901FFF37-323E-417C-869D-FFB99F719A05}" srcOrd="1" destOrd="0" presId="urn:microsoft.com/office/officeart/2005/8/layout/process1"/>
    <dgm:cxn modelId="{12352344-D8FB-4582-B1C6-4DEEDB3A97DF}" type="presOf" srcId="{B482FDB0-3548-4CA8-96E8-C546C7AD63B4}" destId="{E455DAB8-4E20-469E-B23D-758906D930B8}" srcOrd="0" destOrd="0" presId="urn:microsoft.com/office/officeart/2005/8/layout/process1"/>
    <dgm:cxn modelId="{67D83E80-86AF-4A4E-A50E-42B3A5820783}" srcId="{5DC76D1E-7C40-4E15-B758-1992A57C0E58}" destId="{521B4DB5-7511-41B4-A746-C8DA100E0601}" srcOrd="3" destOrd="0" parTransId="{D6BD96ED-4C39-45D9-A749-9BB6CC1364E9}" sibTransId="{3B6F7D0C-84B0-4EFF-B382-E903DF9417B7}"/>
    <dgm:cxn modelId="{382B2CFC-0626-4388-B706-FEA8C8774A57}" type="presOf" srcId="{BDA0BB7B-2F2C-4A5C-90ED-98E3E2C21840}" destId="{239EBD56-E2A6-4316-9001-AC16410B23BE}" srcOrd="1" destOrd="0" presId="urn:microsoft.com/office/officeart/2005/8/layout/process1"/>
    <dgm:cxn modelId="{410F943B-B038-4844-83BC-88472495DDE2}" srcId="{5DC76D1E-7C40-4E15-B758-1992A57C0E58}" destId="{638D7CEF-2EE4-4364-8C43-BDB1EF1FFC3C}" srcOrd="4" destOrd="0" parTransId="{5190EFE1-5D2D-4697-944F-22737C349C9F}" sibTransId="{4F6D2FCB-10E9-470E-8DEF-059C392B951D}"/>
    <dgm:cxn modelId="{C342E025-1B00-4C03-87FA-523E8DDE6208}" srcId="{5DC76D1E-7C40-4E15-B758-1992A57C0E58}" destId="{B201EBDC-1A68-4084-82D8-72CF3B3C5A0C}" srcOrd="0" destOrd="0" parTransId="{7E498383-9BB1-4E09-9A2C-B7760818D231}" sibTransId="{BDA0BB7B-2F2C-4A5C-90ED-98E3E2C21840}"/>
    <dgm:cxn modelId="{17C97B21-B95B-4F84-A8EA-20C1A679AAA4}" type="presOf" srcId="{B201EBDC-1A68-4084-82D8-72CF3B3C5A0C}" destId="{97BCDE22-40B7-41BC-91EE-E4191F394045}" srcOrd="0" destOrd="0" presId="urn:microsoft.com/office/officeart/2005/8/layout/process1"/>
    <dgm:cxn modelId="{EDF24D11-3109-4D2D-A3DC-1AF7820D8446}" type="presOf" srcId="{638D7CEF-2EE4-4364-8C43-BDB1EF1FFC3C}" destId="{CB858A15-ACF7-4D07-9745-32C82B1F59E0}" srcOrd="0" destOrd="0" presId="urn:microsoft.com/office/officeart/2005/8/layout/process1"/>
    <dgm:cxn modelId="{53AE3B02-5706-42AC-97F7-95B6E07EFA2E}" type="presOf" srcId="{6CAEE948-1A61-4C7F-8DA4-53E95C5D766F}" destId="{52A03D65-8C17-4612-98C5-93D6931A0345}" srcOrd="0" destOrd="0" presId="urn:microsoft.com/office/officeart/2005/8/layout/process1"/>
    <dgm:cxn modelId="{C81C178B-250C-4425-9F49-1C7053732244}" srcId="{5DC76D1E-7C40-4E15-B758-1992A57C0E58}" destId="{6CAEE948-1A61-4C7F-8DA4-53E95C5D766F}" srcOrd="1" destOrd="0" parTransId="{5DB28600-A574-48FA-8C66-25DCA7E2DC96}" sibTransId="{B482FDB0-3548-4CA8-96E8-C546C7AD63B4}"/>
    <dgm:cxn modelId="{7EBB3325-368F-4706-BB95-9171A51D54BF}" type="presOf" srcId="{D189D94F-A994-4FB3-9EE2-6AF700FC14A0}" destId="{BFEB1648-256D-497E-A27F-C94248011107}" srcOrd="1" destOrd="0" presId="urn:microsoft.com/office/officeart/2005/8/layout/process1"/>
    <dgm:cxn modelId="{B9CE5C64-5EC0-4ACF-8D9A-9FA88D5689F5}" type="presOf" srcId="{5DC76D1E-7C40-4E15-B758-1992A57C0E58}" destId="{B679B707-A4A5-48FB-A755-658432BB17C0}" srcOrd="0" destOrd="0" presId="urn:microsoft.com/office/officeart/2005/8/layout/process1"/>
    <dgm:cxn modelId="{339FB059-FB5E-4628-8E8A-CF73D0C02E6A}" type="presOf" srcId="{D189D94F-A994-4FB3-9EE2-6AF700FC14A0}" destId="{C579704D-DE41-4C9B-88D7-B2FA51AD3C68}" srcOrd="0" destOrd="0" presId="urn:microsoft.com/office/officeart/2005/8/layout/process1"/>
    <dgm:cxn modelId="{639E3805-2949-4086-A86F-D4E55FB4A6F3}" type="presOf" srcId="{BDA0BB7B-2F2C-4A5C-90ED-98E3E2C21840}" destId="{16BE64BE-B36A-447D-B51F-46FA78B4A606}" srcOrd="0" destOrd="0" presId="urn:microsoft.com/office/officeart/2005/8/layout/process1"/>
    <dgm:cxn modelId="{D1774C03-0605-4404-92C0-01BF1A63AD92}" type="presParOf" srcId="{B679B707-A4A5-48FB-A755-658432BB17C0}" destId="{97BCDE22-40B7-41BC-91EE-E4191F394045}" srcOrd="0" destOrd="0" presId="urn:microsoft.com/office/officeart/2005/8/layout/process1"/>
    <dgm:cxn modelId="{ED0ECC37-4B99-4D31-92F0-5C715C1F68E8}" type="presParOf" srcId="{B679B707-A4A5-48FB-A755-658432BB17C0}" destId="{16BE64BE-B36A-447D-B51F-46FA78B4A606}" srcOrd="1" destOrd="0" presId="urn:microsoft.com/office/officeart/2005/8/layout/process1"/>
    <dgm:cxn modelId="{7D4D3E42-5CBA-4B99-BC3B-D366CD20DE65}" type="presParOf" srcId="{16BE64BE-B36A-447D-B51F-46FA78B4A606}" destId="{239EBD56-E2A6-4316-9001-AC16410B23BE}" srcOrd="0" destOrd="0" presId="urn:microsoft.com/office/officeart/2005/8/layout/process1"/>
    <dgm:cxn modelId="{1F9A5D41-6E74-4D90-ABC0-BFC81C890F6A}" type="presParOf" srcId="{B679B707-A4A5-48FB-A755-658432BB17C0}" destId="{52A03D65-8C17-4612-98C5-93D6931A0345}" srcOrd="2" destOrd="0" presId="urn:microsoft.com/office/officeart/2005/8/layout/process1"/>
    <dgm:cxn modelId="{42E0B101-A74E-4D61-AE98-6A9856F7208F}" type="presParOf" srcId="{B679B707-A4A5-48FB-A755-658432BB17C0}" destId="{E455DAB8-4E20-469E-B23D-758906D930B8}" srcOrd="3" destOrd="0" presId="urn:microsoft.com/office/officeart/2005/8/layout/process1"/>
    <dgm:cxn modelId="{F91DCEF7-5A50-40A5-A076-F7F02A0A855E}" type="presParOf" srcId="{E455DAB8-4E20-469E-B23D-758906D930B8}" destId="{0099C69E-AFD4-434F-A1BD-E44508425A7F}" srcOrd="0" destOrd="0" presId="urn:microsoft.com/office/officeart/2005/8/layout/process1"/>
    <dgm:cxn modelId="{91D23002-C981-4B54-BAF4-F953309FA465}" type="presParOf" srcId="{B679B707-A4A5-48FB-A755-658432BB17C0}" destId="{89BCEC3F-614C-4ED8-8DD6-93623C5607C1}" srcOrd="4" destOrd="0" presId="urn:microsoft.com/office/officeart/2005/8/layout/process1"/>
    <dgm:cxn modelId="{17A825B2-24C4-4F30-9DE3-163B636187DE}" type="presParOf" srcId="{B679B707-A4A5-48FB-A755-658432BB17C0}" destId="{C579704D-DE41-4C9B-88D7-B2FA51AD3C68}" srcOrd="5" destOrd="0" presId="urn:microsoft.com/office/officeart/2005/8/layout/process1"/>
    <dgm:cxn modelId="{73C131AC-E312-4C08-A939-77CC341DFF8D}" type="presParOf" srcId="{C579704D-DE41-4C9B-88D7-B2FA51AD3C68}" destId="{BFEB1648-256D-497E-A27F-C94248011107}" srcOrd="0" destOrd="0" presId="urn:microsoft.com/office/officeart/2005/8/layout/process1"/>
    <dgm:cxn modelId="{9CD3FC9E-E416-49B5-B474-6B0941781C42}" type="presParOf" srcId="{B679B707-A4A5-48FB-A755-658432BB17C0}" destId="{5669706D-A6E0-4F1C-91E3-95BBFF0046E0}" srcOrd="6" destOrd="0" presId="urn:microsoft.com/office/officeart/2005/8/layout/process1"/>
    <dgm:cxn modelId="{C2EED122-75B9-4C1E-85C7-4AAEFC65B72A}" type="presParOf" srcId="{B679B707-A4A5-48FB-A755-658432BB17C0}" destId="{DCBC4B85-700F-4337-AF84-50B6514349FC}" srcOrd="7" destOrd="0" presId="urn:microsoft.com/office/officeart/2005/8/layout/process1"/>
    <dgm:cxn modelId="{FBFF9628-F26D-4AE3-9192-0453EFE006CD}" type="presParOf" srcId="{DCBC4B85-700F-4337-AF84-50B6514349FC}" destId="{901FFF37-323E-417C-869D-FFB99F719A05}" srcOrd="0" destOrd="0" presId="urn:microsoft.com/office/officeart/2005/8/layout/process1"/>
    <dgm:cxn modelId="{3028732D-57EC-4500-A17E-0A5B7FFD1A8F}" type="presParOf" srcId="{B679B707-A4A5-48FB-A755-658432BB17C0}" destId="{CB858A15-ACF7-4D07-9745-32C82B1F59E0}"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C76D1E-7C40-4E15-B758-1992A57C0E58}" type="doc">
      <dgm:prSet loTypeId="urn:microsoft.com/office/officeart/2005/8/layout/process1" loCatId="process" qsTypeId="urn:microsoft.com/office/officeart/2005/8/quickstyle/simple1" qsCatId="simple" csTypeId="urn:microsoft.com/office/officeart/2005/8/colors/colorful4" csCatId="colorful" phldr="1"/>
      <dgm:spPr/>
    </dgm:pt>
    <dgm:pt modelId="{6CAEE948-1A61-4C7F-8DA4-53E95C5D766F}">
      <dgm:prSet phldrT="[Text]"/>
      <dgm:spPr>
        <a:solidFill>
          <a:schemeClr val="tx2">
            <a:lumMod val="60000"/>
            <a:lumOff val="40000"/>
          </a:schemeClr>
        </a:solidFill>
      </dgm:spPr>
      <dgm:t>
        <a:bodyPr/>
        <a:lstStyle/>
        <a:p>
          <a:r>
            <a:rPr lang="en-US" dirty="0">
              <a:latin typeface="Trebuchet MS" panose="020B0603020202020204" pitchFamily="34" charset="0"/>
            </a:rPr>
            <a:t>Grace Period</a:t>
          </a:r>
        </a:p>
      </dgm:t>
    </dgm:pt>
    <dgm:pt modelId="{5DB28600-A574-48FA-8C66-25DCA7E2DC96}" type="parTrans" cxnId="{C81C178B-250C-4425-9F49-1C7053732244}">
      <dgm:prSet/>
      <dgm:spPr/>
      <dgm:t>
        <a:bodyPr/>
        <a:lstStyle/>
        <a:p>
          <a:endParaRPr lang="en-US">
            <a:latin typeface="Trebuchet MS" panose="020B0603020202020204" pitchFamily="34" charset="0"/>
          </a:endParaRPr>
        </a:p>
      </dgm:t>
    </dgm:pt>
    <dgm:pt modelId="{B482FDB0-3548-4CA8-96E8-C546C7AD63B4}" type="sibTrans" cxnId="{C81C178B-250C-4425-9F49-1C7053732244}">
      <dgm:prSet/>
      <dgm:spPr>
        <a:solidFill>
          <a:schemeClr val="tx2">
            <a:lumMod val="60000"/>
            <a:lumOff val="40000"/>
          </a:schemeClr>
        </a:solidFill>
      </dgm:spPr>
      <dgm:t>
        <a:bodyPr/>
        <a:lstStyle/>
        <a:p>
          <a:endParaRPr lang="en-US">
            <a:latin typeface="Trebuchet MS" panose="020B0603020202020204" pitchFamily="34" charset="0"/>
          </a:endParaRPr>
        </a:p>
      </dgm:t>
    </dgm:pt>
    <dgm:pt modelId="{7E921057-2C1C-489F-A808-E2FC862464BA}">
      <dgm:prSet phldrT="[Text]"/>
      <dgm:spPr>
        <a:solidFill>
          <a:srgbClr val="D5C139"/>
        </a:solidFill>
      </dgm:spPr>
      <dgm:t>
        <a:bodyPr/>
        <a:lstStyle/>
        <a:p>
          <a:r>
            <a:rPr lang="en-US" dirty="0">
              <a:latin typeface="Trebuchet MS" panose="020B0603020202020204" pitchFamily="34" charset="0"/>
            </a:rPr>
            <a:t>Reviewer Assignment</a:t>
          </a:r>
        </a:p>
      </dgm:t>
    </dgm:pt>
    <dgm:pt modelId="{FE0629B4-47D6-40C4-9751-455C676E7B92}" type="parTrans" cxnId="{A511103B-74F3-4EFD-97CD-D507547154B1}">
      <dgm:prSet/>
      <dgm:spPr/>
      <dgm:t>
        <a:bodyPr/>
        <a:lstStyle/>
        <a:p>
          <a:endParaRPr lang="en-US">
            <a:latin typeface="Trebuchet MS" panose="020B0603020202020204" pitchFamily="34" charset="0"/>
          </a:endParaRPr>
        </a:p>
      </dgm:t>
    </dgm:pt>
    <dgm:pt modelId="{D189D94F-A994-4FB3-9EE2-6AF700FC14A0}" type="sibTrans" cxnId="{A511103B-74F3-4EFD-97CD-D507547154B1}">
      <dgm:prSet/>
      <dgm:spPr>
        <a:solidFill>
          <a:schemeClr val="accent6">
            <a:lumMod val="75000"/>
          </a:schemeClr>
        </a:solidFill>
      </dgm:spPr>
      <dgm:t>
        <a:bodyPr/>
        <a:lstStyle/>
        <a:p>
          <a:endParaRPr lang="en-US">
            <a:latin typeface="Trebuchet MS" panose="020B0603020202020204" pitchFamily="34" charset="0"/>
          </a:endParaRPr>
        </a:p>
      </dgm:t>
    </dgm:pt>
    <dgm:pt modelId="{521B4DB5-7511-41B4-A746-C8DA100E0601}">
      <dgm:prSet phldrT="[Text]"/>
      <dgm:spPr>
        <a:solidFill>
          <a:schemeClr val="bg2">
            <a:lumMod val="50000"/>
          </a:schemeClr>
        </a:solidFill>
      </dgm:spPr>
      <dgm:t>
        <a:bodyPr/>
        <a:lstStyle/>
        <a:p>
          <a:r>
            <a:rPr lang="en-US" dirty="0">
              <a:latin typeface="Trebuchet MS" panose="020B0603020202020204" pitchFamily="34" charset="0"/>
            </a:rPr>
            <a:t>Member Review</a:t>
          </a:r>
        </a:p>
      </dgm:t>
    </dgm:pt>
    <dgm:pt modelId="{D6BD96ED-4C39-45D9-A749-9BB6CC1364E9}" type="parTrans" cxnId="{67D83E80-86AF-4A4E-A50E-42B3A5820783}">
      <dgm:prSet/>
      <dgm:spPr/>
      <dgm:t>
        <a:bodyPr/>
        <a:lstStyle/>
        <a:p>
          <a:endParaRPr lang="en-US">
            <a:latin typeface="Trebuchet MS" panose="020B0603020202020204" pitchFamily="34" charset="0"/>
          </a:endParaRPr>
        </a:p>
      </dgm:t>
    </dgm:pt>
    <dgm:pt modelId="{3B6F7D0C-84B0-4EFF-B382-E903DF9417B7}" type="sibTrans" cxnId="{67D83E80-86AF-4A4E-A50E-42B3A5820783}">
      <dgm:prSet/>
      <dgm:spPr>
        <a:solidFill>
          <a:schemeClr val="bg2">
            <a:lumMod val="50000"/>
          </a:schemeClr>
        </a:solidFill>
      </dgm:spPr>
      <dgm:t>
        <a:bodyPr/>
        <a:lstStyle/>
        <a:p>
          <a:endParaRPr lang="en-US">
            <a:latin typeface="Trebuchet MS" panose="020B0603020202020204" pitchFamily="34" charset="0"/>
          </a:endParaRPr>
        </a:p>
      </dgm:t>
    </dgm:pt>
    <dgm:pt modelId="{B201EBDC-1A68-4084-82D8-72CF3B3C5A0C}">
      <dgm:prSet phldrT="[Text]"/>
      <dgm:spPr>
        <a:solidFill>
          <a:schemeClr val="bg2">
            <a:lumMod val="50000"/>
          </a:schemeClr>
        </a:solidFill>
      </dgm:spPr>
      <dgm:t>
        <a:bodyPr/>
        <a:lstStyle/>
        <a:p>
          <a:r>
            <a:rPr lang="en-US" dirty="0" smtClean="0">
              <a:latin typeface="Trebuchet MS" panose="020B0603020202020204" pitchFamily="34" charset="0"/>
            </a:rPr>
            <a:t>Pre-Review</a:t>
          </a:r>
          <a:endParaRPr lang="en-US" dirty="0">
            <a:latin typeface="Trebuchet MS" panose="020B0603020202020204" pitchFamily="34" charset="0"/>
          </a:endParaRPr>
        </a:p>
      </dgm:t>
    </dgm:pt>
    <dgm:pt modelId="{7E498383-9BB1-4E09-9A2C-B7760818D231}" type="parTrans" cxnId="{C342E025-1B00-4C03-87FA-523E8DDE6208}">
      <dgm:prSet/>
      <dgm:spPr/>
      <dgm:t>
        <a:bodyPr/>
        <a:lstStyle/>
        <a:p>
          <a:endParaRPr lang="en-US">
            <a:latin typeface="Trebuchet MS" panose="020B0603020202020204" pitchFamily="34" charset="0"/>
          </a:endParaRPr>
        </a:p>
      </dgm:t>
    </dgm:pt>
    <dgm:pt modelId="{BDA0BB7B-2F2C-4A5C-90ED-98E3E2C21840}" type="sibTrans" cxnId="{C342E025-1B00-4C03-87FA-523E8DDE6208}">
      <dgm:prSet/>
      <dgm:spPr>
        <a:solidFill>
          <a:schemeClr val="bg2">
            <a:lumMod val="50000"/>
          </a:schemeClr>
        </a:solidFill>
      </dgm:spPr>
      <dgm:t>
        <a:bodyPr/>
        <a:lstStyle/>
        <a:p>
          <a:endParaRPr lang="en-US">
            <a:latin typeface="Trebuchet MS" panose="020B0603020202020204" pitchFamily="34" charset="0"/>
          </a:endParaRPr>
        </a:p>
      </dgm:t>
    </dgm:pt>
    <dgm:pt modelId="{638D7CEF-2EE4-4364-8C43-BDB1EF1FFC3C}">
      <dgm:prSet phldrT="[Text]"/>
      <dgm:spPr>
        <a:solidFill>
          <a:schemeClr val="bg2">
            <a:lumMod val="50000"/>
          </a:schemeClr>
        </a:solidFill>
      </dgm:spPr>
      <dgm:t>
        <a:bodyPr/>
        <a:lstStyle/>
        <a:p>
          <a:r>
            <a:rPr lang="en-US" dirty="0">
              <a:latin typeface="Trebuchet MS" panose="020B0603020202020204" pitchFamily="34" charset="0"/>
            </a:rPr>
            <a:t>Post Review</a:t>
          </a:r>
        </a:p>
      </dgm:t>
    </dgm:pt>
    <dgm:pt modelId="{5190EFE1-5D2D-4697-944F-22737C349C9F}" type="parTrans" cxnId="{410F943B-B038-4844-83BC-88472495DDE2}">
      <dgm:prSet/>
      <dgm:spPr/>
      <dgm:t>
        <a:bodyPr/>
        <a:lstStyle/>
        <a:p>
          <a:endParaRPr lang="en-US">
            <a:latin typeface="Trebuchet MS" panose="020B0603020202020204" pitchFamily="34" charset="0"/>
          </a:endParaRPr>
        </a:p>
      </dgm:t>
    </dgm:pt>
    <dgm:pt modelId="{4F6D2FCB-10E9-470E-8DEF-059C392B951D}" type="sibTrans" cxnId="{410F943B-B038-4844-83BC-88472495DDE2}">
      <dgm:prSet/>
      <dgm:spPr/>
      <dgm:t>
        <a:bodyPr/>
        <a:lstStyle/>
        <a:p>
          <a:endParaRPr lang="en-US">
            <a:latin typeface="Trebuchet MS" panose="020B0603020202020204" pitchFamily="34" charset="0"/>
          </a:endParaRPr>
        </a:p>
      </dgm:t>
    </dgm:pt>
    <dgm:pt modelId="{B679B707-A4A5-48FB-A755-658432BB17C0}" type="pres">
      <dgm:prSet presAssocID="{5DC76D1E-7C40-4E15-B758-1992A57C0E58}" presName="Name0" presStyleCnt="0">
        <dgm:presLayoutVars>
          <dgm:dir/>
          <dgm:resizeHandles val="exact"/>
        </dgm:presLayoutVars>
      </dgm:prSet>
      <dgm:spPr/>
    </dgm:pt>
    <dgm:pt modelId="{97BCDE22-40B7-41BC-91EE-E4191F394045}" type="pres">
      <dgm:prSet presAssocID="{B201EBDC-1A68-4084-82D8-72CF3B3C5A0C}" presName="node" presStyleLbl="node1" presStyleIdx="0" presStyleCnt="5" custLinFactY="-51392" custLinFactNeighborY="-100000">
        <dgm:presLayoutVars>
          <dgm:bulletEnabled val="1"/>
        </dgm:presLayoutVars>
      </dgm:prSet>
      <dgm:spPr/>
      <dgm:t>
        <a:bodyPr/>
        <a:lstStyle/>
        <a:p>
          <a:endParaRPr lang="en-US"/>
        </a:p>
      </dgm:t>
    </dgm:pt>
    <dgm:pt modelId="{16BE64BE-B36A-447D-B51F-46FA78B4A606}" type="pres">
      <dgm:prSet presAssocID="{BDA0BB7B-2F2C-4A5C-90ED-98E3E2C21840}" presName="sibTrans" presStyleLbl="sibTrans2D1" presStyleIdx="0" presStyleCnt="4"/>
      <dgm:spPr/>
      <dgm:t>
        <a:bodyPr/>
        <a:lstStyle/>
        <a:p>
          <a:endParaRPr lang="en-US"/>
        </a:p>
      </dgm:t>
    </dgm:pt>
    <dgm:pt modelId="{239EBD56-E2A6-4316-9001-AC16410B23BE}" type="pres">
      <dgm:prSet presAssocID="{BDA0BB7B-2F2C-4A5C-90ED-98E3E2C21840}" presName="connectorText" presStyleLbl="sibTrans2D1" presStyleIdx="0" presStyleCnt="4"/>
      <dgm:spPr/>
      <dgm:t>
        <a:bodyPr/>
        <a:lstStyle/>
        <a:p>
          <a:endParaRPr lang="en-US"/>
        </a:p>
      </dgm:t>
    </dgm:pt>
    <dgm:pt modelId="{52A03D65-8C17-4612-98C5-93D6931A0345}" type="pres">
      <dgm:prSet presAssocID="{6CAEE948-1A61-4C7F-8DA4-53E95C5D766F}" presName="node" presStyleLbl="node1" presStyleIdx="1" presStyleCnt="5" custLinFactY="-51392" custLinFactNeighborY="-100000">
        <dgm:presLayoutVars>
          <dgm:bulletEnabled val="1"/>
        </dgm:presLayoutVars>
      </dgm:prSet>
      <dgm:spPr/>
      <dgm:t>
        <a:bodyPr/>
        <a:lstStyle/>
        <a:p>
          <a:endParaRPr lang="en-US"/>
        </a:p>
      </dgm:t>
    </dgm:pt>
    <dgm:pt modelId="{E455DAB8-4E20-469E-B23D-758906D930B8}" type="pres">
      <dgm:prSet presAssocID="{B482FDB0-3548-4CA8-96E8-C546C7AD63B4}" presName="sibTrans" presStyleLbl="sibTrans2D1" presStyleIdx="1" presStyleCnt="4"/>
      <dgm:spPr/>
      <dgm:t>
        <a:bodyPr/>
        <a:lstStyle/>
        <a:p>
          <a:endParaRPr lang="en-US"/>
        </a:p>
      </dgm:t>
    </dgm:pt>
    <dgm:pt modelId="{0099C69E-AFD4-434F-A1BD-E44508425A7F}" type="pres">
      <dgm:prSet presAssocID="{B482FDB0-3548-4CA8-96E8-C546C7AD63B4}" presName="connectorText" presStyleLbl="sibTrans2D1" presStyleIdx="1" presStyleCnt="4"/>
      <dgm:spPr/>
      <dgm:t>
        <a:bodyPr/>
        <a:lstStyle/>
        <a:p>
          <a:endParaRPr lang="en-US"/>
        </a:p>
      </dgm:t>
    </dgm:pt>
    <dgm:pt modelId="{89BCEC3F-614C-4ED8-8DD6-93623C5607C1}" type="pres">
      <dgm:prSet presAssocID="{7E921057-2C1C-489F-A808-E2FC862464BA}" presName="node" presStyleLbl="node1" presStyleIdx="2" presStyleCnt="5" custLinFactY="-51392" custLinFactNeighborY="-100000">
        <dgm:presLayoutVars>
          <dgm:bulletEnabled val="1"/>
        </dgm:presLayoutVars>
      </dgm:prSet>
      <dgm:spPr/>
      <dgm:t>
        <a:bodyPr/>
        <a:lstStyle/>
        <a:p>
          <a:endParaRPr lang="en-US"/>
        </a:p>
      </dgm:t>
    </dgm:pt>
    <dgm:pt modelId="{C579704D-DE41-4C9B-88D7-B2FA51AD3C68}" type="pres">
      <dgm:prSet presAssocID="{D189D94F-A994-4FB3-9EE2-6AF700FC14A0}" presName="sibTrans" presStyleLbl="sibTrans2D1" presStyleIdx="2" presStyleCnt="4"/>
      <dgm:spPr/>
      <dgm:t>
        <a:bodyPr/>
        <a:lstStyle/>
        <a:p>
          <a:endParaRPr lang="en-US"/>
        </a:p>
      </dgm:t>
    </dgm:pt>
    <dgm:pt modelId="{BFEB1648-256D-497E-A27F-C94248011107}" type="pres">
      <dgm:prSet presAssocID="{D189D94F-A994-4FB3-9EE2-6AF700FC14A0}" presName="connectorText" presStyleLbl="sibTrans2D1" presStyleIdx="2" presStyleCnt="4"/>
      <dgm:spPr/>
      <dgm:t>
        <a:bodyPr/>
        <a:lstStyle/>
        <a:p>
          <a:endParaRPr lang="en-US"/>
        </a:p>
      </dgm:t>
    </dgm:pt>
    <dgm:pt modelId="{5669706D-A6E0-4F1C-91E3-95BBFF0046E0}" type="pres">
      <dgm:prSet presAssocID="{521B4DB5-7511-41B4-A746-C8DA100E0601}" presName="node" presStyleLbl="node1" presStyleIdx="3" presStyleCnt="5" custLinFactY="-51392" custLinFactNeighborY="-100000">
        <dgm:presLayoutVars>
          <dgm:bulletEnabled val="1"/>
        </dgm:presLayoutVars>
      </dgm:prSet>
      <dgm:spPr/>
      <dgm:t>
        <a:bodyPr/>
        <a:lstStyle/>
        <a:p>
          <a:endParaRPr lang="en-US"/>
        </a:p>
      </dgm:t>
    </dgm:pt>
    <dgm:pt modelId="{DCBC4B85-700F-4337-AF84-50B6514349FC}" type="pres">
      <dgm:prSet presAssocID="{3B6F7D0C-84B0-4EFF-B382-E903DF9417B7}" presName="sibTrans" presStyleLbl="sibTrans2D1" presStyleIdx="3" presStyleCnt="4"/>
      <dgm:spPr/>
      <dgm:t>
        <a:bodyPr/>
        <a:lstStyle/>
        <a:p>
          <a:endParaRPr lang="en-US"/>
        </a:p>
      </dgm:t>
    </dgm:pt>
    <dgm:pt modelId="{901FFF37-323E-417C-869D-FFB99F719A05}" type="pres">
      <dgm:prSet presAssocID="{3B6F7D0C-84B0-4EFF-B382-E903DF9417B7}" presName="connectorText" presStyleLbl="sibTrans2D1" presStyleIdx="3" presStyleCnt="4"/>
      <dgm:spPr/>
      <dgm:t>
        <a:bodyPr/>
        <a:lstStyle/>
        <a:p>
          <a:endParaRPr lang="en-US"/>
        </a:p>
      </dgm:t>
    </dgm:pt>
    <dgm:pt modelId="{CB858A15-ACF7-4D07-9745-32C82B1F59E0}" type="pres">
      <dgm:prSet presAssocID="{638D7CEF-2EE4-4364-8C43-BDB1EF1FFC3C}" presName="node" presStyleLbl="node1" presStyleIdx="4" presStyleCnt="5" custLinFactY="-51392" custLinFactNeighborY="-100000">
        <dgm:presLayoutVars>
          <dgm:bulletEnabled val="1"/>
        </dgm:presLayoutVars>
      </dgm:prSet>
      <dgm:spPr/>
      <dgm:t>
        <a:bodyPr/>
        <a:lstStyle/>
        <a:p>
          <a:endParaRPr lang="en-US"/>
        </a:p>
      </dgm:t>
    </dgm:pt>
  </dgm:ptLst>
  <dgm:cxnLst>
    <dgm:cxn modelId="{A511103B-74F3-4EFD-97CD-D507547154B1}" srcId="{5DC76D1E-7C40-4E15-B758-1992A57C0E58}" destId="{7E921057-2C1C-489F-A808-E2FC862464BA}" srcOrd="2" destOrd="0" parTransId="{FE0629B4-47D6-40C4-9751-455C676E7B92}" sibTransId="{D189D94F-A994-4FB3-9EE2-6AF700FC14A0}"/>
    <dgm:cxn modelId="{A2BA9E41-0C1E-4759-BE59-32F1CCE32952}" type="presOf" srcId="{B482FDB0-3548-4CA8-96E8-C546C7AD63B4}" destId="{0099C69E-AFD4-434F-A1BD-E44508425A7F}" srcOrd="1" destOrd="0" presId="urn:microsoft.com/office/officeart/2005/8/layout/process1"/>
    <dgm:cxn modelId="{3305133B-AC06-4AD5-B42E-8D2279CAFFE1}" type="presOf" srcId="{3B6F7D0C-84B0-4EFF-B382-E903DF9417B7}" destId="{DCBC4B85-700F-4337-AF84-50B6514349FC}" srcOrd="0" destOrd="0" presId="urn:microsoft.com/office/officeart/2005/8/layout/process1"/>
    <dgm:cxn modelId="{9D992B73-2924-4F37-BE41-C833BBC17309}" type="presOf" srcId="{521B4DB5-7511-41B4-A746-C8DA100E0601}" destId="{5669706D-A6E0-4F1C-91E3-95BBFF0046E0}" srcOrd="0" destOrd="0" presId="urn:microsoft.com/office/officeart/2005/8/layout/process1"/>
    <dgm:cxn modelId="{CE5275E2-DA81-45E1-84F1-6FF98210B370}" type="presOf" srcId="{7E921057-2C1C-489F-A808-E2FC862464BA}" destId="{89BCEC3F-614C-4ED8-8DD6-93623C5607C1}" srcOrd="0" destOrd="0" presId="urn:microsoft.com/office/officeart/2005/8/layout/process1"/>
    <dgm:cxn modelId="{DD2F18E1-A0DB-44E6-B324-1964A3848AE2}" type="presOf" srcId="{3B6F7D0C-84B0-4EFF-B382-E903DF9417B7}" destId="{901FFF37-323E-417C-869D-FFB99F719A05}" srcOrd="1" destOrd="0" presId="urn:microsoft.com/office/officeart/2005/8/layout/process1"/>
    <dgm:cxn modelId="{12352344-D8FB-4582-B1C6-4DEEDB3A97DF}" type="presOf" srcId="{B482FDB0-3548-4CA8-96E8-C546C7AD63B4}" destId="{E455DAB8-4E20-469E-B23D-758906D930B8}" srcOrd="0" destOrd="0" presId="urn:microsoft.com/office/officeart/2005/8/layout/process1"/>
    <dgm:cxn modelId="{67D83E80-86AF-4A4E-A50E-42B3A5820783}" srcId="{5DC76D1E-7C40-4E15-B758-1992A57C0E58}" destId="{521B4DB5-7511-41B4-A746-C8DA100E0601}" srcOrd="3" destOrd="0" parTransId="{D6BD96ED-4C39-45D9-A749-9BB6CC1364E9}" sibTransId="{3B6F7D0C-84B0-4EFF-B382-E903DF9417B7}"/>
    <dgm:cxn modelId="{382B2CFC-0626-4388-B706-FEA8C8774A57}" type="presOf" srcId="{BDA0BB7B-2F2C-4A5C-90ED-98E3E2C21840}" destId="{239EBD56-E2A6-4316-9001-AC16410B23BE}" srcOrd="1" destOrd="0" presId="urn:microsoft.com/office/officeart/2005/8/layout/process1"/>
    <dgm:cxn modelId="{410F943B-B038-4844-83BC-88472495DDE2}" srcId="{5DC76D1E-7C40-4E15-B758-1992A57C0E58}" destId="{638D7CEF-2EE4-4364-8C43-BDB1EF1FFC3C}" srcOrd="4" destOrd="0" parTransId="{5190EFE1-5D2D-4697-944F-22737C349C9F}" sibTransId="{4F6D2FCB-10E9-470E-8DEF-059C392B951D}"/>
    <dgm:cxn modelId="{C342E025-1B00-4C03-87FA-523E8DDE6208}" srcId="{5DC76D1E-7C40-4E15-B758-1992A57C0E58}" destId="{B201EBDC-1A68-4084-82D8-72CF3B3C5A0C}" srcOrd="0" destOrd="0" parTransId="{7E498383-9BB1-4E09-9A2C-B7760818D231}" sibTransId="{BDA0BB7B-2F2C-4A5C-90ED-98E3E2C21840}"/>
    <dgm:cxn modelId="{17C97B21-B95B-4F84-A8EA-20C1A679AAA4}" type="presOf" srcId="{B201EBDC-1A68-4084-82D8-72CF3B3C5A0C}" destId="{97BCDE22-40B7-41BC-91EE-E4191F394045}" srcOrd="0" destOrd="0" presId="urn:microsoft.com/office/officeart/2005/8/layout/process1"/>
    <dgm:cxn modelId="{EDF24D11-3109-4D2D-A3DC-1AF7820D8446}" type="presOf" srcId="{638D7CEF-2EE4-4364-8C43-BDB1EF1FFC3C}" destId="{CB858A15-ACF7-4D07-9745-32C82B1F59E0}" srcOrd="0" destOrd="0" presId="urn:microsoft.com/office/officeart/2005/8/layout/process1"/>
    <dgm:cxn modelId="{53AE3B02-5706-42AC-97F7-95B6E07EFA2E}" type="presOf" srcId="{6CAEE948-1A61-4C7F-8DA4-53E95C5D766F}" destId="{52A03D65-8C17-4612-98C5-93D6931A0345}" srcOrd="0" destOrd="0" presId="urn:microsoft.com/office/officeart/2005/8/layout/process1"/>
    <dgm:cxn modelId="{C81C178B-250C-4425-9F49-1C7053732244}" srcId="{5DC76D1E-7C40-4E15-B758-1992A57C0E58}" destId="{6CAEE948-1A61-4C7F-8DA4-53E95C5D766F}" srcOrd="1" destOrd="0" parTransId="{5DB28600-A574-48FA-8C66-25DCA7E2DC96}" sibTransId="{B482FDB0-3548-4CA8-96E8-C546C7AD63B4}"/>
    <dgm:cxn modelId="{7EBB3325-368F-4706-BB95-9171A51D54BF}" type="presOf" srcId="{D189D94F-A994-4FB3-9EE2-6AF700FC14A0}" destId="{BFEB1648-256D-497E-A27F-C94248011107}" srcOrd="1" destOrd="0" presId="urn:microsoft.com/office/officeart/2005/8/layout/process1"/>
    <dgm:cxn modelId="{B9CE5C64-5EC0-4ACF-8D9A-9FA88D5689F5}" type="presOf" srcId="{5DC76D1E-7C40-4E15-B758-1992A57C0E58}" destId="{B679B707-A4A5-48FB-A755-658432BB17C0}" srcOrd="0" destOrd="0" presId="urn:microsoft.com/office/officeart/2005/8/layout/process1"/>
    <dgm:cxn modelId="{339FB059-FB5E-4628-8E8A-CF73D0C02E6A}" type="presOf" srcId="{D189D94F-A994-4FB3-9EE2-6AF700FC14A0}" destId="{C579704D-DE41-4C9B-88D7-B2FA51AD3C68}" srcOrd="0" destOrd="0" presId="urn:microsoft.com/office/officeart/2005/8/layout/process1"/>
    <dgm:cxn modelId="{639E3805-2949-4086-A86F-D4E55FB4A6F3}" type="presOf" srcId="{BDA0BB7B-2F2C-4A5C-90ED-98E3E2C21840}" destId="{16BE64BE-B36A-447D-B51F-46FA78B4A606}" srcOrd="0" destOrd="0" presId="urn:microsoft.com/office/officeart/2005/8/layout/process1"/>
    <dgm:cxn modelId="{D1774C03-0605-4404-92C0-01BF1A63AD92}" type="presParOf" srcId="{B679B707-A4A5-48FB-A755-658432BB17C0}" destId="{97BCDE22-40B7-41BC-91EE-E4191F394045}" srcOrd="0" destOrd="0" presId="urn:microsoft.com/office/officeart/2005/8/layout/process1"/>
    <dgm:cxn modelId="{ED0ECC37-4B99-4D31-92F0-5C715C1F68E8}" type="presParOf" srcId="{B679B707-A4A5-48FB-A755-658432BB17C0}" destId="{16BE64BE-B36A-447D-B51F-46FA78B4A606}" srcOrd="1" destOrd="0" presId="urn:microsoft.com/office/officeart/2005/8/layout/process1"/>
    <dgm:cxn modelId="{7D4D3E42-5CBA-4B99-BC3B-D366CD20DE65}" type="presParOf" srcId="{16BE64BE-B36A-447D-B51F-46FA78B4A606}" destId="{239EBD56-E2A6-4316-9001-AC16410B23BE}" srcOrd="0" destOrd="0" presId="urn:microsoft.com/office/officeart/2005/8/layout/process1"/>
    <dgm:cxn modelId="{1F9A5D41-6E74-4D90-ABC0-BFC81C890F6A}" type="presParOf" srcId="{B679B707-A4A5-48FB-A755-658432BB17C0}" destId="{52A03D65-8C17-4612-98C5-93D6931A0345}" srcOrd="2" destOrd="0" presId="urn:microsoft.com/office/officeart/2005/8/layout/process1"/>
    <dgm:cxn modelId="{42E0B101-A74E-4D61-AE98-6A9856F7208F}" type="presParOf" srcId="{B679B707-A4A5-48FB-A755-658432BB17C0}" destId="{E455DAB8-4E20-469E-B23D-758906D930B8}" srcOrd="3" destOrd="0" presId="urn:microsoft.com/office/officeart/2005/8/layout/process1"/>
    <dgm:cxn modelId="{F91DCEF7-5A50-40A5-A076-F7F02A0A855E}" type="presParOf" srcId="{E455DAB8-4E20-469E-B23D-758906D930B8}" destId="{0099C69E-AFD4-434F-A1BD-E44508425A7F}" srcOrd="0" destOrd="0" presId="urn:microsoft.com/office/officeart/2005/8/layout/process1"/>
    <dgm:cxn modelId="{91D23002-C981-4B54-BAF4-F953309FA465}" type="presParOf" srcId="{B679B707-A4A5-48FB-A755-658432BB17C0}" destId="{89BCEC3F-614C-4ED8-8DD6-93623C5607C1}" srcOrd="4" destOrd="0" presId="urn:microsoft.com/office/officeart/2005/8/layout/process1"/>
    <dgm:cxn modelId="{17A825B2-24C4-4F30-9DE3-163B636187DE}" type="presParOf" srcId="{B679B707-A4A5-48FB-A755-658432BB17C0}" destId="{C579704D-DE41-4C9B-88D7-B2FA51AD3C68}" srcOrd="5" destOrd="0" presId="urn:microsoft.com/office/officeart/2005/8/layout/process1"/>
    <dgm:cxn modelId="{73C131AC-E312-4C08-A939-77CC341DFF8D}" type="presParOf" srcId="{C579704D-DE41-4C9B-88D7-B2FA51AD3C68}" destId="{BFEB1648-256D-497E-A27F-C94248011107}" srcOrd="0" destOrd="0" presId="urn:microsoft.com/office/officeart/2005/8/layout/process1"/>
    <dgm:cxn modelId="{9CD3FC9E-E416-49B5-B474-6B0941781C42}" type="presParOf" srcId="{B679B707-A4A5-48FB-A755-658432BB17C0}" destId="{5669706D-A6E0-4F1C-91E3-95BBFF0046E0}" srcOrd="6" destOrd="0" presId="urn:microsoft.com/office/officeart/2005/8/layout/process1"/>
    <dgm:cxn modelId="{C2EED122-75B9-4C1E-85C7-4AAEFC65B72A}" type="presParOf" srcId="{B679B707-A4A5-48FB-A755-658432BB17C0}" destId="{DCBC4B85-700F-4337-AF84-50B6514349FC}" srcOrd="7" destOrd="0" presId="urn:microsoft.com/office/officeart/2005/8/layout/process1"/>
    <dgm:cxn modelId="{FBFF9628-F26D-4AE3-9192-0453EFE006CD}" type="presParOf" srcId="{DCBC4B85-700F-4337-AF84-50B6514349FC}" destId="{901FFF37-323E-417C-869D-FFB99F719A05}" srcOrd="0" destOrd="0" presId="urn:microsoft.com/office/officeart/2005/8/layout/process1"/>
    <dgm:cxn modelId="{3028732D-57EC-4500-A17E-0A5B7FFD1A8F}" type="presParOf" srcId="{B679B707-A4A5-48FB-A755-658432BB17C0}" destId="{CB858A15-ACF7-4D07-9745-32C82B1F59E0}"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C76D1E-7C40-4E15-B758-1992A57C0E58}" type="doc">
      <dgm:prSet loTypeId="urn:microsoft.com/office/officeart/2005/8/layout/process1" loCatId="process" qsTypeId="urn:microsoft.com/office/officeart/2005/8/quickstyle/simple1" qsCatId="simple" csTypeId="urn:microsoft.com/office/officeart/2005/8/colors/colorful4" csCatId="colorful" phldr="1"/>
      <dgm:spPr/>
    </dgm:pt>
    <dgm:pt modelId="{6CAEE948-1A61-4C7F-8DA4-53E95C5D766F}">
      <dgm:prSet phldrT="[Text]"/>
      <dgm:spPr>
        <a:solidFill>
          <a:schemeClr val="tx2">
            <a:lumMod val="60000"/>
            <a:lumOff val="40000"/>
          </a:schemeClr>
        </a:solidFill>
      </dgm:spPr>
      <dgm:t>
        <a:bodyPr/>
        <a:lstStyle/>
        <a:p>
          <a:r>
            <a:rPr lang="en-US" dirty="0">
              <a:latin typeface="Trebuchet MS" panose="020B0603020202020204" pitchFamily="34" charset="0"/>
            </a:rPr>
            <a:t>Grace Period</a:t>
          </a:r>
        </a:p>
      </dgm:t>
    </dgm:pt>
    <dgm:pt modelId="{5DB28600-A574-48FA-8C66-25DCA7E2DC96}" type="parTrans" cxnId="{C81C178B-250C-4425-9F49-1C7053732244}">
      <dgm:prSet/>
      <dgm:spPr/>
      <dgm:t>
        <a:bodyPr/>
        <a:lstStyle/>
        <a:p>
          <a:endParaRPr lang="en-US">
            <a:latin typeface="Trebuchet MS" panose="020B0603020202020204" pitchFamily="34" charset="0"/>
          </a:endParaRPr>
        </a:p>
      </dgm:t>
    </dgm:pt>
    <dgm:pt modelId="{B482FDB0-3548-4CA8-96E8-C546C7AD63B4}" type="sibTrans" cxnId="{C81C178B-250C-4425-9F49-1C7053732244}">
      <dgm:prSet/>
      <dgm:spPr>
        <a:solidFill>
          <a:schemeClr val="tx2">
            <a:lumMod val="60000"/>
            <a:lumOff val="40000"/>
          </a:schemeClr>
        </a:solidFill>
      </dgm:spPr>
      <dgm:t>
        <a:bodyPr/>
        <a:lstStyle/>
        <a:p>
          <a:endParaRPr lang="en-US">
            <a:latin typeface="Trebuchet MS" panose="020B0603020202020204" pitchFamily="34" charset="0"/>
          </a:endParaRPr>
        </a:p>
      </dgm:t>
    </dgm:pt>
    <dgm:pt modelId="{7E921057-2C1C-489F-A808-E2FC862464BA}">
      <dgm:prSet phldrT="[Text]"/>
      <dgm:spPr>
        <a:solidFill>
          <a:schemeClr val="bg2">
            <a:lumMod val="50000"/>
          </a:schemeClr>
        </a:solidFill>
      </dgm:spPr>
      <dgm:t>
        <a:bodyPr/>
        <a:lstStyle/>
        <a:p>
          <a:r>
            <a:rPr lang="en-US" dirty="0">
              <a:latin typeface="Trebuchet MS" panose="020B0603020202020204" pitchFamily="34" charset="0"/>
            </a:rPr>
            <a:t>Reviewer Assignment</a:t>
          </a:r>
        </a:p>
      </dgm:t>
    </dgm:pt>
    <dgm:pt modelId="{FE0629B4-47D6-40C4-9751-455C676E7B92}" type="parTrans" cxnId="{A511103B-74F3-4EFD-97CD-D507547154B1}">
      <dgm:prSet/>
      <dgm:spPr/>
      <dgm:t>
        <a:bodyPr/>
        <a:lstStyle/>
        <a:p>
          <a:endParaRPr lang="en-US">
            <a:latin typeface="Trebuchet MS" panose="020B0603020202020204" pitchFamily="34" charset="0"/>
          </a:endParaRPr>
        </a:p>
      </dgm:t>
    </dgm:pt>
    <dgm:pt modelId="{D189D94F-A994-4FB3-9EE2-6AF700FC14A0}" type="sibTrans" cxnId="{A511103B-74F3-4EFD-97CD-D507547154B1}">
      <dgm:prSet/>
      <dgm:spPr>
        <a:solidFill>
          <a:schemeClr val="bg2">
            <a:lumMod val="50000"/>
          </a:schemeClr>
        </a:solidFill>
      </dgm:spPr>
      <dgm:t>
        <a:bodyPr/>
        <a:lstStyle/>
        <a:p>
          <a:endParaRPr lang="en-US">
            <a:latin typeface="Trebuchet MS" panose="020B0603020202020204" pitchFamily="34" charset="0"/>
          </a:endParaRPr>
        </a:p>
      </dgm:t>
    </dgm:pt>
    <dgm:pt modelId="{521B4DB5-7511-41B4-A746-C8DA100E0601}">
      <dgm:prSet phldrT="[Text]"/>
      <dgm:spPr>
        <a:solidFill>
          <a:srgbClr val="00B050"/>
        </a:solidFill>
      </dgm:spPr>
      <dgm:t>
        <a:bodyPr/>
        <a:lstStyle/>
        <a:p>
          <a:r>
            <a:rPr lang="en-US" dirty="0">
              <a:latin typeface="Trebuchet MS" panose="020B0603020202020204" pitchFamily="34" charset="0"/>
            </a:rPr>
            <a:t>Member Review</a:t>
          </a:r>
        </a:p>
      </dgm:t>
    </dgm:pt>
    <dgm:pt modelId="{D6BD96ED-4C39-45D9-A749-9BB6CC1364E9}" type="parTrans" cxnId="{67D83E80-86AF-4A4E-A50E-42B3A5820783}">
      <dgm:prSet/>
      <dgm:spPr/>
      <dgm:t>
        <a:bodyPr/>
        <a:lstStyle/>
        <a:p>
          <a:endParaRPr lang="en-US">
            <a:latin typeface="Trebuchet MS" panose="020B0603020202020204" pitchFamily="34" charset="0"/>
          </a:endParaRPr>
        </a:p>
      </dgm:t>
    </dgm:pt>
    <dgm:pt modelId="{3B6F7D0C-84B0-4EFF-B382-E903DF9417B7}" type="sibTrans" cxnId="{67D83E80-86AF-4A4E-A50E-42B3A5820783}">
      <dgm:prSet/>
      <dgm:spPr>
        <a:solidFill>
          <a:srgbClr val="00B050"/>
        </a:solidFill>
      </dgm:spPr>
      <dgm:t>
        <a:bodyPr/>
        <a:lstStyle/>
        <a:p>
          <a:endParaRPr lang="en-US">
            <a:latin typeface="Trebuchet MS" panose="020B0603020202020204" pitchFamily="34" charset="0"/>
          </a:endParaRPr>
        </a:p>
      </dgm:t>
    </dgm:pt>
    <dgm:pt modelId="{B201EBDC-1A68-4084-82D8-72CF3B3C5A0C}">
      <dgm:prSet phldrT="[Text]"/>
      <dgm:spPr>
        <a:solidFill>
          <a:schemeClr val="bg2">
            <a:lumMod val="50000"/>
          </a:schemeClr>
        </a:solidFill>
      </dgm:spPr>
      <dgm:t>
        <a:bodyPr/>
        <a:lstStyle/>
        <a:p>
          <a:r>
            <a:rPr lang="en-US" dirty="0" smtClean="0">
              <a:latin typeface="Trebuchet MS" panose="020B0603020202020204" pitchFamily="34" charset="0"/>
            </a:rPr>
            <a:t>Pre-Review</a:t>
          </a:r>
          <a:endParaRPr lang="en-US" dirty="0">
            <a:latin typeface="Trebuchet MS" panose="020B0603020202020204" pitchFamily="34" charset="0"/>
          </a:endParaRPr>
        </a:p>
      </dgm:t>
    </dgm:pt>
    <dgm:pt modelId="{7E498383-9BB1-4E09-9A2C-B7760818D231}" type="parTrans" cxnId="{C342E025-1B00-4C03-87FA-523E8DDE6208}">
      <dgm:prSet/>
      <dgm:spPr/>
      <dgm:t>
        <a:bodyPr/>
        <a:lstStyle/>
        <a:p>
          <a:endParaRPr lang="en-US">
            <a:latin typeface="Trebuchet MS" panose="020B0603020202020204" pitchFamily="34" charset="0"/>
          </a:endParaRPr>
        </a:p>
      </dgm:t>
    </dgm:pt>
    <dgm:pt modelId="{BDA0BB7B-2F2C-4A5C-90ED-98E3E2C21840}" type="sibTrans" cxnId="{C342E025-1B00-4C03-87FA-523E8DDE6208}">
      <dgm:prSet/>
      <dgm:spPr>
        <a:solidFill>
          <a:schemeClr val="bg2">
            <a:lumMod val="50000"/>
          </a:schemeClr>
        </a:solidFill>
      </dgm:spPr>
      <dgm:t>
        <a:bodyPr/>
        <a:lstStyle/>
        <a:p>
          <a:endParaRPr lang="en-US">
            <a:latin typeface="Trebuchet MS" panose="020B0603020202020204" pitchFamily="34" charset="0"/>
          </a:endParaRPr>
        </a:p>
      </dgm:t>
    </dgm:pt>
    <dgm:pt modelId="{638D7CEF-2EE4-4364-8C43-BDB1EF1FFC3C}">
      <dgm:prSet phldrT="[Text]"/>
      <dgm:spPr>
        <a:solidFill>
          <a:srgbClr val="00B050"/>
        </a:solidFill>
      </dgm:spPr>
      <dgm:t>
        <a:bodyPr/>
        <a:lstStyle/>
        <a:p>
          <a:r>
            <a:rPr lang="en-US" dirty="0">
              <a:latin typeface="Trebuchet MS" panose="020B0603020202020204" pitchFamily="34" charset="0"/>
            </a:rPr>
            <a:t>Post Review</a:t>
          </a:r>
        </a:p>
      </dgm:t>
    </dgm:pt>
    <dgm:pt modelId="{5190EFE1-5D2D-4697-944F-22737C349C9F}" type="parTrans" cxnId="{410F943B-B038-4844-83BC-88472495DDE2}">
      <dgm:prSet/>
      <dgm:spPr/>
      <dgm:t>
        <a:bodyPr/>
        <a:lstStyle/>
        <a:p>
          <a:endParaRPr lang="en-US">
            <a:latin typeface="Trebuchet MS" panose="020B0603020202020204" pitchFamily="34" charset="0"/>
          </a:endParaRPr>
        </a:p>
      </dgm:t>
    </dgm:pt>
    <dgm:pt modelId="{4F6D2FCB-10E9-470E-8DEF-059C392B951D}" type="sibTrans" cxnId="{410F943B-B038-4844-83BC-88472495DDE2}">
      <dgm:prSet/>
      <dgm:spPr/>
      <dgm:t>
        <a:bodyPr/>
        <a:lstStyle/>
        <a:p>
          <a:endParaRPr lang="en-US">
            <a:latin typeface="Trebuchet MS" panose="020B0603020202020204" pitchFamily="34" charset="0"/>
          </a:endParaRPr>
        </a:p>
      </dgm:t>
    </dgm:pt>
    <dgm:pt modelId="{B679B707-A4A5-48FB-A755-658432BB17C0}" type="pres">
      <dgm:prSet presAssocID="{5DC76D1E-7C40-4E15-B758-1992A57C0E58}" presName="Name0" presStyleCnt="0">
        <dgm:presLayoutVars>
          <dgm:dir/>
          <dgm:resizeHandles val="exact"/>
        </dgm:presLayoutVars>
      </dgm:prSet>
      <dgm:spPr/>
    </dgm:pt>
    <dgm:pt modelId="{97BCDE22-40B7-41BC-91EE-E4191F394045}" type="pres">
      <dgm:prSet presAssocID="{B201EBDC-1A68-4084-82D8-72CF3B3C5A0C}" presName="node" presStyleLbl="node1" presStyleIdx="0" presStyleCnt="5" custLinFactY="-51392" custLinFactNeighborY="-100000">
        <dgm:presLayoutVars>
          <dgm:bulletEnabled val="1"/>
        </dgm:presLayoutVars>
      </dgm:prSet>
      <dgm:spPr/>
      <dgm:t>
        <a:bodyPr/>
        <a:lstStyle/>
        <a:p>
          <a:endParaRPr lang="en-US"/>
        </a:p>
      </dgm:t>
    </dgm:pt>
    <dgm:pt modelId="{16BE64BE-B36A-447D-B51F-46FA78B4A606}" type="pres">
      <dgm:prSet presAssocID="{BDA0BB7B-2F2C-4A5C-90ED-98E3E2C21840}" presName="sibTrans" presStyleLbl="sibTrans2D1" presStyleIdx="0" presStyleCnt="4"/>
      <dgm:spPr/>
      <dgm:t>
        <a:bodyPr/>
        <a:lstStyle/>
        <a:p>
          <a:endParaRPr lang="en-US"/>
        </a:p>
      </dgm:t>
    </dgm:pt>
    <dgm:pt modelId="{239EBD56-E2A6-4316-9001-AC16410B23BE}" type="pres">
      <dgm:prSet presAssocID="{BDA0BB7B-2F2C-4A5C-90ED-98E3E2C21840}" presName="connectorText" presStyleLbl="sibTrans2D1" presStyleIdx="0" presStyleCnt="4"/>
      <dgm:spPr/>
      <dgm:t>
        <a:bodyPr/>
        <a:lstStyle/>
        <a:p>
          <a:endParaRPr lang="en-US"/>
        </a:p>
      </dgm:t>
    </dgm:pt>
    <dgm:pt modelId="{52A03D65-8C17-4612-98C5-93D6931A0345}" type="pres">
      <dgm:prSet presAssocID="{6CAEE948-1A61-4C7F-8DA4-53E95C5D766F}" presName="node" presStyleLbl="node1" presStyleIdx="1" presStyleCnt="5" custLinFactY="-51392" custLinFactNeighborY="-100000">
        <dgm:presLayoutVars>
          <dgm:bulletEnabled val="1"/>
        </dgm:presLayoutVars>
      </dgm:prSet>
      <dgm:spPr/>
      <dgm:t>
        <a:bodyPr/>
        <a:lstStyle/>
        <a:p>
          <a:endParaRPr lang="en-US"/>
        </a:p>
      </dgm:t>
    </dgm:pt>
    <dgm:pt modelId="{E455DAB8-4E20-469E-B23D-758906D930B8}" type="pres">
      <dgm:prSet presAssocID="{B482FDB0-3548-4CA8-96E8-C546C7AD63B4}" presName="sibTrans" presStyleLbl="sibTrans2D1" presStyleIdx="1" presStyleCnt="4"/>
      <dgm:spPr/>
      <dgm:t>
        <a:bodyPr/>
        <a:lstStyle/>
        <a:p>
          <a:endParaRPr lang="en-US"/>
        </a:p>
      </dgm:t>
    </dgm:pt>
    <dgm:pt modelId="{0099C69E-AFD4-434F-A1BD-E44508425A7F}" type="pres">
      <dgm:prSet presAssocID="{B482FDB0-3548-4CA8-96E8-C546C7AD63B4}" presName="connectorText" presStyleLbl="sibTrans2D1" presStyleIdx="1" presStyleCnt="4"/>
      <dgm:spPr/>
      <dgm:t>
        <a:bodyPr/>
        <a:lstStyle/>
        <a:p>
          <a:endParaRPr lang="en-US"/>
        </a:p>
      </dgm:t>
    </dgm:pt>
    <dgm:pt modelId="{89BCEC3F-614C-4ED8-8DD6-93623C5607C1}" type="pres">
      <dgm:prSet presAssocID="{7E921057-2C1C-489F-A808-E2FC862464BA}" presName="node" presStyleLbl="node1" presStyleIdx="2" presStyleCnt="5" custLinFactY="-51392" custLinFactNeighborY="-100000">
        <dgm:presLayoutVars>
          <dgm:bulletEnabled val="1"/>
        </dgm:presLayoutVars>
      </dgm:prSet>
      <dgm:spPr/>
      <dgm:t>
        <a:bodyPr/>
        <a:lstStyle/>
        <a:p>
          <a:endParaRPr lang="en-US"/>
        </a:p>
      </dgm:t>
    </dgm:pt>
    <dgm:pt modelId="{C579704D-DE41-4C9B-88D7-B2FA51AD3C68}" type="pres">
      <dgm:prSet presAssocID="{D189D94F-A994-4FB3-9EE2-6AF700FC14A0}" presName="sibTrans" presStyleLbl="sibTrans2D1" presStyleIdx="2" presStyleCnt="4"/>
      <dgm:spPr/>
      <dgm:t>
        <a:bodyPr/>
        <a:lstStyle/>
        <a:p>
          <a:endParaRPr lang="en-US"/>
        </a:p>
      </dgm:t>
    </dgm:pt>
    <dgm:pt modelId="{BFEB1648-256D-497E-A27F-C94248011107}" type="pres">
      <dgm:prSet presAssocID="{D189D94F-A994-4FB3-9EE2-6AF700FC14A0}" presName="connectorText" presStyleLbl="sibTrans2D1" presStyleIdx="2" presStyleCnt="4"/>
      <dgm:spPr/>
      <dgm:t>
        <a:bodyPr/>
        <a:lstStyle/>
        <a:p>
          <a:endParaRPr lang="en-US"/>
        </a:p>
      </dgm:t>
    </dgm:pt>
    <dgm:pt modelId="{5669706D-A6E0-4F1C-91E3-95BBFF0046E0}" type="pres">
      <dgm:prSet presAssocID="{521B4DB5-7511-41B4-A746-C8DA100E0601}" presName="node" presStyleLbl="node1" presStyleIdx="3" presStyleCnt="5" custLinFactY="-51392" custLinFactNeighborY="-100000">
        <dgm:presLayoutVars>
          <dgm:bulletEnabled val="1"/>
        </dgm:presLayoutVars>
      </dgm:prSet>
      <dgm:spPr/>
      <dgm:t>
        <a:bodyPr/>
        <a:lstStyle/>
        <a:p>
          <a:endParaRPr lang="en-US"/>
        </a:p>
      </dgm:t>
    </dgm:pt>
    <dgm:pt modelId="{DCBC4B85-700F-4337-AF84-50B6514349FC}" type="pres">
      <dgm:prSet presAssocID="{3B6F7D0C-84B0-4EFF-B382-E903DF9417B7}" presName="sibTrans" presStyleLbl="sibTrans2D1" presStyleIdx="3" presStyleCnt="4"/>
      <dgm:spPr/>
      <dgm:t>
        <a:bodyPr/>
        <a:lstStyle/>
        <a:p>
          <a:endParaRPr lang="en-US"/>
        </a:p>
      </dgm:t>
    </dgm:pt>
    <dgm:pt modelId="{901FFF37-323E-417C-869D-FFB99F719A05}" type="pres">
      <dgm:prSet presAssocID="{3B6F7D0C-84B0-4EFF-B382-E903DF9417B7}" presName="connectorText" presStyleLbl="sibTrans2D1" presStyleIdx="3" presStyleCnt="4"/>
      <dgm:spPr/>
      <dgm:t>
        <a:bodyPr/>
        <a:lstStyle/>
        <a:p>
          <a:endParaRPr lang="en-US"/>
        </a:p>
      </dgm:t>
    </dgm:pt>
    <dgm:pt modelId="{CB858A15-ACF7-4D07-9745-32C82B1F59E0}" type="pres">
      <dgm:prSet presAssocID="{638D7CEF-2EE4-4364-8C43-BDB1EF1FFC3C}" presName="node" presStyleLbl="node1" presStyleIdx="4" presStyleCnt="5" custLinFactY="-51392" custLinFactNeighborY="-100000">
        <dgm:presLayoutVars>
          <dgm:bulletEnabled val="1"/>
        </dgm:presLayoutVars>
      </dgm:prSet>
      <dgm:spPr/>
      <dgm:t>
        <a:bodyPr/>
        <a:lstStyle/>
        <a:p>
          <a:endParaRPr lang="en-US"/>
        </a:p>
      </dgm:t>
    </dgm:pt>
  </dgm:ptLst>
  <dgm:cxnLst>
    <dgm:cxn modelId="{A511103B-74F3-4EFD-97CD-D507547154B1}" srcId="{5DC76D1E-7C40-4E15-B758-1992A57C0E58}" destId="{7E921057-2C1C-489F-A808-E2FC862464BA}" srcOrd="2" destOrd="0" parTransId="{FE0629B4-47D6-40C4-9751-455C676E7B92}" sibTransId="{D189D94F-A994-4FB3-9EE2-6AF700FC14A0}"/>
    <dgm:cxn modelId="{A2BA9E41-0C1E-4759-BE59-32F1CCE32952}" type="presOf" srcId="{B482FDB0-3548-4CA8-96E8-C546C7AD63B4}" destId="{0099C69E-AFD4-434F-A1BD-E44508425A7F}" srcOrd="1" destOrd="0" presId="urn:microsoft.com/office/officeart/2005/8/layout/process1"/>
    <dgm:cxn modelId="{3305133B-AC06-4AD5-B42E-8D2279CAFFE1}" type="presOf" srcId="{3B6F7D0C-84B0-4EFF-B382-E903DF9417B7}" destId="{DCBC4B85-700F-4337-AF84-50B6514349FC}" srcOrd="0" destOrd="0" presId="urn:microsoft.com/office/officeart/2005/8/layout/process1"/>
    <dgm:cxn modelId="{9D992B73-2924-4F37-BE41-C833BBC17309}" type="presOf" srcId="{521B4DB5-7511-41B4-A746-C8DA100E0601}" destId="{5669706D-A6E0-4F1C-91E3-95BBFF0046E0}" srcOrd="0" destOrd="0" presId="urn:microsoft.com/office/officeart/2005/8/layout/process1"/>
    <dgm:cxn modelId="{CE5275E2-DA81-45E1-84F1-6FF98210B370}" type="presOf" srcId="{7E921057-2C1C-489F-A808-E2FC862464BA}" destId="{89BCEC3F-614C-4ED8-8DD6-93623C5607C1}" srcOrd="0" destOrd="0" presId="urn:microsoft.com/office/officeart/2005/8/layout/process1"/>
    <dgm:cxn modelId="{DD2F18E1-A0DB-44E6-B324-1964A3848AE2}" type="presOf" srcId="{3B6F7D0C-84B0-4EFF-B382-E903DF9417B7}" destId="{901FFF37-323E-417C-869D-FFB99F719A05}" srcOrd="1" destOrd="0" presId="urn:microsoft.com/office/officeart/2005/8/layout/process1"/>
    <dgm:cxn modelId="{12352344-D8FB-4582-B1C6-4DEEDB3A97DF}" type="presOf" srcId="{B482FDB0-3548-4CA8-96E8-C546C7AD63B4}" destId="{E455DAB8-4E20-469E-B23D-758906D930B8}" srcOrd="0" destOrd="0" presId="urn:microsoft.com/office/officeart/2005/8/layout/process1"/>
    <dgm:cxn modelId="{67D83E80-86AF-4A4E-A50E-42B3A5820783}" srcId="{5DC76D1E-7C40-4E15-B758-1992A57C0E58}" destId="{521B4DB5-7511-41B4-A746-C8DA100E0601}" srcOrd="3" destOrd="0" parTransId="{D6BD96ED-4C39-45D9-A749-9BB6CC1364E9}" sibTransId="{3B6F7D0C-84B0-4EFF-B382-E903DF9417B7}"/>
    <dgm:cxn modelId="{382B2CFC-0626-4388-B706-FEA8C8774A57}" type="presOf" srcId="{BDA0BB7B-2F2C-4A5C-90ED-98E3E2C21840}" destId="{239EBD56-E2A6-4316-9001-AC16410B23BE}" srcOrd="1" destOrd="0" presId="urn:microsoft.com/office/officeart/2005/8/layout/process1"/>
    <dgm:cxn modelId="{410F943B-B038-4844-83BC-88472495DDE2}" srcId="{5DC76D1E-7C40-4E15-B758-1992A57C0E58}" destId="{638D7CEF-2EE4-4364-8C43-BDB1EF1FFC3C}" srcOrd="4" destOrd="0" parTransId="{5190EFE1-5D2D-4697-944F-22737C349C9F}" sibTransId="{4F6D2FCB-10E9-470E-8DEF-059C392B951D}"/>
    <dgm:cxn modelId="{C342E025-1B00-4C03-87FA-523E8DDE6208}" srcId="{5DC76D1E-7C40-4E15-B758-1992A57C0E58}" destId="{B201EBDC-1A68-4084-82D8-72CF3B3C5A0C}" srcOrd="0" destOrd="0" parTransId="{7E498383-9BB1-4E09-9A2C-B7760818D231}" sibTransId="{BDA0BB7B-2F2C-4A5C-90ED-98E3E2C21840}"/>
    <dgm:cxn modelId="{17C97B21-B95B-4F84-A8EA-20C1A679AAA4}" type="presOf" srcId="{B201EBDC-1A68-4084-82D8-72CF3B3C5A0C}" destId="{97BCDE22-40B7-41BC-91EE-E4191F394045}" srcOrd="0" destOrd="0" presId="urn:microsoft.com/office/officeart/2005/8/layout/process1"/>
    <dgm:cxn modelId="{EDF24D11-3109-4D2D-A3DC-1AF7820D8446}" type="presOf" srcId="{638D7CEF-2EE4-4364-8C43-BDB1EF1FFC3C}" destId="{CB858A15-ACF7-4D07-9745-32C82B1F59E0}" srcOrd="0" destOrd="0" presId="urn:microsoft.com/office/officeart/2005/8/layout/process1"/>
    <dgm:cxn modelId="{53AE3B02-5706-42AC-97F7-95B6E07EFA2E}" type="presOf" srcId="{6CAEE948-1A61-4C7F-8DA4-53E95C5D766F}" destId="{52A03D65-8C17-4612-98C5-93D6931A0345}" srcOrd="0" destOrd="0" presId="urn:microsoft.com/office/officeart/2005/8/layout/process1"/>
    <dgm:cxn modelId="{C81C178B-250C-4425-9F49-1C7053732244}" srcId="{5DC76D1E-7C40-4E15-B758-1992A57C0E58}" destId="{6CAEE948-1A61-4C7F-8DA4-53E95C5D766F}" srcOrd="1" destOrd="0" parTransId="{5DB28600-A574-48FA-8C66-25DCA7E2DC96}" sibTransId="{B482FDB0-3548-4CA8-96E8-C546C7AD63B4}"/>
    <dgm:cxn modelId="{7EBB3325-368F-4706-BB95-9171A51D54BF}" type="presOf" srcId="{D189D94F-A994-4FB3-9EE2-6AF700FC14A0}" destId="{BFEB1648-256D-497E-A27F-C94248011107}" srcOrd="1" destOrd="0" presId="urn:microsoft.com/office/officeart/2005/8/layout/process1"/>
    <dgm:cxn modelId="{B9CE5C64-5EC0-4ACF-8D9A-9FA88D5689F5}" type="presOf" srcId="{5DC76D1E-7C40-4E15-B758-1992A57C0E58}" destId="{B679B707-A4A5-48FB-A755-658432BB17C0}" srcOrd="0" destOrd="0" presId="urn:microsoft.com/office/officeart/2005/8/layout/process1"/>
    <dgm:cxn modelId="{339FB059-FB5E-4628-8E8A-CF73D0C02E6A}" type="presOf" srcId="{D189D94F-A994-4FB3-9EE2-6AF700FC14A0}" destId="{C579704D-DE41-4C9B-88D7-B2FA51AD3C68}" srcOrd="0" destOrd="0" presId="urn:microsoft.com/office/officeart/2005/8/layout/process1"/>
    <dgm:cxn modelId="{639E3805-2949-4086-A86F-D4E55FB4A6F3}" type="presOf" srcId="{BDA0BB7B-2F2C-4A5C-90ED-98E3E2C21840}" destId="{16BE64BE-B36A-447D-B51F-46FA78B4A606}" srcOrd="0" destOrd="0" presId="urn:microsoft.com/office/officeart/2005/8/layout/process1"/>
    <dgm:cxn modelId="{D1774C03-0605-4404-92C0-01BF1A63AD92}" type="presParOf" srcId="{B679B707-A4A5-48FB-A755-658432BB17C0}" destId="{97BCDE22-40B7-41BC-91EE-E4191F394045}" srcOrd="0" destOrd="0" presId="urn:microsoft.com/office/officeart/2005/8/layout/process1"/>
    <dgm:cxn modelId="{ED0ECC37-4B99-4D31-92F0-5C715C1F68E8}" type="presParOf" srcId="{B679B707-A4A5-48FB-A755-658432BB17C0}" destId="{16BE64BE-B36A-447D-B51F-46FA78B4A606}" srcOrd="1" destOrd="0" presId="urn:microsoft.com/office/officeart/2005/8/layout/process1"/>
    <dgm:cxn modelId="{7D4D3E42-5CBA-4B99-BC3B-D366CD20DE65}" type="presParOf" srcId="{16BE64BE-B36A-447D-B51F-46FA78B4A606}" destId="{239EBD56-E2A6-4316-9001-AC16410B23BE}" srcOrd="0" destOrd="0" presId="urn:microsoft.com/office/officeart/2005/8/layout/process1"/>
    <dgm:cxn modelId="{1F9A5D41-6E74-4D90-ABC0-BFC81C890F6A}" type="presParOf" srcId="{B679B707-A4A5-48FB-A755-658432BB17C0}" destId="{52A03D65-8C17-4612-98C5-93D6931A0345}" srcOrd="2" destOrd="0" presId="urn:microsoft.com/office/officeart/2005/8/layout/process1"/>
    <dgm:cxn modelId="{42E0B101-A74E-4D61-AE98-6A9856F7208F}" type="presParOf" srcId="{B679B707-A4A5-48FB-A755-658432BB17C0}" destId="{E455DAB8-4E20-469E-B23D-758906D930B8}" srcOrd="3" destOrd="0" presId="urn:microsoft.com/office/officeart/2005/8/layout/process1"/>
    <dgm:cxn modelId="{F91DCEF7-5A50-40A5-A076-F7F02A0A855E}" type="presParOf" srcId="{E455DAB8-4E20-469E-B23D-758906D930B8}" destId="{0099C69E-AFD4-434F-A1BD-E44508425A7F}" srcOrd="0" destOrd="0" presId="urn:microsoft.com/office/officeart/2005/8/layout/process1"/>
    <dgm:cxn modelId="{91D23002-C981-4B54-BAF4-F953309FA465}" type="presParOf" srcId="{B679B707-A4A5-48FB-A755-658432BB17C0}" destId="{89BCEC3F-614C-4ED8-8DD6-93623C5607C1}" srcOrd="4" destOrd="0" presId="urn:microsoft.com/office/officeart/2005/8/layout/process1"/>
    <dgm:cxn modelId="{17A825B2-24C4-4F30-9DE3-163B636187DE}" type="presParOf" srcId="{B679B707-A4A5-48FB-A755-658432BB17C0}" destId="{C579704D-DE41-4C9B-88D7-B2FA51AD3C68}" srcOrd="5" destOrd="0" presId="urn:microsoft.com/office/officeart/2005/8/layout/process1"/>
    <dgm:cxn modelId="{73C131AC-E312-4C08-A939-77CC341DFF8D}" type="presParOf" srcId="{C579704D-DE41-4C9B-88D7-B2FA51AD3C68}" destId="{BFEB1648-256D-497E-A27F-C94248011107}" srcOrd="0" destOrd="0" presId="urn:microsoft.com/office/officeart/2005/8/layout/process1"/>
    <dgm:cxn modelId="{9CD3FC9E-E416-49B5-B474-6B0941781C42}" type="presParOf" srcId="{B679B707-A4A5-48FB-A755-658432BB17C0}" destId="{5669706D-A6E0-4F1C-91E3-95BBFF0046E0}" srcOrd="6" destOrd="0" presId="urn:microsoft.com/office/officeart/2005/8/layout/process1"/>
    <dgm:cxn modelId="{C2EED122-75B9-4C1E-85C7-4AAEFC65B72A}" type="presParOf" srcId="{B679B707-A4A5-48FB-A755-658432BB17C0}" destId="{DCBC4B85-700F-4337-AF84-50B6514349FC}" srcOrd="7" destOrd="0" presId="urn:microsoft.com/office/officeart/2005/8/layout/process1"/>
    <dgm:cxn modelId="{FBFF9628-F26D-4AE3-9192-0453EFE006CD}" type="presParOf" srcId="{DCBC4B85-700F-4337-AF84-50B6514349FC}" destId="{901FFF37-323E-417C-869D-FFB99F719A05}" srcOrd="0" destOrd="0" presId="urn:microsoft.com/office/officeart/2005/8/layout/process1"/>
    <dgm:cxn modelId="{3028732D-57EC-4500-A17E-0A5B7FFD1A8F}" type="presParOf" srcId="{B679B707-A4A5-48FB-A755-658432BB17C0}" destId="{CB858A15-ACF7-4D07-9745-32C82B1F59E0}"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C0F064-AAF5-4662-9745-392D8FDEBBD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907F29A-5586-4E82-AA52-EAA9766BA517}">
      <dgm:prSet phldrT="[Text]"/>
      <dgm:spPr>
        <a:solidFill>
          <a:srgbClr val="002060"/>
        </a:solidFill>
        <a:ln>
          <a:solidFill>
            <a:srgbClr val="CCCCCC"/>
          </a:solidFill>
        </a:ln>
      </dgm:spPr>
      <dgm:t>
        <a:bodyPr/>
        <a:lstStyle/>
        <a:p>
          <a:r>
            <a:rPr lang="en-US" dirty="0">
              <a:latin typeface="Trebuchet MS" panose="020B0603020202020204" pitchFamily="34" charset="0"/>
            </a:rPr>
            <a:t>Meeting Assignment</a:t>
          </a:r>
        </a:p>
      </dgm:t>
    </dgm:pt>
    <dgm:pt modelId="{55A93CF6-3026-44C0-AF25-4923ED5D8143}" type="parTrans" cxnId="{626D4057-5C4F-40A0-9F4D-21B8257029B3}">
      <dgm:prSet/>
      <dgm:spPr/>
      <dgm:t>
        <a:bodyPr/>
        <a:lstStyle/>
        <a:p>
          <a:endParaRPr lang="en-US">
            <a:latin typeface="Trebuchet MS" panose="020B0603020202020204" pitchFamily="34" charset="0"/>
          </a:endParaRPr>
        </a:p>
      </dgm:t>
    </dgm:pt>
    <dgm:pt modelId="{1BE79357-86C2-4C61-99A5-B5E99CA8C79D}" type="sibTrans" cxnId="{626D4057-5C4F-40A0-9F4D-21B8257029B3}">
      <dgm:prSet/>
      <dgm:spPr/>
      <dgm:t>
        <a:bodyPr/>
        <a:lstStyle/>
        <a:p>
          <a:endParaRPr lang="en-US">
            <a:latin typeface="Trebuchet MS" panose="020B0603020202020204" pitchFamily="34" charset="0"/>
          </a:endParaRPr>
        </a:p>
      </dgm:t>
    </dgm:pt>
    <dgm:pt modelId="{D25E118A-6273-45F4-ABC3-08BD6394E9E2}">
      <dgm:prSet phldrT="[Text]"/>
      <dgm:spPr>
        <a:ln>
          <a:solidFill>
            <a:srgbClr val="002060"/>
          </a:solidFill>
        </a:ln>
      </dgm:spPr>
      <dgm:t>
        <a:bodyPr/>
        <a:lstStyle/>
        <a:p>
          <a:r>
            <a:rPr lang="en-US" dirty="0" smtClean="0">
              <a:solidFill>
                <a:schemeClr val="bg2">
                  <a:lumMod val="75000"/>
                </a:schemeClr>
              </a:solidFill>
              <a:latin typeface="Trebuchet MS" panose="020B0603020202020204" pitchFamily="34" charset="0"/>
            </a:rPr>
            <a:t>The IACUC Coordinator assigns the protocol to an IACUC Committee Meeting.</a:t>
          </a:r>
          <a:br>
            <a:rPr lang="en-US" dirty="0" smtClean="0">
              <a:solidFill>
                <a:schemeClr val="bg2">
                  <a:lumMod val="75000"/>
                </a:schemeClr>
              </a:solidFill>
              <a:latin typeface="Trebuchet MS" panose="020B0603020202020204" pitchFamily="34" charset="0"/>
            </a:rPr>
          </a:br>
          <a:endParaRPr lang="en-US" dirty="0">
            <a:solidFill>
              <a:schemeClr val="bg2">
                <a:lumMod val="75000"/>
              </a:schemeClr>
            </a:solidFill>
            <a:latin typeface="Trebuchet MS" panose="020B0603020202020204" pitchFamily="34" charset="0"/>
          </a:endParaRPr>
        </a:p>
      </dgm:t>
    </dgm:pt>
    <dgm:pt modelId="{5E6C048E-9D76-4D4D-A45F-E5CD1D9DA05F}" type="parTrans" cxnId="{419DC57C-021A-4402-B1E9-6DF10DB6627B}">
      <dgm:prSet/>
      <dgm:spPr/>
      <dgm:t>
        <a:bodyPr/>
        <a:lstStyle/>
        <a:p>
          <a:endParaRPr lang="en-US">
            <a:latin typeface="Trebuchet MS" panose="020B0603020202020204" pitchFamily="34" charset="0"/>
          </a:endParaRPr>
        </a:p>
      </dgm:t>
    </dgm:pt>
    <dgm:pt modelId="{7622EDB4-9374-47D0-8404-009FBACC4E94}" type="sibTrans" cxnId="{419DC57C-021A-4402-B1E9-6DF10DB6627B}">
      <dgm:prSet/>
      <dgm:spPr/>
      <dgm:t>
        <a:bodyPr/>
        <a:lstStyle/>
        <a:p>
          <a:endParaRPr lang="en-US">
            <a:latin typeface="Trebuchet MS" panose="020B0603020202020204" pitchFamily="34" charset="0"/>
          </a:endParaRPr>
        </a:p>
      </dgm:t>
    </dgm:pt>
    <dgm:pt modelId="{2D91A18E-8C8D-4FAE-B052-3E1DDB0CD5DA}">
      <dgm:prSet phldrT="[Text]"/>
      <dgm:spPr>
        <a:ln>
          <a:solidFill>
            <a:srgbClr val="002060"/>
          </a:solidFill>
        </a:ln>
      </dgm:spPr>
      <dgm:t>
        <a:bodyPr/>
        <a:lstStyle/>
        <a:p>
          <a:r>
            <a:rPr lang="en-US" dirty="0" smtClean="0">
              <a:solidFill>
                <a:schemeClr val="bg2">
                  <a:lumMod val="75000"/>
                </a:schemeClr>
              </a:solidFill>
              <a:latin typeface="Trebuchet MS" panose="020B0603020202020204" pitchFamily="34" charset="0"/>
            </a:rPr>
            <a:t>The IACUC Coordinator may assign specific IACUC Committee Members to serve as Primary/Secondary Reviewers; these reviewers will receive an email notification from the system.</a:t>
          </a:r>
          <a:endParaRPr lang="en-US" dirty="0">
            <a:solidFill>
              <a:schemeClr val="bg2">
                <a:lumMod val="75000"/>
              </a:schemeClr>
            </a:solidFill>
            <a:latin typeface="Trebuchet MS" panose="020B0603020202020204" pitchFamily="34" charset="0"/>
          </a:endParaRPr>
        </a:p>
      </dgm:t>
    </dgm:pt>
    <dgm:pt modelId="{B02F33F8-1564-47D6-90B0-FD3E42910C01}" type="parTrans" cxnId="{C51BDFC2-C27B-4498-BC8F-2956AC55A47F}">
      <dgm:prSet/>
      <dgm:spPr/>
      <dgm:t>
        <a:bodyPr/>
        <a:lstStyle/>
        <a:p>
          <a:endParaRPr lang="en-US">
            <a:latin typeface="Trebuchet MS" panose="020B0603020202020204" pitchFamily="34" charset="0"/>
          </a:endParaRPr>
        </a:p>
      </dgm:t>
    </dgm:pt>
    <dgm:pt modelId="{518507A7-E641-4AB5-8ECD-98F3261F30C8}" type="sibTrans" cxnId="{C51BDFC2-C27B-4498-BC8F-2956AC55A47F}">
      <dgm:prSet/>
      <dgm:spPr/>
      <dgm:t>
        <a:bodyPr/>
        <a:lstStyle/>
        <a:p>
          <a:endParaRPr lang="en-US">
            <a:latin typeface="Trebuchet MS" panose="020B0603020202020204" pitchFamily="34" charset="0"/>
          </a:endParaRPr>
        </a:p>
      </dgm:t>
    </dgm:pt>
    <dgm:pt modelId="{BBCDB71E-6C15-4D44-B9AC-A08372EBFA6D}">
      <dgm:prSet phldrT="[Text]"/>
      <dgm:spPr>
        <a:solidFill>
          <a:srgbClr val="002060"/>
        </a:solidFill>
        <a:ln>
          <a:solidFill>
            <a:srgbClr val="CCCCCC"/>
          </a:solidFill>
        </a:ln>
      </dgm:spPr>
      <dgm:t>
        <a:bodyPr/>
        <a:lstStyle/>
        <a:p>
          <a:r>
            <a:rPr lang="en-US" dirty="0">
              <a:latin typeface="Trebuchet MS" panose="020B0603020202020204" pitchFamily="34" charset="0"/>
            </a:rPr>
            <a:t>Committee Review</a:t>
          </a:r>
        </a:p>
      </dgm:t>
    </dgm:pt>
    <dgm:pt modelId="{2D3B5CDE-C038-4611-A260-0DD2D28C22FA}" type="parTrans" cxnId="{673163F0-676E-4A32-8AE4-885ACAA2444C}">
      <dgm:prSet/>
      <dgm:spPr/>
      <dgm:t>
        <a:bodyPr/>
        <a:lstStyle/>
        <a:p>
          <a:endParaRPr lang="en-US">
            <a:latin typeface="Trebuchet MS" panose="020B0603020202020204" pitchFamily="34" charset="0"/>
          </a:endParaRPr>
        </a:p>
      </dgm:t>
    </dgm:pt>
    <dgm:pt modelId="{8C848C06-6D77-466C-8B91-3C8EDAF0EC5A}" type="sibTrans" cxnId="{673163F0-676E-4A32-8AE4-885ACAA2444C}">
      <dgm:prSet/>
      <dgm:spPr/>
      <dgm:t>
        <a:bodyPr/>
        <a:lstStyle/>
        <a:p>
          <a:endParaRPr lang="en-US">
            <a:latin typeface="Trebuchet MS" panose="020B0603020202020204" pitchFamily="34" charset="0"/>
          </a:endParaRPr>
        </a:p>
      </dgm:t>
    </dgm:pt>
    <dgm:pt modelId="{21C6AA3F-2307-41AC-97AE-6FA2F5E11FBE}">
      <dgm:prSet phldrT="[Text]"/>
      <dgm:spPr>
        <a:ln>
          <a:solidFill>
            <a:srgbClr val="002060"/>
          </a:solidFill>
        </a:ln>
      </dgm:spPr>
      <dgm:t>
        <a:bodyPr/>
        <a:lstStyle/>
        <a:p>
          <a:r>
            <a:rPr lang="en-US" dirty="0" smtClean="0">
              <a:solidFill>
                <a:schemeClr val="bg2">
                  <a:lumMod val="75000"/>
                </a:schemeClr>
              </a:solidFill>
              <a:latin typeface="Trebuchet MS" panose="020B0603020202020204" pitchFamily="34" charset="0"/>
            </a:rPr>
            <a:t>At the IACUC Committee Meeting the IACUC Committee Members will review the protocol as a group, adding Reviewer Notes and Comments as warranted. They may also request clarifications from the protocol team.</a:t>
          </a:r>
          <a:br>
            <a:rPr lang="en-US" dirty="0" smtClean="0">
              <a:solidFill>
                <a:schemeClr val="bg2">
                  <a:lumMod val="75000"/>
                </a:schemeClr>
              </a:solidFill>
              <a:latin typeface="Trebuchet MS" panose="020B0603020202020204" pitchFamily="34" charset="0"/>
            </a:rPr>
          </a:br>
          <a:endParaRPr lang="en-US" dirty="0">
            <a:solidFill>
              <a:schemeClr val="bg2">
                <a:lumMod val="75000"/>
              </a:schemeClr>
            </a:solidFill>
            <a:latin typeface="Trebuchet MS" panose="020B0603020202020204" pitchFamily="34" charset="0"/>
          </a:endParaRPr>
        </a:p>
      </dgm:t>
    </dgm:pt>
    <dgm:pt modelId="{FDA56041-712D-4009-83BC-FDB3484CF575}" type="parTrans" cxnId="{773B0210-4B24-4A85-BE22-6ACF1A30D25F}">
      <dgm:prSet/>
      <dgm:spPr/>
      <dgm:t>
        <a:bodyPr/>
        <a:lstStyle/>
        <a:p>
          <a:endParaRPr lang="en-US">
            <a:latin typeface="Trebuchet MS" panose="020B0603020202020204" pitchFamily="34" charset="0"/>
          </a:endParaRPr>
        </a:p>
      </dgm:t>
    </dgm:pt>
    <dgm:pt modelId="{D37A6AF9-FA61-485B-8F40-B567486617F6}" type="sibTrans" cxnId="{773B0210-4B24-4A85-BE22-6ACF1A30D25F}">
      <dgm:prSet/>
      <dgm:spPr/>
      <dgm:t>
        <a:bodyPr/>
        <a:lstStyle/>
        <a:p>
          <a:endParaRPr lang="en-US">
            <a:latin typeface="Trebuchet MS" panose="020B0603020202020204" pitchFamily="34" charset="0"/>
          </a:endParaRPr>
        </a:p>
      </dgm:t>
    </dgm:pt>
    <dgm:pt modelId="{F5C6A5CB-7B55-4E39-8EF3-BDFA50E8391A}">
      <dgm:prSet phldrT="[Text]"/>
      <dgm:spPr>
        <a:ln>
          <a:solidFill>
            <a:srgbClr val="002060"/>
          </a:solidFill>
        </a:ln>
      </dgm:spPr>
      <dgm:t>
        <a:bodyPr/>
        <a:lstStyle/>
        <a:p>
          <a:r>
            <a:rPr lang="en-US" dirty="0" smtClean="0">
              <a:solidFill>
                <a:schemeClr val="bg2">
                  <a:lumMod val="75000"/>
                </a:schemeClr>
              </a:solidFill>
              <a:latin typeface="Trebuchet MS" panose="020B0603020202020204" pitchFamily="34" charset="0"/>
            </a:rPr>
            <a:t>Once the IACUC Committee Members have made a determination, the IACUC Director will submit the committee’s determination within the system.</a:t>
          </a:r>
          <a:endParaRPr lang="en-US" dirty="0">
            <a:solidFill>
              <a:schemeClr val="bg2">
                <a:lumMod val="75000"/>
              </a:schemeClr>
            </a:solidFill>
            <a:latin typeface="Trebuchet MS" panose="020B0603020202020204" pitchFamily="34" charset="0"/>
          </a:endParaRPr>
        </a:p>
      </dgm:t>
    </dgm:pt>
    <dgm:pt modelId="{B549F56E-217A-4851-BF6F-D2A7D060129D}" type="parTrans" cxnId="{1A491C8E-8319-4323-BC02-7173885C0FF6}">
      <dgm:prSet/>
      <dgm:spPr/>
      <dgm:t>
        <a:bodyPr/>
        <a:lstStyle/>
        <a:p>
          <a:endParaRPr lang="en-US"/>
        </a:p>
      </dgm:t>
    </dgm:pt>
    <dgm:pt modelId="{A9BC37D9-ED9E-4581-B111-6AE33D67FB60}" type="sibTrans" cxnId="{1A491C8E-8319-4323-BC02-7173885C0FF6}">
      <dgm:prSet/>
      <dgm:spPr/>
      <dgm:t>
        <a:bodyPr/>
        <a:lstStyle/>
        <a:p>
          <a:endParaRPr lang="en-US"/>
        </a:p>
      </dgm:t>
    </dgm:pt>
    <dgm:pt modelId="{7E003AAB-5AAA-4267-9C43-63D288709B06}" type="pres">
      <dgm:prSet presAssocID="{2AC0F064-AAF5-4662-9745-392D8FDEBBD4}" presName="linearFlow" presStyleCnt="0">
        <dgm:presLayoutVars>
          <dgm:dir/>
          <dgm:animLvl val="lvl"/>
          <dgm:resizeHandles val="exact"/>
        </dgm:presLayoutVars>
      </dgm:prSet>
      <dgm:spPr/>
      <dgm:t>
        <a:bodyPr/>
        <a:lstStyle/>
        <a:p>
          <a:endParaRPr lang="en-US"/>
        </a:p>
      </dgm:t>
    </dgm:pt>
    <dgm:pt modelId="{42D69620-B44F-42EA-8409-7E8357B781C7}" type="pres">
      <dgm:prSet presAssocID="{E907F29A-5586-4E82-AA52-EAA9766BA517}" presName="composite" presStyleCnt="0"/>
      <dgm:spPr/>
    </dgm:pt>
    <dgm:pt modelId="{199E0B5A-45D4-418D-997F-9F61EF4D58B1}" type="pres">
      <dgm:prSet presAssocID="{E907F29A-5586-4E82-AA52-EAA9766BA517}" presName="parentText" presStyleLbl="alignNode1" presStyleIdx="0" presStyleCnt="2">
        <dgm:presLayoutVars>
          <dgm:chMax val="1"/>
          <dgm:bulletEnabled val="1"/>
        </dgm:presLayoutVars>
      </dgm:prSet>
      <dgm:spPr/>
      <dgm:t>
        <a:bodyPr/>
        <a:lstStyle/>
        <a:p>
          <a:endParaRPr lang="en-US"/>
        </a:p>
      </dgm:t>
    </dgm:pt>
    <dgm:pt modelId="{D73A0412-5AEC-4FE3-85F0-156A6244ABDC}" type="pres">
      <dgm:prSet presAssocID="{E907F29A-5586-4E82-AA52-EAA9766BA517}" presName="descendantText" presStyleLbl="alignAcc1" presStyleIdx="0" presStyleCnt="2" custScaleY="100000">
        <dgm:presLayoutVars>
          <dgm:bulletEnabled val="1"/>
        </dgm:presLayoutVars>
      </dgm:prSet>
      <dgm:spPr/>
      <dgm:t>
        <a:bodyPr/>
        <a:lstStyle/>
        <a:p>
          <a:endParaRPr lang="en-US"/>
        </a:p>
      </dgm:t>
    </dgm:pt>
    <dgm:pt modelId="{42C50754-ADA5-4A54-9692-FD57BC78FB70}" type="pres">
      <dgm:prSet presAssocID="{1BE79357-86C2-4C61-99A5-B5E99CA8C79D}" presName="sp" presStyleCnt="0"/>
      <dgm:spPr/>
    </dgm:pt>
    <dgm:pt modelId="{AD68337D-AF9A-4A66-8D84-2CF90193220D}" type="pres">
      <dgm:prSet presAssocID="{BBCDB71E-6C15-4D44-B9AC-A08372EBFA6D}" presName="composite" presStyleCnt="0"/>
      <dgm:spPr/>
    </dgm:pt>
    <dgm:pt modelId="{B2E39AD9-25D4-4C74-9F30-65B18C23BAFD}" type="pres">
      <dgm:prSet presAssocID="{BBCDB71E-6C15-4D44-B9AC-A08372EBFA6D}" presName="parentText" presStyleLbl="alignNode1" presStyleIdx="1" presStyleCnt="2">
        <dgm:presLayoutVars>
          <dgm:chMax val="1"/>
          <dgm:bulletEnabled val="1"/>
        </dgm:presLayoutVars>
      </dgm:prSet>
      <dgm:spPr/>
      <dgm:t>
        <a:bodyPr/>
        <a:lstStyle/>
        <a:p>
          <a:endParaRPr lang="en-US"/>
        </a:p>
      </dgm:t>
    </dgm:pt>
    <dgm:pt modelId="{2E283F4D-C66D-416C-87DA-784737C1D326}" type="pres">
      <dgm:prSet presAssocID="{BBCDB71E-6C15-4D44-B9AC-A08372EBFA6D}" presName="descendantText" presStyleLbl="alignAcc1" presStyleIdx="1" presStyleCnt="2">
        <dgm:presLayoutVars>
          <dgm:bulletEnabled val="1"/>
        </dgm:presLayoutVars>
      </dgm:prSet>
      <dgm:spPr/>
      <dgm:t>
        <a:bodyPr/>
        <a:lstStyle/>
        <a:p>
          <a:endParaRPr lang="en-US"/>
        </a:p>
      </dgm:t>
    </dgm:pt>
  </dgm:ptLst>
  <dgm:cxnLst>
    <dgm:cxn modelId="{C51BDFC2-C27B-4498-BC8F-2956AC55A47F}" srcId="{E907F29A-5586-4E82-AA52-EAA9766BA517}" destId="{2D91A18E-8C8D-4FAE-B052-3E1DDB0CD5DA}" srcOrd="1" destOrd="0" parTransId="{B02F33F8-1564-47D6-90B0-FD3E42910C01}" sibTransId="{518507A7-E641-4AB5-8ECD-98F3261F30C8}"/>
    <dgm:cxn modelId="{419DC57C-021A-4402-B1E9-6DF10DB6627B}" srcId="{E907F29A-5586-4E82-AA52-EAA9766BA517}" destId="{D25E118A-6273-45F4-ABC3-08BD6394E9E2}" srcOrd="0" destOrd="0" parTransId="{5E6C048E-9D76-4D4D-A45F-E5CD1D9DA05F}" sibTransId="{7622EDB4-9374-47D0-8404-009FBACC4E94}"/>
    <dgm:cxn modelId="{0244A52B-6A30-4061-9190-7CA7378EBAB7}" type="presOf" srcId="{BBCDB71E-6C15-4D44-B9AC-A08372EBFA6D}" destId="{B2E39AD9-25D4-4C74-9F30-65B18C23BAFD}" srcOrd="0" destOrd="0" presId="urn:microsoft.com/office/officeart/2005/8/layout/chevron2"/>
    <dgm:cxn modelId="{673163F0-676E-4A32-8AE4-885ACAA2444C}" srcId="{2AC0F064-AAF5-4662-9745-392D8FDEBBD4}" destId="{BBCDB71E-6C15-4D44-B9AC-A08372EBFA6D}" srcOrd="1" destOrd="0" parTransId="{2D3B5CDE-C038-4611-A260-0DD2D28C22FA}" sibTransId="{8C848C06-6D77-466C-8B91-3C8EDAF0EC5A}"/>
    <dgm:cxn modelId="{D7B0EA29-6462-49E1-93C6-CF21638727D7}" type="presOf" srcId="{F5C6A5CB-7B55-4E39-8EF3-BDFA50E8391A}" destId="{2E283F4D-C66D-416C-87DA-784737C1D326}" srcOrd="0" destOrd="1" presId="urn:microsoft.com/office/officeart/2005/8/layout/chevron2"/>
    <dgm:cxn modelId="{773B0210-4B24-4A85-BE22-6ACF1A30D25F}" srcId="{BBCDB71E-6C15-4D44-B9AC-A08372EBFA6D}" destId="{21C6AA3F-2307-41AC-97AE-6FA2F5E11FBE}" srcOrd="0" destOrd="0" parTransId="{FDA56041-712D-4009-83BC-FDB3484CF575}" sibTransId="{D37A6AF9-FA61-485B-8F40-B567486617F6}"/>
    <dgm:cxn modelId="{BF21E245-125B-418D-B6ED-3BCAF2CD4BF2}" type="presOf" srcId="{2AC0F064-AAF5-4662-9745-392D8FDEBBD4}" destId="{7E003AAB-5AAA-4267-9C43-63D288709B06}" srcOrd="0" destOrd="0" presId="urn:microsoft.com/office/officeart/2005/8/layout/chevron2"/>
    <dgm:cxn modelId="{7D0A0F75-3FDC-42AE-8886-6C5A03CB266D}" type="presOf" srcId="{E907F29A-5586-4E82-AA52-EAA9766BA517}" destId="{199E0B5A-45D4-418D-997F-9F61EF4D58B1}" srcOrd="0" destOrd="0" presId="urn:microsoft.com/office/officeart/2005/8/layout/chevron2"/>
    <dgm:cxn modelId="{49DF7D3F-830B-404A-9B26-2CE64FF02C7E}" type="presOf" srcId="{2D91A18E-8C8D-4FAE-B052-3E1DDB0CD5DA}" destId="{D73A0412-5AEC-4FE3-85F0-156A6244ABDC}" srcOrd="0" destOrd="1" presId="urn:microsoft.com/office/officeart/2005/8/layout/chevron2"/>
    <dgm:cxn modelId="{04D09689-6DDE-4E37-864D-DDDB2816AFB3}" type="presOf" srcId="{D25E118A-6273-45F4-ABC3-08BD6394E9E2}" destId="{D73A0412-5AEC-4FE3-85F0-156A6244ABDC}" srcOrd="0" destOrd="0" presId="urn:microsoft.com/office/officeart/2005/8/layout/chevron2"/>
    <dgm:cxn modelId="{5AB6BD3E-E929-4F83-9CA2-96004D727E52}" type="presOf" srcId="{21C6AA3F-2307-41AC-97AE-6FA2F5E11FBE}" destId="{2E283F4D-C66D-416C-87DA-784737C1D326}" srcOrd="0" destOrd="0" presId="urn:microsoft.com/office/officeart/2005/8/layout/chevron2"/>
    <dgm:cxn modelId="{626D4057-5C4F-40A0-9F4D-21B8257029B3}" srcId="{2AC0F064-AAF5-4662-9745-392D8FDEBBD4}" destId="{E907F29A-5586-4E82-AA52-EAA9766BA517}" srcOrd="0" destOrd="0" parTransId="{55A93CF6-3026-44C0-AF25-4923ED5D8143}" sibTransId="{1BE79357-86C2-4C61-99A5-B5E99CA8C79D}"/>
    <dgm:cxn modelId="{1A491C8E-8319-4323-BC02-7173885C0FF6}" srcId="{BBCDB71E-6C15-4D44-B9AC-A08372EBFA6D}" destId="{F5C6A5CB-7B55-4E39-8EF3-BDFA50E8391A}" srcOrd="1" destOrd="0" parTransId="{B549F56E-217A-4851-BF6F-D2A7D060129D}" sibTransId="{A9BC37D9-ED9E-4581-B111-6AE33D67FB60}"/>
    <dgm:cxn modelId="{538110F3-9991-4618-812B-E07D265D31C5}" type="presParOf" srcId="{7E003AAB-5AAA-4267-9C43-63D288709B06}" destId="{42D69620-B44F-42EA-8409-7E8357B781C7}" srcOrd="0" destOrd="0" presId="urn:microsoft.com/office/officeart/2005/8/layout/chevron2"/>
    <dgm:cxn modelId="{9C0B993C-A43F-472E-A2AF-5509E7D14ACF}" type="presParOf" srcId="{42D69620-B44F-42EA-8409-7E8357B781C7}" destId="{199E0B5A-45D4-418D-997F-9F61EF4D58B1}" srcOrd="0" destOrd="0" presId="urn:microsoft.com/office/officeart/2005/8/layout/chevron2"/>
    <dgm:cxn modelId="{49436CF6-56A3-43AA-9587-96DD0E4B63AD}" type="presParOf" srcId="{42D69620-B44F-42EA-8409-7E8357B781C7}" destId="{D73A0412-5AEC-4FE3-85F0-156A6244ABDC}" srcOrd="1" destOrd="0" presId="urn:microsoft.com/office/officeart/2005/8/layout/chevron2"/>
    <dgm:cxn modelId="{9E5A3E27-4407-4F39-B548-210B8A0F3528}" type="presParOf" srcId="{7E003AAB-5AAA-4267-9C43-63D288709B06}" destId="{42C50754-ADA5-4A54-9692-FD57BC78FB70}" srcOrd="1" destOrd="0" presId="urn:microsoft.com/office/officeart/2005/8/layout/chevron2"/>
    <dgm:cxn modelId="{A4CBECD6-5FB2-42F6-BE00-DA47EF18A858}" type="presParOf" srcId="{7E003AAB-5AAA-4267-9C43-63D288709B06}" destId="{AD68337D-AF9A-4A66-8D84-2CF90193220D}" srcOrd="2" destOrd="0" presId="urn:microsoft.com/office/officeart/2005/8/layout/chevron2"/>
    <dgm:cxn modelId="{212ABF58-AE5A-46A9-8E37-BFC22B1C52DC}" type="presParOf" srcId="{AD68337D-AF9A-4A66-8D84-2CF90193220D}" destId="{B2E39AD9-25D4-4C74-9F30-65B18C23BAFD}" srcOrd="0" destOrd="0" presId="urn:microsoft.com/office/officeart/2005/8/layout/chevron2"/>
    <dgm:cxn modelId="{EB0AA808-1568-44D5-B7BE-3772545E7101}" type="presParOf" srcId="{AD68337D-AF9A-4A66-8D84-2CF90193220D}" destId="{2E283F4D-C66D-416C-87DA-784737C1D326}" srcOrd="1" destOrd="0" presId="urn:microsoft.com/office/officeart/2005/8/layout/chevron2"/>
  </dgm:cxnLst>
  <dgm:bg/>
  <dgm:whole>
    <a:ln>
      <a:solidFill>
        <a:srgbClr val="00206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CDE22-40B7-41BC-91EE-E4191F394045}">
      <dsp:nvSpPr>
        <dsp:cNvPr id="0" name=""/>
        <dsp:cNvSpPr/>
      </dsp:nvSpPr>
      <dsp:spPr>
        <a:xfrm>
          <a:off x="3981" y="947103"/>
          <a:ext cx="1234157" cy="740494"/>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latin typeface="Trebuchet MS" panose="020B0603020202020204" pitchFamily="34" charset="0"/>
            </a:rPr>
            <a:t>Pre-Review</a:t>
          </a:r>
          <a:endParaRPr lang="en-US" sz="1600" kern="1200" dirty="0">
            <a:latin typeface="Trebuchet MS" panose="020B0603020202020204" pitchFamily="34" charset="0"/>
          </a:endParaRPr>
        </a:p>
      </dsp:txBody>
      <dsp:txXfrm>
        <a:off x="25669" y="968791"/>
        <a:ext cx="1190781" cy="697118"/>
      </dsp:txXfrm>
    </dsp:sp>
    <dsp:sp modelId="{16BE64BE-B36A-447D-B51F-46FA78B4A606}">
      <dsp:nvSpPr>
        <dsp:cNvPr id="0" name=""/>
        <dsp:cNvSpPr/>
      </dsp:nvSpPr>
      <dsp:spPr>
        <a:xfrm>
          <a:off x="1361554" y="1164315"/>
          <a:ext cx="261641" cy="30607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latin typeface="Trebuchet MS" panose="020B0603020202020204" pitchFamily="34" charset="0"/>
          </a:endParaRPr>
        </a:p>
      </dsp:txBody>
      <dsp:txXfrm>
        <a:off x="1361554" y="1225529"/>
        <a:ext cx="183149" cy="183642"/>
      </dsp:txXfrm>
    </dsp:sp>
    <dsp:sp modelId="{52A03D65-8C17-4612-98C5-93D6931A0345}">
      <dsp:nvSpPr>
        <dsp:cNvPr id="0" name=""/>
        <dsp:cNvSpPr/>
      </dsp:nvSpPr>
      <dsp:spPr>
        <a:xfrm>
          <a:off x="1731801" y="947103"/>
          <a:ext cx="1234157" cy="740494"/>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Trebuchet MS" panose="020B0603020202020204" pitchFamily="34" charset="0"/>
            </a:rPr>
            <a:t>Grace Period</a:t>
          </a:r>
        </a:p>
      </dsp:txBody>
      <dsp:txXfrm>
        <a:off x="1753489" y="968791"/>
        <a:ext cx="1190781" cy="697118"/>
      </dsp:txXfrm>
    </dsp:sp>
    <dsp:sp modelId="{E455DAB8-4E20-469E-B23D-758906D930B8}">
      <dsp:nvSpPr>
        <dsp:cNvPr id="0" name=""/>
        <dsp:cNvSpPr/>
      </dsp:nvSpPr>
      <dsp:spPr>
        <a:xfrm>
          <a:off x="3089374" y="1164315"/>
          <a:ext cx="261641" cy="306070"/>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latin typeface="Trebuchet MS" panose="020B0603020202020204" pitchFamily="34" charset="0"/>
          </a:endParaRPr>
        </a:p>
      </dsp:txBody>
      <dsp:txXfrm>
        <a:off x="3089374" y="1225529"/>
        <a:ext cx="183149" cy="183642"/>
      </dsp:txXfrm>
    </dsp:sp>
    <dsp:sp modelId="{89BCEC3F-614C-4ED8-8DD6-93623C5607C1}">
      <dsp:nvSpPr>
        <dsp:cNvPr id="0" name=""/>
        <dsp:cNvSpPr/>
      </dsp:nvSpPr>
      <dsp:spPr>
        <a:xfrm>
          <a:off x="3459621" y="947103"/>
          <a:ext cx="1234157" cy="740494"/>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Trebuchet MS" panose="020B0603020202020204" pitchFamily="34" charset="0"/>
            </a:rPr>
            <a:t>Reviewer Assignment</a:t>
          </a:r>
        </a:p>
      </dsp:txBody>
      <dsp:txXfrm>
        <a:off x="3481309" y="968791"/>
        <a:ext cx="1190781" cy="697118"/>
      </dsp:txXfrm>
    </dsp:sp>
    <dsp:sp modelId="{C579704D-DE41-4C9B-88D7-B2FA51AD3C68}">
      <dsp:nvSpPr>
        <dsp:cNvPr id="0" name=""/>
        <dsp:cNvSpPr/>
      </dsp:nvSpPr>
      <dsp:spPr>
        <a:xfrm>
          <a:off x="4817194" y="1164315"/>
          <a:ext cx="261641" cy="306070"/>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latin typeface="Trebuchet MS" panose="020B0603020202020204" pitchFamily="34" charset="0"/>
          </a:endParaRPr>
        </a:p>
      </dsp:txBody>
      <dsp:txXfrm>
        <a:off x="4817194" y="1225529"/>
        <a:ext cx="183149" cy="183642"/>
      </dsp:txXfrm>
    </dsp:sp>
    <dsp:sp modelId="{5669706D-A6E0-4F1C-91E3-95BBFF0046E0}">
      <dsp:nvSpPr>
        <dsp:cNvPr id="0" name=""/>
        <dsp:cNvSpPr/>
      </dsp:nvSpPr>
      <dsp:spPr>
        <a:xfrm>
          <a:off x="5187441" y="947103"/>
          <a:ext cx="1234157" cy="740494"/>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Trebuchet MS" panose="020B0603020202020204" pitchFamily="34" charset="0"/>
            </a:rPr>
            <a:t>Designated Review</a:t>
          </a:r>
        </a:p>
      </dsp:txBody>
      <dsp:txXfrm>
        <a:off x="5209129" y="968791"/>
        <a:ext cx="1190781" cy="697118"/>
      </dsp:txXfrm>
    </dsp:sp>
    <dsp:sp modelId="{DCBC4B85-700F-4337-AF84-50B6514349FC}">
      <dsp:nvSpPr>
        <dsp:cNvPr id="0" name=""/>
        <dsp:cNvSpPr/>
      </dsp:nvSpPr>
      <dsp:spPr>
        <a:xfrm>
          <a:off x="6545014" y="1164315"/>
          <a:ext cx="261641" cy="306070"/>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latin typeface="Trebuchet MS" panose="020B0603020202020204" pitchFamily="34" charset="0"/>
          </a:endParaRPr>
        </a:p>
      </dsp:txBody>
      <dsp:txXfrm>
        <a:off x="6545014" y="1225529"/>
        <a:ext cx="183149" cy="183642"/>
      </dsp:txXfrm>
    </dsp:sp>
    <dsp:sp modelId="{CB858A15-ACF7-4D07-9745-32C82B1F59E0}">
      <dsp:nvSpPr>
        <dsp:cNvPr id="0" name=""/>
        <dsp:cNvSpPr/>
      </dsp:nvSpPr>
      <dsp:spPr>
        <a:xfrm>
          <a:off x="6915261" y="947103"/>
          <a:ext cx="1234157" cy="740494"/>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latin typeface="Trebuchet MS" panose="020B0603020202020204" pitchFamily="34" charset="0"/>
            </a:rPr>
            <a:t>Post Review</a:t>
          </a:r>
        </a:p>
      </dsp:txBody>
      <dsp:txXfrm>
        <a:off x="6936949" y="968791"/>
        <a:ext cx="1190781" cy="6971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CDE22-40B7-41BC-91EE-E4191F394045}">
      <dsp:nvSpPr>
        <dsp:cNvPr id="0" name=""/>
        <dsp:cNvSpPr/>
      </dsp:nvSpPr>
      <dsp:spPr>
        <a:xfrm>
          <a:off x="4107" y="709274"/>
          <a:ext cx="1273325" cy="763995"/>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Trebuchet MS" panose="020B0603020202020204" pitchFamily="34" charset="0"/>
            </a:rPr>
            <a:t>Pre-Review</a:t>
          </a:r>
          <a:endParaRPr lang="en-US" sz="1700" kern="1200" dirty="0">
            <a:latin typeface="Trebuchet MS" panose="020B0603020202020204" pitchFamily="34" charset="0"/>
          </a:endParaRPr>
        </a:p>
      </dsp:txBody>
      <dsp:txXfrm>
        <a:off x="26484" y="731651"/>
        <a:ext cx="1228571" cy="719241"/>
      </dsp:txXfrm>
    </dsp:sp>
    <dsp:sp modelId="{16BE64BE-B36A-447D-B51F-46FA78B4A606}">
      <dsp:nvSpPr>
        <dsp:cNvPr id="0" name=""/>
        <dsp:cNvSpPr/>
      </dsp:nvSpPr>
      <dsp:spPr>
        <a:xfrm>
          <a:off x="1404765" y="933379"/>
          <a:ext cx="269944" cy="315784"/>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Trebuchet MS" panose="020B0603020202020204" pitchFamily="34" charset="0"/>
          </a:endParaRPr>
        </a:p>
      </dsp:txBody>
      <dsp:txXfrm>
        <a:off x="1404765" y="996536"/>
        <a:ext cx="188961" cy="189470"/>
      </dsp:txXfrm>
    </dsp:sp>
    <dsp:sp modelId="{52A03D65-8C17-4612-98C5-93D6931A0345}">
      <dsp:nvSpPr>
        <dsp:cNvPr id="0" name=""/>
        <dsp:cNvSpPr/>
      </dsp:nvSpPr>
      <dsp:spPr>
        <a:xfrm>
          <a:off x="1786763" y="709274"/>
          <a:ext cx="1273325" cy="763995"/>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Trebuchet MS" panose="020B0603020202020204" pitchFamily="34" charset="0"/>
            </a:rPr>
            <a:t>Grace Period</a:t>
          </a:r>
        </a:p>
      </dsp:txBody>
      <dsp:txXfrm>
        <a:off x="1809140" y="731651"/>
        <a:ext cx="1228571" cy="719241"/>
      </dsp:txXfrm>
    </dsp:sp>
    <dsp:sp modelId="{E455DAB8-4E20-469E-B23D-758906D930B8}">
      <dsp:nvSpPr>
        <dsp:cNvPr id="0" name=""/>
        <dsp:cNvSpPr/>
      </dsp:nvSpPr>
      <dsp:spPr>
        <a:xfrm>
          <a:off x="3187421" y="933379"/>
          <a:ext cx="269944" cy="315784"/>
        </a:xfrm>
        <a:prstGeom prst="righ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Trebuchet MS" panose="020B0603020202020204" pitchFamily="34" charset="0"/>
          </a:endParaRPr>
        </a:p>
      </dsp:txBody>
      <dsp:txXfrm>
        <a:off x="3187421" y="996536"/>
        <a:ext cx="188961" cy="189470"/>
      </dsp:txXfrm>
    </dsp:sp>
    <dsp:sp modelId="{89BCEC3F-614C-4ED8-8DD6-93623C5607C1}">
      <dsp:nvSpPr>
        <dsp:cNvPr id="0" name=""/>
        <dsp:cNvSpPr/>
      </dsp:nvSpPr>
      <dsp:spPr>
        <a:xfrm>
          <a:off x="3569418" y="709274"/>
          <a:ext cx="1273325" cy="763995"/>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Trebuchet MS" panose="020B0603020202020204" pitchFamily="34" charset="0"/>
            </a:rPr>
            <a:t>Reviewer Assignment</a:t>
          </a:r>
        </a:p>
      </dsp:txBody>
      <dsp:txXfrm>
        <a:off x="3591795" y="731651"/>
        <a:ext cx="1228571" cy="719241"/>
      </dsp:txXfrm>
    </dsp:sp>
    <dsp:sp modelId="{C579704D-DE41-4C9B-88D7-B2FA51AD3C68}">
      <dsp:nvSpPr>
        <dsp:cNvPr id="0" name=""/>
        <dsp:cNvSpPr/>
      </dsp:nvSpPr>
      <dsp:spPr>
        <a:xfrm>
          <a:off x="4970076" y="933379"/>
          <a:ext cx="269944" cy="315784"/>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Trebuchet MS" panose="020B0603020202020204" pitchFamily="34" charset="0"/>
          </a:endParaRPr>
        </a:p>
      </dsp:txBody>
      <dsp:txXfrm>
        <a:off x="4970076" y="996536"/>
        <a:ext cx="188961" cy="189470"/>
      </dsp:txXfrm>
    </dsp:sp>
    <dsp:sp modelId="{5669706D-A6E0-4F1C-91E3-95BBFF0046E0}">
      <dsp:nvSpPr>
        <dsp:cNvPr id="0" name=""/>
        <dsp:cNvSpPr/>
      </dsp:nvSpPr>
      <dsp:spPr>
        <a:xfrm>
          <a:off x="5352074" y="709274"/>
          <a:ext cx="1273325" cy="763995"/>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Trebuchet MS" panose="020B0603020202020204" pitchFamily="34" charset="0"/>
            </a:rPr>
            <a:t>Designated Review</a:t>
          </a:r>
        </a:p>
      </dsp:txBody>
      <dsp:txXfrm>
        <a:off x="5374451" y="731651"/>
        <a:ext cx="1228571" cy="719241"/>
      </dsp:txXfrm>
    </dsp:sp>
    <dsp:sp modelId="{DCBC4B85-700F-4337-AF84-50B6514349FC}">
      <dsp:nvSpPr>
        <dsp:cNvPr id="0" name=""/>
        <dsp:cNvSpPr/>
      </dsp:nvSpPr>
      <dsp:spPr>
        <a:xfrm>
          <a:off x="6752732" y="933379"/>
          <a:ext cx="269944" cy="315784"/>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Trebuchet MS" panose="020B0603020202020204" pitchFamily="34" charset="0"/>
          </a:endParaRPr>
        </a:p>
      </dsp:txBody>
      <dsp:txXfrm>
        <a:off x="6752732" y="996536"/>
        <a:ext cx="188961" cy="189470"/>
      </dsp:txXfrm>
    </dsp:sp>
    <dsp:sp modelId="{CB858A15-ACF7-4D07-9745-32C82B1F59E0}">
      <dsp:nvSpPr>
        <dsp:cNvPr id="0" name=""/>
        <dsp:cNvSpPr/>
      </dsp:nvSpPr>
      <dsp:spPr>
        <a:xfrm>
          <a:off x="7134730" y="709274"/>
          <a:ext cx="1273325" cy="763995"/>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Trebuchet MS" panose="020B0603020202020204" pitchFamily="34" charset="0"/>
            </a:rPr>
            <a:t>Post Review</a:t>
          </a:r>
        </a:p>
      </dsp:txBody>
      <dsp:txXfrm>
        <a:off x="7157107" y="731651"/>
        <a:ext cx="1228571" cy="7192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CDE22-40B7-41BC-91EE-E4191F394045}">
      <dsp:nvSpPr>
        <dsp:cNvPr id="0" name=""/>
        <dsp:cNvSpPr/>
      </dsp:nvSpPr>
      <dsp:spPr>
        <a:xfrm>
          <a:off x="4107" y="709274"/>
          <a:ext cx="1273325" cy="763995"/>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Trebuchet MS" panose="020B0603020202020204" pitchFamily="34" charset="0"/>
            </a:rPr>
            <a:t>Pre-Review</a:t>
          </a:r>
          <a:endParaRPr lang="en-US" sz="1700" kern="1200" dirty="0">
            <a:latin typeface="Trebuchet MS" panose="020B0603020202020204" pitchFamily="34" charset="0"/>
          </a:endParaRPr>
        </a:p>
      </dsp:txBody>
      <dsp:txXfrm>
        <a:off x="26484" y="731651"/>
        <a:ext cx="1228571" cy="719241"/>
      </dsp:txXfrm>
    </dsp:sp>
    <dsp:sp modelId="{16BE64BE-B36A-447D-B51F-46FA78B4A606}">
      <dsp:nvSpPr>
        <dsp:cNvPr id="0" name=""/>
        <dsp:cNvSpPr/>
      </dsp:nvSpPr>
      <dsp:spPr>
        <a:xfrm>
          <a:off x="1404765" y="933379"/>
          <a:ext cx="269944" cy="315784"/>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Trebuchet MS" panose="020B0603020202020204" pitchFamily="34" charset="0"/>
          </a:endParaRPr>
        </a:p>
      </dsp:txBody>
      <dsp:txXfrm>
        <a:off x="1404765" y="996536"/>
        <a:ext cx="188961" cy="189470"/>
      </dsp:txXfrm>
    </dsp:sp>
    <dsp:sp modelId="{52A03D65-8C17-4612-98C5-93D6931A0345}">
      <dsp:nvSpPr>
        <dsp:cNvPr id="0" name=""/>
        <dsp:cNvSpPr/>
      </dsp:nvSpPr>
      <dsp:spPr>
        <a:xfrm>
          <a:off x="1786763" y="709274"/>
          <a:ext cx="1273325" cy="76399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Trebuchet MS" panose="020B0603020202020204" pitchFamily="34" charset="0"/>
            </a:rPr>
            <a:t>Grace Period</a:t>
          </a:r>
        </a:p>
      </dsp:txBody>
      <dsp:txXfrm>
        <a:off x="1809140" y="731651"/>
        <a:ext cx="1228571" cy="719241"/>
      </dsp:txXfrm>
    </dsp:sp>
    <dsp:sp modelId="{E455DAB8-4E20-469E-B23D-758906D930B8}">
      <dsp:nvSpPr>
        <dsp:cNvPr id="0" name=""/>
        <dsp:cNvSpPr/>
      </dsp:nvSpPr>
      <dsp:spPr>
        <a:xfrm>
          <a:off x="3187421" y="933379"/>
          <a:ext cx="269944" cy="315784"/>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Trebuchet MS" panose="020B0603020202020204" pitchFamily="34" charset="0"/>
          </a:endParaRPr>
        </a:p>
      </dsp:txBody>
      <dsp:txXfrm>
        <a:off x="3187421" y="996536"/>
        <a:ext cx="188961" cy="189470"/>
      </dsp:txXfrm>
    </dsp:sp>
    <dsp:sp modelId="{89BCEC3F-614C-4ED8-8DD6-93623C5607C1}">
      <dsp:nvSpPr>
        <dsp:cNvPr id="0" name=""/>
        <dsp:cNvSpPr/>
      </dsp:nvSpPr>
      <dsp:spPr>
        <a:xfrm>
          <a:off x="3569418" y="709274"/>
          <a:ext cx="1273325" cy="763995"/>
        </a:xfrm>
        <a:prstGeom prst="roundRect">
          <a:avLst>
            <a:gd name="adj" fmla="val 10000"/>
          </a:avLst>
        </a:prstGeom>
        <a:solidFill>
          <a:srgbClr val="D5C1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Trebuchet MS" panose="020B0603020202020204" pitchFamily="34" charset="0"/>
            </a:rPr>
            <a:t>Reviewer Assignment</a:t>
          </a:r>
        </a:p>
      </dsp:txBody>
      <dsp:txXfrm>
        <a:off x="3591795" y="731651"/>
        <a:ext cx="1228571" cy="719241"/>
      </dsp:txXfrm>
    </dsp:sp>
    <dsp:sp modelId="{C579704D-DE41-4C9B-88D7-B2FA51AD3C68}">
      <dsp:nvSpPr>
        <dsp:cNvPr id="0" name=""/>
        <dsp:cNvSpPr/>
      </dsp:nvSpPr>
      <dsp:spPr>
        <a:xfrm>
          <a:off x="4970076" y="933379"/>
          <a:ext cx="269944" cy="315784"/>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Trebuchet MS" panose="020B0603020202020204" pitchFamily="34" charset="0"/>
          </a:endParaRPr>
        </a:p>
      </dsp:txBody>
      <dsp:txXfrm>
        <a:off x="4970076" y="996536"/>
        <a:ext cx="188961" cy="189470"/>
      </dsp:txXfrm>
    </dsp:sp>
    <dsp:sp modelId="{5669706D-A6E0-4F1C-91E3-95BBFF0046E0}">
      <dsp:nvSpPr>
        <dsp:cNvPr id="0" name=""/>
        <dsp:cNvSpPr/>
      </dsp:nvSpPr>
      <dsp:spPr>
        <a:xfrm>
          <a:off x="5352074" y="709274"/>
          <a:ext cx="1273325" cy="763995"/>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Trebuchet MS" panose="020B0603020202020204" pitchFamily="34" charset="0"/>
            </a:rPr>
            <a:t>Member Review</a:t>
          </a:r>
        </a:p>
      </dsp:txBody>
      <dsp:txXfrm>
        <a:off x="5374451" y="731651"/>
        <a:ext cx="1228571" cy="719241"/>
      </dsp:txXfrm>
    </dsp:sp>
    <dsp:sp modelId="{DCBC4B85-700F-4337-AF84-50B6514349FC}">
      <dsp:nvSpPr>
        <dsp:cNvPr id="0" name=""/>
        <dsp:cNvSpPr/>
      </dsp:nvSpPr>
      <dsp:spPr>
        <a:xfrm>
          <a:off x="6752732" y="933379"/>
          <a:ext cx="269944" cy="315784"/>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Trebuchet MS" panose="020B0603020202020204" pitchFamily="34" charset="0"/>
          </a:endParaRPr>
        </a:p>
      </dsp:txBody>
      <dsp:txXfrm>
        <a:off x="6752732" y="996536"/>
        <a:ext cx="188961" cy="189470"/>
      </dsp:txXfrm>
    </dsp:sp>
    <dsp:sp modelId="{CB858A15-ACF7-4D07-9745-32C82B1F59E0}">
      <dsp:nvSpPr>
        <dsp:cNvPr id="0" name=""/>
        <dsp:cNvSpPr/>
      </dsp:nvSpPr>
      <dsp:spPr>
        <a:xfrm>
          <a:off x="7134730" y="709274"/>
          <a:ext cx="1273325" cy="763995"/>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Trebuchet MS" panose="020B0603020202020204" pitchFamily="34" charset="0"/>
            </a:rPr>
            <a:t>Post Review</a:t>
          </a:r>
        </a:p>
      </dsp:txBody>
      <dsp:txXfrm>
        <a:off x="7157107" y="731651"/>
        <a:ext cx="1228571" cy="7192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CDE22-40B7-41BC-91EE-E4191F394045}">
      <dsp:nvSpPr>
        <dsp:cNvPr id="0" name=""/>
        <dsp:cNvSpPr/>
      </dsp:nvSpPr>
      <dsp:spPr>
        <a:xfrm>
          <a:off x="4241" y="773342"/>
          <a:ext cx="1314896" cy="788937"/>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latin typeface="Trebuchet MS" panose="020B0603020202020204" pitchFamily="34" charset="0"/>
            </a:rPr>
            <a:t>Pre-Review</a:t>
          </a:r>
          <a:endParaRPr lang="en-US" sz="1700" kern="1200" dirty="0">
            <a:latin typeface="Trebuchet MS" panose="020B0603020202020204" pitchFamily="34" charset="0"/>
          </a:endParaRPr>
        </a:p>
      </dsp:txBody>
      <dsp:txXfrm>
        <a:off x="27348" y="796449"/>
        <a:ext cx="1268682" cy="742723"/>
      </dsp:txXfrm>
    </dsp:sp>
    <dsp:sp modelId="{16BE64BE-B36A-447D-B51F-46FA78B4A606}">
      <dsp:nvSpPr>
        <dsp:cNvPr id="0" name=""/>
        <dsp:cNvSpPr/>
      </dsp:nvSpPr>
      <dsp:spPr>
        <a:xfrm>
          <a:off x="1450627" y="1004763"/>
          <a:ext cx="278758" cy="326094"/>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Trebuchet MS" panose="020B0603020202020204" pitchFamily="34" charset="0"/>
          </a:endParaRPr>
        </a:p>
      </dsp:txBody>
      <dsp:txXfrm>
        <a:off x="1450627" y="1069982"/>
        <a:ext cx="195131" cy="195656"/>
      </dsp:txXfrm>
    </dsp:sp>
    <dsp:sp modelId="{52A03D65-8C17-4612-98C5-93D6931A0345}">
      <dsp:nvSpPr>
        <dsp:cNvPr id="0" name=""/>
        <dsp:cNvSpPr/>
      </dsp:nvSpPr>
      <dsp:spPr>
        <a:xfrm>
          <a:off x="1845096" y="773342"/>
          <a:ext cx="1314896" cy="788937"/>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Trebuchet MS" panose="020B0603020202020204" pitchFamily="34" charset="0"/>
            </a:rPr>
            <a:t>Grace Period</a:t>
          </a:r>
        </a:p>
      </dsp:txBody>
      <dsp:txXfrm>
        <a:off x="1868203" y="796449"/>
        <a:ext cx="1268682" cy="742723"/>
      </dsp:txXfrm>
    </dsp:sp>
    <dsp:sp modelId="{E455DAB8-4E20-469E-B23D-758906D930B8}">
      <dsp:nvSpPr>
        <dsp:cNvPr id="0" name=""/>
        <dsp:cNvSpPr/>
      </dsp:nvSpPr>
      <dsp:spPr>
        <a:xfrm>
          <a:off x="3291482" y="1004763"/>
          <a:ext cx="278758" cy="326094"/>
        </a:xfrm>
        <a:prstGeom prst="rightArrow">
          <a:avLst>
            <a:gd name="adj1" fmla="val 60000"/>
            <a:gd name="adj2" fmla="val 50000"/>
          </a:avLst>
        </a:prstGeom>
        <a:solidFill>
          <a:schemeClr val="tx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Trebuchet MS" panose="020B0603020202020204" pitchFamily="34" charset="0"/>
          </a:endParaRPr>
        </a:p>
      </dsp:txBody>
      <dsp:txXfrm>
        <a:off x="3291482" y="1069982"/>
        <a:ext cx="195131" cy="195656"/>
      </dsp:txXfrm>
    </dsp:sp>
    <dsp:sp modelId="{89BCEC3F-614C-4ED8-8DD6-93623C5607C1}">
      <dsp:nvSpPr>
        <dsp:cNvPr id="0" name=""/>
        <dsp:cNvSpPr/>
      </dsp:nvSpPr>
      <dsp:spPr>
        <a:xfrm>
          <a:off x="3685951" y="773342"/>
          <a:ext cx="1314896" cy="788937"/>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Trebuchet MS" panose="020B0603020202020204" pitchFamily="34" charset="0"/>
            </a:rPr>
            <a:t>Reviewer Assignment</a:t>
          </a:r>
        </a:p>
      </dsp:txBody>
      <dsp:txXfrm>
        <a:off x="3709058" y="796449"/>
        <a:ext cx="1268682" cy="742723"/>
      </dsp:txXfrm>
    </dsp:sp>
    <dsp:sp modelId="{C579704D-DE41-4C9B-88D7-B2FA51AD3C68}">
      <dsp:nvSpPr>
        <dsp:cNvPr id="0" name=""/>
        <dsp:cNvSpPr/>
      </dsp:nvSpPr>
      <dsp:spPr>
        <a:xfrm>
          <a:off x="5132337" y="1004763"/>
          <a:ext cx="278758" cy="326094"/>
        </a:xfrm>
        <a:prstGeom prst="rightArrow">
          <a:avLst>
            <a:gd name="adj1" fmla="val 60000"/>
            <a:gd name="adj2" fmla="val 50000"/>
          </a:avLst>
        </a:prstGeom>
        <a:solidFill>
          <a:schemeClr val="bg2">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Trebuchet MS" panose="020B0603020202020204" pitchFamily="34" charset="0"/>
          </a:endParaRPr>
        </a:p>
      </dsp:txBody>
      <dsp:txXfrm>
        <a:off x="5132337" y="1069982"/>
        <a:ext cx="195131" cy="195656"/>
      </dsp:txXfrm>
    </dsp:sp>
    <dsp:sp modelId="{5669706D-A6E0-4F1C-91E3-95BBFF0046E0}">
      <dsp:nvSpPr>
        <dsp:cNvPr id="0" name=""/>
        <dsp:cNvSpPr/>
      </dsp:nvSpPr>
      <dsp:spPr>
        <a:xfrm>
          <a:off x="5526806" y="773342"/>
          <a:ext cx="1314896" cy="788937"/>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Trebuchet MS" panose="020B0603020202020204" pitchFamily="34" charset="0"/>
            </a:rPr>
            <a:t>Member Review</a:t>
          </a:r>
        </a:p>
      </dsp:txBody>
      <dsp:txXfrm>
        <a:off x="5549913" y="796449"/>
        <a:ext cx="1268682" cy="742723"/>
      </dsp:txXfrm>
    </dsp:sp>
    <dsp:sp modelId="{DCBC4B85-700F-4337-AF84-50B6514349FC}">
      <dsp:nvSpPr>
        <dsp:cNvPr id="0" name=""/>
        <dsp:cNvSpPr/>
      </dsp:nvSpPr>
      <dsp:spPr>
        <a:xfrm>
          <a:off x="6973192" y="1004763"/>
          <a:ext cx="278758" cy="326094"/>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Trebuchet MS" panose="020B0603020202020204" pitchFamily="34" charset="0"/>
          </a:endParaRPr>
        </a:p>
      </dsp:txBody>
      <dsp:txXfrm>
        <a:off x="6973192" y="1069982"/>
        <a:ext cx="195131" cy="195656"/>
      </dsp:txXfrm>
    </dsp:sp>
    <dsp:sp modelId="{CB858A15-ACF7-4D07-9745-32C82B1F59E0}">
      <dsp:nvSpPr>
        <dsp:cNvPr id="0" name=""/>
        <dsp:cNvSpPr/>
      </dsp:nvSpPr>
      <dsp:spPr>
        <a:xfrm>
          <a:off x="7367661" y="773342"/>
          <a:ext cx="1314896" cy="788937"/>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latin typeface="Trebuchet MS" panose="020B0603020202020204" pitchFamily="34" charset="0"/>
            </a:rPr>
            <a:t>Post Review</a:t>
          </a:r>
        </a:p>
      </dsp:txBody>
      <dsp:txXfrm>
        <a:off x="7390768" y="796449"/>
        <a:ext cx="1268682" cy="7427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9E0B5A-45D4-418D-997F-9F61EF4D58B1}">
      <dsp:nvSpPr>
        <dsp:cNvPr id="0" name=""/>
        <dsp:cNvSpPr/>
      </dsp:nvSpPr>
      <dsp:spPr>
        <a:xfrm rot="5400000">
          <a:off x="-385540" y="389267"/>
          <a:ext cx="2570268" cy="1799187"/>
        </a:xfrm>
        <a:prstGeom prst="chevron">
          <a:avLst/>
        </a:prstGeom>
        <a:solidFill>
          <a:srgbClr val="002060"/>
        </a:solidFill>
        <a:ln w="25400" cap="flat" cmpd="sng" algn="ctr">
          <a:solidFill>
            <a:srgbClr val="CCCC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latin typeface="Trebuchet MS" panose="020B0603020202020204" pitchFamily="34" charset="0"/>
            </a:rPr>
            <a:t>Meeting Assignment</a:t>
          </a:r>
        </a:p>
      </dsp:txBody>
      <dsp:txXfrm rot="-5400000">
        <a:off x="1" y="903321"/>
        <a:ext cx="1799187" cy="771081"/>
      </dsp:txXfrm>
    </dsp:sp>
    <dsp:sp modelId="{D73A0412-5AEC-4FE3-85F0-156A6244ABDC}">
      <dsp:nvSpPr>
        <dsp:cNvPr id="0" name=""/>
        <dsp:cNvSpPr/>
      </dsp:nvSpPr>
      <dsp:spPr>
        <a:xfrm rot="5400000">
          <a:off x="4259164" y="-2456249"/>
          <a:ext cx="1670674" cy="6590628"/>
        </a:xfrm>
        <a:prstGeom prst="round2SameRect">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bg2">
                  <a:lumMod val="75000"/>
                </a:schemeClr>
              </a:solidFill>
              <a:latin typeface="Trebuchet MS" panose="020B0603020202020204" pitchFamily="34" charset="0"/>
            </a:rPr>
            <a:t>The IACUC Coordinator assigns the protocol to an IACUC Committee Meeting.</a:t>
          </a:r>
          <a:br>
            <a:rPr lang="en-US" sz="1500" kern="1200" dirty="0" smtClean="0">
              <a:solidFill>
                <a:schemeClr val="bg2">
                  <a:lumMod val="75000"/>
                </a:schemeClr>
              </a:solidFill>
              <a:latin typeface="Trebuchet MS" panose="020B0603020202020204" pitchFamily="34" charset="0"/>
            </a:rPr>
          </a:br>
          <a:endParaRPr lang="en-US" sz="1500" kern="1200" dirty="0">
            <a:solidFill>
              <a:schemeClr val="bg2">
                <a:lumMod val="75000"/>
              </a:schemeClr>
            </a:solidFill>
            <a:latin typeface="Trebuchet MS" panose="020B0603020202020204" pitchFamily="34" charset="0"/>
          </a:endParaRPr>
        </a:p>
        <a:p>
          <a:pPr marL="114300" lvl="1" indent="-114300" algn="l" defTabSz="666750">
            <a:lnSpc>
              <a:spcPct val="90000"/>
            </a:lnSpc>
            <a:spcBef>
              <a:spcPct val="0"/>
            </a:spcBef>
            <a:spcAft>
              <a:spcPct val="15000"/>
            </a:spcAft>
            <a:buChar char="••"/>
          </a:pPr>
          <a:r>
            <a:rPr lang="en-US" sz="1500" kern="1200" dirty="0" smtClean="0">
              <a:solidFill>
                <a:schemeClr val="bg2">
                  <a:lumMod val="75000"/>
                </a:schemeClr>
              </a:solidFill>
              <a:latin typeface="Trebuchet MS" panose="020B0603020202020204" pitchFamily="34" charset="0"/>
            </a:rPr>
            <a:t>The IACUC Coordinator may assign specific IACUC Committee Members to serve as Primary/Secondary Reviewers; these reviewers will receive an email notification from the system.</a:t>
          </a:r>
          <a:endParaRPr lang="en-US" sz="1500" kern="1200" dirty="0">
            <a:solidFill>
              <a:schemeClr val="bg2">
                <a:lumMod val="75000"/>
              </a:schemeClr>
            </a:solidFill>
            <a:latin typeface="Trebuchet MS" panose="020B0603020202020204" pitchFamily="34" charset="0"/>
          </a:endParaRPr>
        </a:p>
      </dsp:txBody>
      <dsp:txXfrm rot="-5400000">
        <a:off x="1799187" y="85284"/>
        <a:ext cx="6509072" cy="1507562"/>
      </dsp:txXfrm>
    </dsp:sp>
    <dsp:sp modelId="{B2E39AD9-25D4-4C74-9F30-65B18C23BAFD}">
      <dsp:nvSpPr>
        <dsp:cNvPr id="0" name=""/>
        <dsp:cNvSpPr/>
      </dsp:nvSpPr>
      <dsp:spPr>
        <a:xfrm rot="5400000">
          <a:off x="-385540" y="2676525"/>
          <a:ext cx="2570268" cy="1799187"/>
        </a:xfrm>
        <a:prstGeom prst="chevron">
          <a:avLst/>
        </a:prstGeom>
        <a:solidFill>
          <a:srgbClr val="002060"/>
        </a:solidFill>
        <a:ln w="25400" cap="flat" cmpd="sng" algn="ctr">
          <a:solidFill>
            <a:srgbClr val="CCCC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a:latin typeface="Trebuchet MS" panose="020B0603020202020204" pitchFamily="34" charset="0"/>
            </a:rPr>
            <a:t>Committee Review</a:t>
          </a:r>
        </a:p>
      </dsp:txBody>
      <dsp:txXfrm rot="-5400000">
        <a:off x="1" y="3190579"/>
        <a:ext cx="1799187" cy="771081"/>
      </dsp:txXfrm>
    </dsp:sp>
    <dsp:sp modelId="{2E283F4D-C66D-416C-87DA-784737C1D326}">
      <dsp:nvSpPr>
        <dsp:cNvPr id="0" name=""/>
        <dsp:cNvSpPr/>
      </dsp:nvSpPr>
      <dsp:spPr>
        <a:xfrm rot="5400000">
          <a:off x="4259164" y="-168991"/>
          <a:ext cx="1670674" cy="6590628"/>
        </a:xfrm>
        <a:prstGeom prst="round2SameRect">
          <a:avLst/>
        </a:prstGeom>
        <a:solidFill>
          <a:schemeClr val="lt1">
            <a:alpha val="90000"/>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solidFill>
                <a:schemeClr val="bg2">
                  <a:lumMod val="75000"/>
                </a:schemeClr>
              </a:solidFill>
              <a:latin typeface="Trebuchet MS" panose="020B0603020202020204" pitchFamily="34" charset="0"/>
            </a:rPr>
            <a:t>At the IACUC Committee Meeting the IACUC Committee Members will review the protocol as a group, adding Reviewer Notes and Comments as warranted. They may also request clarifications from the protocol team.</a:t>
          </a:r>
          <a:br>
            <a:rPr lang="en-US" sz="1500" kern="1200" dirty="0" smtClean="0">
              <a:solidFill>
                <a:schemeClr val="bg2">
                  <a:lumMod val="75000"/>
                </a:schemeClr>
              </a:solidFill>
              <a:latin typeface="Trebuchet MS" panose="020B0603020202020204" pitchFamily="34" charset="0"/>
            </a:rPr>
          </a:br>
          <a:endParaRPr lang="en-US" sz="1500" kern="1200" dirty="0">
            <a:solidFill>
              <a:schemeClr val="bg2">
                <a:lumMod val="75000"/>
              </a:schemeClr>
            </a:solidFill>
            <a:latin typeface="Trebuchet MS" panose="020B0603020202020204" pitchFamily="34" charset="0"/>
          </a:endParaRPr>
        </a:p>
        <a:p>
          <a:pPr marL="114300" lvl="1" indent="-114300" algn="l" defTabSz="666750">
            <a:lnSpc>
              <a:spcPct val="90000"/>
            </a:lnSpc>
            <a:spcBef>
              <a:spcPct val="0"/>
            </a:spcBef>
            <a:spcAft>
              <a:spcPct val="15000"/>
            </a:spcAft>
            <a:buChar char="••"/>
          </a:pPr>
          <a:r>
            <a:rPr lang="en-US" sz="1500" kern="1200" dirty="0" smtClean="0">
              <a:solidFill>
                <a:schemeClr val="bg2">
                  <a:lumMod val="75000"/>
                </a:schemeClr>
              </a:solidFill>
              <a:latin typeface="Trebuchet MS" panose="020B0603020202020204" pitchFamily="34" charset="0"/>
            </a:rPr>
            <a:t>Once the IACUC Committee Members have made a determination, the IACUC Director will submit the committee’s determination within the system.</a:t>
          </a:r>
          <a:endParaRPr lang="en-US" sz="1500" kern="1200" dirty="0">
            <a:solidFill>
              <a:schemeClr val="bg2">
                <a:lumMod val="75000"/>
              </a:schemeClr>
            </a:solidFill>
            <a:latin typeface="Trebuchet MS" panose="020B0603020202020204" pitchFamily="34" charset="0"/>
          </a:endParaRPr>
        </a:p>
      </dsp:txBody>
      <dsp:txXfrm rot="-5400000">
        <a:off x="1799187" y="2372542"/>
        <a:ext cx="6509072" cy="15075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6A0ECBC-C9A8-437C-84FC-F8DA0D40D082}" type="datetimeFigureOut">
              <a:rPr lang="en-US" smtClean="0"/>
              <a:t>4/12/2018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4765D73-6299-4FB4-B425-77E47ACF869D}" type="slidenum">
              <a:rPr lang="en-US" smtClean="0"/>
              <a:t>‹#›</a:t>
            </a:fld>
            <a:endParaRPr lang="en-US"/>
          </a:p>
        </p:txBody>
      </p:sp>
    </p:spTree>
    <p:extLst>
      <p:ext uri="{BB962C8B-B14F-4D97-AF65-F5344CB8AC3E}">
        <p14:creationId xmlns:p14="http://schemas.microsoft.com/office/powerpoint/2010/main" val="2180694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FEEAB99-315A-45A9-BF19-1DEAD2B5D063}" type="datetimeFigureOut">
              <a:rPr lang="en-US" smtClean="0"/>
              <a:t>4/12/2018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608AD6A-EE3F-4640-B67E-089657B91B57}" type="slidenum">
              <a:rPr lang="en-US" smtClean="0"/>
              <a:t>‹#›</a:t>
            </a:fld>
            <a:endParaRPr lang="en-US"/>
          </a:p>
        </p:txBody>
      </p:sp>
    </p:spTree>
    <p:extLst>
      <p:ext uri="{BB962C8B-B14F-4D97-AF65-F5344CB8AC3E}">
        <p14:creationId xmlns:p14="http://schemas.microsoft.com/office/powerpoint/2010/main" val="372930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1DA17-8C15-4033-B922-CC61F2960862}" type="slidenum">
              <a:rPr lang="en-US" smtClean="0"/>
              <a:t>4</a:t>
            </a:fld>
            <a:endParaRPr lang="en-US"/>
          </a:p>
        </p:txBody>
      </p:sp>
    </p:spTree>
    <p:extLst>
      <p:ext uri="{BB962C8B-B14F-4D97-AF65-F5344CB8AC3E}">
        <p14:creationId xmlns:p14="http://schemas.microsoft.com/office/powerpoint/2010/main" val="3837346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30</a:t>
            </a:fld>
            <a:endParaRPr lang="en-US" dirty="0"/>
          </a:p>
        </p:txBody>
      </p:sp>
    </p:spTree>
    <p:extLst>
      <p:ext uri="{BB962C8B-B14F-4D97-AF65-F5344CB8AC3E}">
        <p14:creationId xmlns:p14="http://schemas.microsoft.com/office/powerpoint/2010/main" val="1645935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procedure workspace you can see all protocols the procedure has been added to. This is important, for a few reasons.</a:t>
            </a:r>
          </a:p>
          <a:p>
            <a:pPr marL="171450" indent="-171450">
              <a:buFont typeface="Arial" panose="020B0604020202020204" pitchFamily="34" charset="0"/>
              <a:buChar char="•"/>
            </a:pPr>
            <a:r>
              <a:rPr lang="en-US" dirty="0" smtClean="0"/>
              <a:t>If the procedure is on many protocols, it could be a candidate for a standard procedure if not already. </a:t>
            </a:r>
          </a:p>
          <a:p>
            <a:pPr marL="171450" indent="-171450">
              <a:buFont typeface="Arial" panose="020B0604020202020204" pitchFamily="34" charset="0"/>
              <a:buChar char="•"/>
            </a:pPr>
            <a:r>
              <a:rPr lang="en-US" dirty="0" smtClean="0"/>
              <a:t>Secondly, if it’s a team procedure that’s already on an approved protocol, it will not be editable. If edits are required, then a copy of the procedure should be made, and that copy can be added to the new protocol or follow-on submission. </a:t>
            </a:r>
          </a:p>
        </p:txBody>
      </p:sp>
      <p:sp>
        <p:nvSpPr>
          <p:cNvPr id="4" name="Slide Number Placeholder 3"/>
          <p:cNvSpPr>
            <a:spLocks noGrp="1"/>
          </p:cNvSpPr>
          <p:nvPr>
            <p:ph type="sldNum" sz="quarter" idx="10"/>
          </p:nvPr>
        </p:nvSpPr>
        <p:spPr/>
        <p:txBody>
          <a:bodyPr/>
          <a:lstStyle/>
          <a:p>
            <a:fld id="{C608AD6A-EE3F-4640-B67E-089657B91B57}" type="slidenum">
              <a:rPr lang="en-US" smtClean="0"/>
              <a:t>31</a:t>
            </a:fld>
            <a:endParaRPr lang="en-US"/>
          </a:p>
        </p:txBody>
      </p:sp>
    </p:spTree>
    <p:extLst>
      <p:ext uri="{BB962C8B-B14F-4D97-AF65-F5344CB8AC3E}">
        <p14:creationId xmlns:p14="http://schemas.microsoft.com/office/powerpoint/2010/main" val="229519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32</a:t>
            </a:fld>
            <a:endParaRPr lang="en-US" dirty="0"/>
          </a:p>
        </p:txBody>
      </p:sp>
    </p:spTree>
    <p:extLst>
      <p:ext uri="{BB962C8B-B14F-4D97-AF65-F5344CB8AC3E}">
        <p14:creationId xmlns:p14="http://schemas.microsoft.com/office/powerpoint/2010/main" val="724800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Protocol workspace, the Experiments tab shows the Building Blocks. </a:t>
            </a:r>
            <a:br>
              <a:rPr lang="en-US" dirty="0" smtClean="0"/>
            </a:br>
            <a:endParaRPr lang="en-US" dirty="0" smtClean="0"/>
          </a:p>
          <a:p>
            <a:r>
              <a:rPr lang="en-US" dirty="0" smtClean="0"/>
              <a:t>For each Experiment, you will see the Procedures included on the Experiment and if they are Standard or Team procedures. This can be helpful for the reviewer who may need to spend more time on reviewing the Team Procedures, but only look at the Standard Procedures in context with the experiment.</a:t>
            </a:r>
          </a:p>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33</a:t>
            </a:fld>
            <a:endParaRPr lang="en-US" dirty="0"/>
          </a:p>
        </p:txBody>
      </p:sp>
    </p:spTree>
    <p:extLst>
      <p:ext uri="{BB962C8B-B14F-4D97-AF65-F5344CB8AC3E}">
        <p14:creationId xmlns:p14="http://schemas.microsoft.com/office/powerpoint/2010/main" val="1150115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rebuchet MS" panose="020B0603020202020204" pitchFamily="34" charset="0"/>
              </a:rPr>
              <a:t>The protocol is available to all Committee Members, but assigned Primary/</a:t>
            </a:r>
            <a:r>
              <a:rPr lang="en-US" dirty="0" err="1" smtClean="0">
                <a:latin typeface="Trebuchet MS" panose="020B0603020202020204" pitchFamily="34" charset="0"/>
              </a:rPr>
              <a:t>Seconday</a:t>
            </a:r>
            <a:r>
              <a:rPr lang="en-US" baseline="0" dirty="0" smtClean="0">
                <a:latin typeface="Trebuchet MS" panose="020B0603020202020204" pitchFamily="34" charset="0"/>
              </a:rPr>
              <a:t> R</a:t>
            </a:r>
            <a:r>
              <a:rPr lang="en-US" dirty="0" smtClean="0">
                <a:latin typeface="Trebuchet MS" panose="020B0603020202020204" pitchFamily="34" charset="0"/>
              </a:rPr>
              <a:t>eviewers will see the protocol in their Inbox and will receive an email notification from the system.</a:t>
            </a:r>
          </a:p>
          <a:p>
            <a:endParaRPr lang="en-US" dirty="0"/>
          </a:p>
        </p:txBody>
      </p:sp>
      <p:sp>
        <p:nvSpPr>
          <p:cNvPr id="4" name="Slide Number Placeholder 3"/>
          <p:cNvSpPr>
            <a:spLocks noGrp="1"/>
          </p:cNvSpPr>
          <p:nvPr>
            <p:ph type="sldNum" sz="quarter" idx="10"/>
          </p:nvPr>
        </p:nvSpPr>
        <p:spPr/>
        <p:txBody>
          <a:bodyPr/>
          <a:lstStyle/>
          <a:p>
            <a:fld id="{C608AD6A-EE3F-4640-B67E-089657B91B57}" type="slidenum">
              <a:rPr lang="en-US" smtClean="0"/>
              <a:t>52</a:t>
            </a:fld>
            <a:endParaRPr lang="en-US"/>
          </a:p>
        </p:txBody>
      </p:sp>
    </p:spTree>
    <p:extLst>
      <p:ext uri="{BB962C8B-B14F-4D97-AF65-F5344CB8AC3E}">
        <p14:creationId xmlns:p14="http://schemas.microsoft.com/office/powerpoint/2010/main" val="1303201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facility inspections, the inspection officer selects committee members to do the inspection;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PAM audits the inspector is the PAM Coordinator, which appears by default on the form. </a:t>
            </a:r>
          </a:p>
          <a:p>
            <a:endParaRPr lang="en-US" dirty="0"/>
          </a:p>
        </p:txBody>
      </p:sp>
      <p:sp>
        <p:nvSpPr>
          <p:cNvPr id="4" name="Slide Number Placeholder 3"/>
          <p:cNvSpPr>
            <a:spLocks noGrp="1"/>
          </p:cNvSpPr>
          <p:nvPr>
            <p:ph type="sldNum" sz="quarter" idx="10"/>
          </p:nvPr>
        </p:nvSpPr>
        <p:spPr/>
        <p:txBody>
          <a:bodyPr/>
          <a:lstStyle/>
          <a:p>
            <a:fld id="{C608AD6A-EE3F-4640-B67E-089657B91B57}" type="slidenum">
              <a:rPr lang="en-US" smtClean="0"/>
              <a:t>68</a:t>
            </a:fld>
            <a:endParaRPr lang="en-US"/>
          </a:p>
        </p:txBody>
      </p:sp>
    </p:spTree>
    <p:extLst>
      <p:ext uri="{BB962C8B-B14F-4D97-AF65-F5344CB8AC3E}">
        <p14:creationId xmlns:p14="http://schemas.microsoft.com/office/powerpoint/2010/main" val="409214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500" dirty="0">
                <a:solidFill>
                  <a:srgbClr val="675D53"/>
                </a:solidFill>
              </a:rPr>
              <a:t>Non-Committee Review: Exempt, </a:t>
            </a:r>
            <a:r>
              <a:rPr lang="en-US" sz="1500" dirty="0" smtClean="0">
                <a:solidFill>
                  <a:srgbClr val="675D53"/>
                </a:solidFill>
              </a:rPr>
              <a:t>Expedited</a:t>
            </a:r>
            <a:endParaRPr lang="en-US" dirty="0"/>
          </a:p>
        </p:txBody>
      </p:sp>
      <p:sp>
        <p:nvSpPr>
          <p:cNvPr id="4" name="Slide Number Placeholder 3"/>
          <p:cNvSpPr>
            <a:spLocks noGrp="1"/>
          </p:cNvSpPr>
          <p:nvPr>
            <p:ph type="sldNum" sz="quarter" idx="10"/>
          </p:nvPr>
        </p:nvSpPr>
        <p:spPr/>
        <p:txBody>
          <a:bodyPr/>
          <a:lstStyle/>
          <a:p>
            <a:fld id="{C608AD6A-EE3F-4640-B67E-089657B91B57}" type="slidenum">
              <a:rPr lang="en-US" smtClean="0"/>
              <a:t>10</a:t>
            </a:fld>
            <a:endParaRPr lang="en-US"/>
          </a:p>
        </p:txBody>
      </p:sp>
    </p:spTree>
    <p:extLst>
      <p:ext uri="{BB962C8B-B14F-4D97-AF65-F5344CB8AC3E}">
        <p14:creationId xmlns:p14="http://schemas.microsoft.com/office/powerpoint/2010/main" val="288604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rebuchet MS" panose="020B0603020202020204" pitchFamily="34" charset="0"/>
              </a:rPr>
              <a:t>*Institution determines whether Annual Reviews are required for all protocols or just for protocols that include USDA-covered species (DoD sponsored research requires Annual Reviews)</a:t>
            </a:r>
          </a:p>
          <a:p>
            <a:endParaRPr lang="en-US" dirty="0"/>
          </a:p>
        </p:txBody>
      </p:sp>
      <p:sp>
        <p:nvSpPr>
          <p:cNvPr id="4" name="Slide Number Placeholder 3"/>
          <p:cNvSpPr>
            <a:spLocks noGrp="1"/>
          </p:cNvSpPr>
          <p:nvPr>
            <p:ph type="sldNum" sz="quarter" idx="10"/>
          </p:nvPr>
        </p:nvSpPr>
        <p:spPr/>
        <p:txBody>
          <a:bodyPr/>
          <a:lstStyle/>
          <a:p>
            <a:fld id="{C608AD6A-EE3F-4640-B67E-089657B91B57}" type="slidenum">
              <a:rPr lang="en-US" smtClean="0"/>
              <a:t>13</a:t>
            </a:fld>
            <a:endParaRPr lang="en-US"/>
          </a:p>
        </p:txBody>
      </p:sp>
    </p:spTree>
    <p:extLst>
      <p:ext uri="{BB962C8B-B14F-4D97-AF65-F5344CB8AC3E}">
        <p14:creationId xmlns:p14="http://schemas.microsoft.com/office/powerpoint/2010/main" val="23385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20</a:t>
            </a:fld>
            <a:endParaRPr lang="en-US" dirty="0"/>
          </a:p>
        </p:txBody>
      </p:sp>
    </p:spTree>
    <p:extLst>
      <p:ext uri="{BB962C8B-B14F-4D97-AF65-F5344CB8AC3E}">
        <p14:creationId xmlns:p14="http://schemas.microsoft.com/office/powerpoint/2010/main" val="146074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21</a:t>
            </a:fld>
            <a:endParaRPr lang="en-US" dirty="0"/>
          </a:p>
        </p:txBody>
      </p:sp>
    </p:spTree>
    <p:extLst>
      <p:ext uri="{BB962C8B-B14F-4D97-AF65-F5344CB8AC3E}">
        <p14:creationId xmlns:p14="http://schemas.microsoft.com/office/powerpoint/2010/main" val="711369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22</a:t>
            </a:fld>
            <a:endParaRPr lang="en-US" dirty="0"/>
          </a:p>
        </p:txBody>
      </p:sp>
    </p:spTree>
    <p:extLst>
      <p:ext uri="{BB962C8B-B14F-4D97-AF65-F5344CB8AC3E}">
        <p14:creationId xmlns:p14="http://schemas.microsoft.com/office/powerpoint/2010/main" val="2221166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27</a:t>
            </a:fld>
            <a:endParaRPr lang="en-US" dirty="0"/>
          </a:p>
        </p:txBody>
      </p:sp>
    </p:spTree>
    <p:extLst>
      <p:ext uri="{BB962C8B-B14F-4D97-AF65-F5344CB8AC3E}">
        <p14:creationId xmlns:p14="http://schemas.microsoft.com/office/powerpoint/2010/main" val="503789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28</a:t>
            </a:fld>
            <a:endParaRPr lang="en-US" dirty="0"/>
          </a:p>
        </p:txBody>
      </p:sp>
    </p:spTree>
    <p:extLst>
      <p:ext uri="{BB962C8B-B14F-4D97-AF65-F5344CB8AC3E}">
        <p14:creationId xmlns:p14="http://schemas.microsoft.com/office/powerpoint/2010/main" val="643943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Substances are utilized through the substance administration procedure type. That’s why you see related procedures and related protocols on the substance workspace. </a:t>
            </a:r>
          </a:p>
          <a:p>
            <a:r>
              <a:rPr lang="en-US" dirty="0" smtClean="0"/>
              <a:t>If a team substance is on a team procedure, it is editable when the procedure is editable. </a:t>
            </a:r>
          </a:p>
          <a:p>
            <a:r>
              <a:rPr lang="en-US" dirty="0" smtClean="0"/>
              <a:t>Substances cannot be copied, but there are only 3 questions on the substance form. </a:t>
            </a:r>
          </a:p>
          <a:p>
            <a:endParaRPr lang="en-US" dirty="0"/>
          </a:p>
        </p:txBody>
      </p:sp>
      <p:sp>
        <p:nvSpPr>
          <p:cNvPr id="4" name="Slide Number Placeholder 3"/>
          <p:cNvSpPr>
            <a:spLocks noGrp="1"/>
          </p:cNvSpPr>
          <p:nvPr>
            <p:ph type="sldNum" sz="quarter" idx="10"/>
          </p:nvPr>
        </p:nvSpPr>
        <p:spPr/>
        <p:txBody>
          <a:bodyPr/>
          <a:lstStyle/>
          <a:p>
            <a:fld id="{C608AD6A-EE3F-4640-B67E-089657B91B57}" type="slidenum">
              <a:rPr lang="en-US" smtClean="0"/>
              <a:t>29</a:t>
            </a:fld>
            <a:endParaRPr lang="en-US"/>
          </a:p>
        </p:txBody>
      </p:sp>
    </p:spTree>
    <p:extLst>
      <p:ext uri="{BB962C8B-B14F-4D97-AF65-F5344CB8AC3E}">
        <p14:creationId xmlns:p14="http://schemas.microsoft.com/office/powerpoint/2010/main" val="3544167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Subtitle-Bulletpoin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9385" y="783335"/>
            <a:ext cx="6446520" cy="512065"/>
          </a:xfrm>
          <a:prstGeom prst="rect">
            <a:avLst/>
          </a:prstGeom>
        </p:spPr>
        <p:txBody>
          <a:bodyPr vert="horz"/>
          <a:lstStyle>
            <a:lvl1pPr algn="l">
              <a:defRPr sz="2800" b="1">
                <a:solidFill>
                  <a:schemeClr val="accent3">
                    <a:lumMod val="50000"/>
                  </a:schemeClr>
                </a:solidFill>
                <a:latin typeface="Trebuchet MS" panose="020B0603020202020204" pitchFamily="34" charset="0"/>
                <a:cs typeface="Trebuchet MS" panose="020B0603020202020204" pitchFamily="34" charset="0"/>
              </a:defRPr>
            </a:lvl1pPr>
          </a:lstStyle>
          <a:p>
            <a:r>
              <a:rPr lang="en-US" dirty="0" smtClean="0"/>
              <a:t>Title is Trebuchet pt. 28</a:t>
            </a:r>
            <a:endParaRPr lang="en-US" dirty="0"/>
          </a:p>
        </p:txBody>
      </p:sp>
      <p:sp>
        <p:nvSpPr>
          <p:cNvPr id="3" name="Subtitle 2"/>
          <p:cNvSpPr>
            <a:spLocks noGrp="1"/>
          </p:cNvSpPr>
          <p:nvPr>
            <p:ph type="subTitle" idx="1" hasCustomPrompt="1"/>
          </p:nvPr>
        </p:nvSpPr>
        <p:spPr>
          <a:xfrm>
            <a:off x="449384" y="1309077"/>
            <a:ext cx="6438705" cy="455342"/>
          </a:xfrm>
          <a:prstGeom prst="rect">
            <a:avLst/>
          </a:prstGeom>
        </p:spPr>
        <p:txBody>
          <a:bodyPr vert="horz"/>
          <a:lstStyle>
            <a:lvl1pPr marL="0" indent="0" algn="l">
              <a:buNone/>
              <a:defRPr sz="1800" cap="all" baseline="0">
                <a:solidFill>
                  <a:schemeClr val="accent6"/>
                </a:solidFill>
                <a:latin typeface="Trebuchet MS" panose="020B0603020202020204" pitchFamily="34" charset="0"/>
                <a:cs typeface="Trebuchet MS" panose="020B0603020202020204"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smtClean="0"/>
              <a:t>SUBTITLE IS TREBUCHET, ALL CAPS, PT 18</a:t>
            </a:r>
            <a:endParaRPr lang="en-US" dirty="0"/>
          </a:p>
        </p:txBody>
      </p:sp>
      <p:sp>
        <p:nvSpPr>
          <p:cNvPr id="4" name="Content Placeholder 2"/>
          <p:cNvSpPr>
            <a:spLocks noGrp="1"/>
          </p:cNvSpPr>
          <p:nvPr>
            <p:ph idx="10"/>
          </p:nvPr>
        </p:nvSpPr>
        <p:spPr>
          <a:xfrm>
            <a:off x="457200" y="1905000"/>
            <a:ext cx="8412480" cy="4495800"/>
          </a:xfrm>
          <a:prstGeom prst="rect">
            <a:avLst/>
          </a:prstGeom>
        </p:spPr>
        <p:txBody>
          <a:bodyPr vert="horz"/>
          <a:lstStyle>
            <a:lvl1pPr marL="260747" indent="-260747">
              <a:buClr>
                <a:schemeClr val="accent6"/>
              </a:buClr>
              <a:buFont typeface="Wingdings" pitchFamily="2" charset="2"/>
              <a:buChar char="§"/>
              <a:defRPr sz="2000">
                <a:solidFill>
                  <a:schemeClr val="accent3">
                    <a:lumMod val="50000"/>
                  </a:schemeClr>
                </a:solidFill>
                <a:latin typeface="Trebuchet MS" panose="020B0603020202020204" pitchFamily="34" charset="0"/>
                <a:cs typeface="Trebuchet MS" panose="020B0603020202020204" pitchFamily="34" charset="0"/>
              </a:defRPr>
            </a:lvl1pPr>
            <a:lvl2pPr marL="511969" indent="-251222">
              <a:buClr>
                <a:schemeClr val="accent6"/>
              </a:buClr>
              <a:buFont typeface="Arial" pitchFamily="34" charset="0"/>
              <a:buChar char="•"/>
              <a:defRPr sz="1800">
                <a:solidFill>
                  <a:schemeClr val="accent3">
                    <a:lumMod val="50000"/>
                  </a:schemeClr>
                </a:solidFill>
                <a:latin typeface="Trebuchet MS" panose="020B0603020202020204" pitchFamily="34" charset="0"/>
                <a:cs typeface="Trebuchet MS" panose="020B0603020202020204" pitchFamily="34" charset="0"/>
              </a:defRPr>
            </a:lvl2pPr>
            <a:lvl3pPr marL="772716" indent="-260747">
              <a:buClr>
                <a:schemeClr val="accent6"/>
              </a:buClr>
              <a:buFont typeface="Arial Narrow" pitchFamily="34" charset="0"/>
              <a:buChar char="–"/>
              <a:defRPr sz="1500">
                <a:solidFill>
                  <a:schemeClr val="accent3">
                    <a:lumMod val="50000"/>
                  </a:schemeClr>
                </a:solidFill>
                <a:latin typeface="Trebuchet MS" panose="020B0603020202020204" pitchFamily="34" charset="0"/>
                <a:cs typeface="Trebuchet MS" panose="020B0603020202020204" pitchFamily="34" charset="0"/>
              </a:defRPr>
            </a:lvl3pPr>
            <a:lvl4pPr marL="1034654" indent="-261938">
              <a:buClr>
                <a:schemeClr val="accent6"/>
              </a:buClr>
              <a:buFont typeface="Courier New" pitchFamily="49" charset="0"/>
              <a:buChar char="o"/>
              <a:defRPr sz="1350">
                <a:solidFill>
                  <a:schemeClr val="accent3">
                    <a:lumMod val="50000"/>
                  </a:schemeClr>
                </a:solidFill>
                <a:latin typeface="Trebuchet MS" panose="020B0603020202020204" pitchFamily="34" charset="0"/>
                <a:cs typeface="Trebuchet MS" panose="020B0603020202020204" pitchFamily="34" charset="0"/>
              </a:defRPr>
            </a:lvl4pPr>
            <a:lvl5pPr marL="1284685" indent="-250031">
              <a:defRPr sz="1350">
                <a:latin typeface="Arial Narrow"/>
                <a:cs typeface="Arial Narrow"/>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4"/>
          </p:nvPr>
        </p:nvSpPr>
        <p:spPr>
          <a:xfrm>
            <a:off x="8726506" y="6497436"/>
            <a:ext cx="290509" cy="286806"/>
          </a:xfrm>
          <a:prstGeom prst="rect">
            <a:avLst/>
          </a:prstGeom>
        </p:spPr>
        <p:txBody>
          <a:bodyPr vert="horz" wrap="square" lIns="91440" tIns="45720" rIns="91440" bIns="45720" numCol="1" anchor="ctr" anchorCtr="0" compatLnSpc="1">
            <a:prstTxWarp prst="textNoShape">
              <a:avLst/>
            </a:prstTxWarp>
          </a:bodyPr>
          <a:lstStyle>
            <a:lvl1pPr>
              <a:defRPr sz="600" b="0" baseline="0">
                <a:solidFill>
                  <a:schemeClr val="bg1">
                    <a:lumMod val="50000"/>
                  </a:schemeClr>
                </a:solidFill>
                <a:latin typeface="Arial Narrow" pitchFamily="-106" charset="0"/>
                <a:ea typeface="Arial Narrow" pitchFamily="-106" charset="0"/>
                <a:cs typeface="Arial Narrow" pitchFamily="-106" charset="0"/>
              </a:defRPr>
            </a:lvl1pPr>
          </a:lstStyle>
          <a:p>
            <a:fld id="{EFD2656D-1963-1549-B61C-EC61E9853F90}" type="slidenum">
              <a:rPr lang="en-US" smtClean="0">
                <a:solidFill>
                  <a:srgbClr val="FFFFFF">
                    <a:lumMod val="50000"/>
                  </a:srgbClr>
                </a:solidFill>
              </a:rPr>
              <a:pPr/>
              <a:t>‹#›</a:t>
            </a:fld>
            <a:endParaRPr lang="en-US" dirty="0">
              <a:solidFill>
                <a:srgbClr val="FFFFFF">
                  <a:lumMod val="50000"/>
                </a:srgbClr>
              </a:solidFill>
            </a:endParaRPr>
          </a:p>
        </p:txBody>
      </p:sp>
      <p:sp>
        <p:nvSpPr>
          <p:cNvPr id="6" name="TextBox 5"/>
          <p:cNvSpPr txBox="1"/>
          <p:nvPr userDrawn="1"/>
        </p:nvSpPr>
        <p:spPr>
          <a:xfrm>
            <a:off x="533400" y="6554874"/>
            <a:ext cx="971741" cy="184666"/>
          </a:xfrm>
          <a:prstGeom prst="rect">
            <a:avLst/>
          </a:prstGeom>
          <a:noFill/>
        </p:spPr>
        <p:txBody>
          <a:bodyPr wrap="none" rtlCol="0">
            <a:spAutoFit/>
          </a:bodyPr>
          <a:lstStyle/>
          <a:p>
            <a:r>
              <a:rPr lang="en-US" sz="600" dirty="0" smtClean="0">
                <a:latin typeface="Arial Narrow" panose="020B0606020202030204" pitchFamily="34" charset="0"/>
              </a:rPr>
              <a:t>© 2017</a:t>
            </a:r>
            <a:r>
              <a:rPr lang="en-US" sz="600" baseline="0" dirty="0" smtClean="0">
                <a:latin typeface="Arial Narrow" panose="020B0606020202030204" pitchFamily="34" charset="0"/>
              </a:rPr>
              <a:t> University at Buffalo</a:t>
            </a:r>
            <a:endParaRPr lang="en-US" sz="600" dirty="0">
              <a:latin typeface="Arial Narrow" panose="020B0606020202030204" pitchFamily="34" charset="0"/>
            </a:endParaRPr>
          </a:p>
        </p:txBody>
      </p:sp>
    </p:spTree>
    <p:extLst>
      <p:ext uri="{BB962C8B-B14F-4D97-AF65-F5344CB8AC3E}">
        <p14:creationId xmlns:p14="http://schemas.microsoft.com/office/powerpoint/2010/main" val="1628535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Awards">
    <p:spTree>
      <p:nvGrpSpPr>
        <p:cNvPr id="1" name=""/>
        <p:cNvGrpSpPr/>
        <p:nvPr/>
      </p:nvGrpSpPr>
      <p:grpSpPr>
        <a:xfrm>
          <a:off x="0" y="0"/>
          <a:ext cx="0" cy="0"/>
          <a:chOff x="0" y="0"/>
          <a:chExt cx="0" cy="0"/>
        </a:xfrm>
      </p:grpSpPr>
      <p:sp>
        <p:nvSpPr>
          <p:cNvPr id="3" name="Rectangle 2"/>
          <p:cNvSpPr/>
          <p:nvPr userDrawn="1"/>
        </p:nvSpPr>
        <p:spPr>
          <a:xfrm>
            <a:off x="1" y="-12699"/>
            <a:ext cx="9187795" cy="6872988"/>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accent1"/>
              </a:solidFill>
            </a:endParaRPr>
          </a:p>
        </p:txBody>
      </p:sp>
      <p:sp>
        <p:nvSpPr>
          <p:cNvPr id="5" name="TextBox 4"/>
          <p:cNvSpPr txBox="1"/>
          <p:nvPr userDrawn="1"/>
        </p:nvSpPr>
        <p:spPr>
          <a:xfrm>
            <a:off x="420809" y="6449048"/>
            <a:ext cx="971741" cy="184666"/>
          </a:xfrm>
          <a:prstGeom prst="rect">
            <a:avLst/>
          </a:prstGeom>
          <a:noFill/>
        </p:spPr>
        <p:txBody>
          <a:bodyPr wrap="none" rtlCol="0">
            <a:spAutoFit/>
          </a:bodyPr>
          <a:lstStyle/>
          <a:p>
            <a:r>
              <a:rPr lang="en-US" sz="600" dirty="0" smtClean="0">
                <a:solidFill>
                  <a:schemeClr val="bg1"/>
                </a:solidFill>
                <a:latin typeface="Arial Narrow" panose="020B0606020202030204" pitchFamily="34" charset="0"/>
              </a:rPr>
              <a:t>© 2017</a:t>
            </a:r>
            <a:r>
              <a:rPr lang="en-US" sz="600" baseline="0" dirty="0" smtClean="0">
                <a:solidFill>
                  <a:schemeClr val="bg1"/>
                </a:solidFill>
                <a:latin typeface="Arial Narrow" panose="020B0606020202030204" pitchFamily="34" charset="0"/>
              </a:rPr>
              <a:t> University at Buffalo</a:t>
            </a:r>
            <a:endParaRPr lang="en-US" sz="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33181005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1447800"/>
          </a:xfrm>
          <a:prstGeom prst="rect">
            <a:avLst/>
          </a:prstGeom>
        </p:spPr>
        <p:txBody>
          <a:bodyPr/>
          <a:lstStyle>
            <a:lvl1pPr algn="ctr">
              <a:defRPr>
                <a:solidFill>
                  <a:schemeClr val="bg2">
                    <a:lumMod val="75000"/>
                  </a:schemeClr>
                </a:solidFill>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819400"/>
            <a:ext cx="6400800" cy="1752600"/>
          </a:xfrm>
          <a:prstGeom prst="rect">
            <a:avLst/>
          </a:prstGeom>
        </p:spPr>
        <p:txBody>
          <a:bodyPr/>
          <a:lstStyle>
            <a:lvl1pPr marL="0" indent="0" algn="ctr">
              <a:buNone/>
              <a:defRPr b="0" i="0">
                <a:solidFill>
                  <a:srgbClr val="606060"/>
                </a:solidFill>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TextBox 3"/>
          <p:cNvSpPr txBox="1"/>
          <p:nvPr userDrawn="1"/>
        </p:nvSpPr>
        <p:spPr>
          <a:xfrm>
            <a:off x="533400" y="6554874"/>
            <a:ext cx="971741" cy="184666"/>
          </a:xfrm>
          <a:prstGeom prst="rect">
            <a:avLst/>
          </a:prstGeom>
          <a:noFill/>
        </p:spPr>
        <p:txBody>
          <a:bodyPr wrap="none" rtlCol="0">
            <a:spAutoFit/>
          </a:bodyPr>
          <a:lstStyle/>
          <a:p>
            <a:r>
              <a:rPr lang="en-US" sz="600" dirty="0" smtClean="0">
                <a:latin typeface="Arial Narrow" panose="020B0606020202030204" pitchFamily="34" charset="0"/>
              </a:rPr>
              <a:t>© 2017</a:t>
            </a:r>
            <a:r>
              <a:rPr lang="en-US" sz="600" baseline="0" dirty="0" smtClean="0">
                <a:latin typeface="Arial Narrow" panose="020B0606020202030204" pitchFamily="34" charset="0"/>
              </a:rPr>
              <a:t> University at Buffalo</a:t>
            </a:r>
            <a:endParaRPr lang="en-US" sz="600" dirty="0">
              <a:latin typeface="Arial Narrow" panose="020B0606020202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838200" y="2362200"/>
            <a:ext cx="7620000" cy="1588"/>
          </a:xfrm>
          <a:prstGeom prst="line">
            <a:avLst/>
          </a:prstGeom>
          <a:noFill/>
          <a:ln w="9525">
            <a:solidFill>
              <a:schemeClr val="bg1"/>
            </a:solidFill>
            <a:prstDash val="dot"/>
            <a:round/>
            <a:headEnd/>
            <a:tailEnd/>
          </a:ln>
        </p:spPr>
      </p:cxnSp>
      <p:cxnSp>
        <p:nvCxnSpPr>
          <p:cNvPr id="5" name="Straight Connector 13"/>
          <p:cNvCxnSpPr>
            <a:cxnSpLocks noChangeShapeType="1"/>
          </p:cNvCxnSpPr>
          <p:nvPr userDrawn="1"/>
        </p:nvCxnSpPr>
        <p:spPr bwMode="auto">
          <a:xfrm>
            <a:off x="838200" y="2363788"/>
            <a:ext cx="7620000" cy="1587"/>
          </a:xfrm>
          <a:prstGeom prst="line">
            <a:avLst/>
          </a:prstGeom>
          <a:noFill/>
          <a:ln w="9525">
            <a:solidFill>
              <a:schemeClr val="tx1"/>
            </a:solidFill>
            <a:prstDash val="dot"/>
            <a:round/>
            <a:headEnd/>
            <a:tailEnd/>
          </a:ln>
        </p:spPr>
      </p:cxnSp>
      <p:sp>
        <p:nvSpPr>
          <p:cNvPr id="2" name="Title 1"/>
          <p:cNvSpPr>
            <a:spLocks noGrp="1"/>
          </p:cNvSpPr>
          <p:nvPr>
            <p:ph type="title"/>
          </p:nvPr>
        </p:nvSpPr>
        <p:spPr>
          <a:xfrm>
            <a:off x="722313" y="2338387"/>
            <a:ext cx="7772400" cy="1852613"/>
          </a:xfrm>
          <a:prstGeom prst="rect">
            <a:avLst/>
          </a:prstGeom>
        </p:spPr>
        <p:txBody>
          <a:bodyPr anchor="t"/>
          <a:lstStyle>
            <a:lvl1pPr algn="l">
              <a:defRPr sz="4000" b="0" i="0" cap="all">
                <a:solidFill>
                  <a:srgbClr val="606060"/>
                </a:solidFill>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676400"/>
            <a:ext cx="7772400" cy="661987"/>
          </a:xfrm>
          <a:prstGeom prst="rect">
            <a:avLst/>
          </a:prstGeom>
        </p:spPr>
        <p:txBody>
          <a:bodyPr anchor="b"/>
          <a:lstStyle>
            <a:lvl1pPr marL="0" indent="0">
              <a:buNone/>
              <a:defRPr sz="2000" b="0" i="0">
                <a:solidFill>
                  <a:srgbClr val="1C6CB5"/>
                </a:solidFill>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6" name="TextBox 5"/>
          <p:cNvSpPr txBox="1"/>
          <p:nvPr userDrawn="1"/>
        </p:nvSpPr>
        <p:spPr>
          <a:xfrm>
            <a:off x="533400" y="6554874"/>
            <a:ext cx="971741" cy="184666"/>
          </a:xfrm>
          <a:prstGeom prst="rect">
            <a:avLst/>
          </a:prstGeom>
          <a:noFill/>
        </p:spPr>
        <p:txBody>
          <a:bodyPr wrap="none" rtlCol="0">
            <a:spAutoFit/>
          </a:bodyPr>
          <a:lstStyle/>
          <a:p>
            <a:r>
              <a:rPr lang="en-US" sz="600" dirty="0" smtClean="0">
                <a:latin typeface="Arial Narrow" panose="020B0606020202030204" pitchFamily="34" charset="0"/>
              </a:rPr>
              <a:t>© 2017</a:t>
            </a:r>
            <a:r>
              <a:rPr lang="en-US" sz="600" baseline="0" dirty="0" smtClean="0">
                <a:latin typeface="Arial Narrow" panose="020B0606020202030204" pitchFamily="34" charset="0"/>
              </a:rPr>
              <a:t> University at Buffalo</a:t>
            </a:r>
            <a:endParaRPr lang="en-US" sz="600" dirty="0">
              <a:latin typeface="Arial Narrow" panose="020B0606020202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1143000"/>
          </a:xfrm>
          <a:prstGeom prst="rect">
            <a:avLst/>
          </a:prstGeom>
        </p:spPr>
        <p:txBody>
          <a:bodyPr/>
          <a:lstStyle>
            <a:lvl1pPr>
              <a:defRPr b="0" i="0">
                <a:solidFill>
                  <a:srgbClr val="606060"/>
                </a:solidFill>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514600"/>
            <a:ext cx="7772400" cy="3429000"/>
          </a:xfrm>
          <a:prstGeom prst="rect">
            <a:avLst/>
          </a:prstGeom>
        </p:spPr>
        <p:txBody>
          <a:bodyPr/>
          <a:lstStyle>
            <a:lvl1pPr>
              <a:defRPr b="0" i="0">
                <a:solidFill>
                  <a:srgbClr val="606060"/>
                </a:solidFill>
                <a:latin typeface="Trebuchet MS"/>
                <a:cs typeface="Trebuchet MS"/>
              </a:defRPr>
            </a:lvl1pPr>
            <a:lvl2pPr>
              <a:buClrTx/>
              <a:defRPr b="0" i="0">
                <a:solidFill>
                  <a:srgbClr val="606060"/>
                </a:solidFill>
                <a:latin typeface="Trebuchet MS"/>
                <a:cs typeface="Trebuchet MS"/>
              </a:defRPr>
            </a:lvl2pPr>
            <a:lvl3pPr>
              <a:buClrTx/>
              <a:defRPr b="0" i="0">
                <a:solidFill>
                  <a:srgbClr val="606060"/>
                </a:solidFill>
                <a:latin typeface="Trebuchet MS"/>
                <a:cs typeface="Trebuchet MS"/>
              </a:defRPr>
            </a:lvl3pPr>
            <a:lvl4pPr>
              <a:buClrTx/>
              <a:defRPr b="0" i="0">
                <a:solidFill>
                  <a:srgbClr val="606060"/>
                </a:solidFill>
                <a:latin typeface="Trebuchet MS"/>
                <a:cs typeface="Trebuchet MS"/>
              </a:defRPr>
            </a:lvl4pPr>
            <a:lvl5pPr>
              <a:defRPr b="0" i="1">
                <a:solidFill>
                  <a:srgbClr val="606060"/>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1143000"/>
          </a:xfrm>
          <a:prstGeom prst="rect">
            <a:avLst/>
          </a:prstGeom>
        </p:spPr>
        <p:txBody>
          <a:bodyPr/>
          <a:lstStyle>
            <a:lvl1pPr>
              <a:defRPr b="0" i="0">
                <a:solidFill>
                  <a:srgbClr val="606060"/>
                </a:solidFill>
                <a:latin typeface="Georgia"/>
                <a:cs typeface="Georgia"/>
              </a:defRPr>
            </a:lvl1pPr>
          </a:lstStyle>
          <a:p>
            <a:r>
              <a:rPr lang="en-US" smtClean="0"/>
              <a:t>Click to edit Master title style</a:t>
            </a:r>
            <a:endParaRPr lang="en-US" dirty="0"/>
          </a:p>
        </p:txBody>
      </p:sp>
      <p:sp>
        <p:nvSpPr>
          <p:cNvPr id="3" name="Content Placeholder 2"/>
          <p:cNvSpPr>
            <a:spLocks noGrp="1"/>
          </p:cNvSpPr>
          <p:nvPr>
            <p:ph sz="half" idx="1"/>
          </p:nvPr>
        </p:nvSpPr>
        <p:spPr>
          <a:xfrm>
            <a:off x="685800" y="2133600"/>
            <a:ext cx="3810000" cy="3505200"/>
          </a:xfrm>
          <a:prstGeom prst="rect">
            <a:avLst/>
          </a:prstGeom>
        </p:spPr>
        <p:txBody>
          <a:bodyPr/>
          <a:lstStyle>
            <a:lvl1pPr>
              <a:defRPr sz="2800" b="0" i="0">
                <a:solidFill>
                  <a:srgbClr val="606060"/>
                </a:solidFill>
                <a:latin typeface="Trebuchet MS"/>
                <a:cs typeface="Trebuchet MS"/>
              </a:defRPr>
            </a:lvl1pPr>
            <a:lvl2pPr>
              <a:buClrTx/>
              <a:buFont typeface="Arial"/>
              <a:buChar char="•"/>
              <a:defRPr sz="2400" b="0" i="0">
                <a:solidFill>
                  <a:srgbClr val="606060"/>
                </a:solidFill>
                <a:latin typeface="Trebuchet MS"/>
                <a:cs typeface="Trebuchet MS"/>
              </a:defRPr>
            </a:lvl2pPr>
            <a:lvl3pPr>
              <a:buClrTx/>
              <a:buFont typeface="Arial"/>
              <a:buChar char="•"/>
              <a:defRPr sz="2000" b="0" i="0">
                <a:solidFill>
                  <a:srgbClr val="606060"/>
                </a:solidFill>
                <a:latin typeface="Trebuchet MS"/>
                <a:cs typeface="Trebuchet MS"/>
              </a:defRPr>
            </a:lvl3pPr>
            <a:lvl4pPr>
              <a:buClrTx/>
              <a:buFont typeface="Arial"/>
              <a:buChar char="•"/>
              <a:defRPr sz="1800" b="0" i="0">
                <a:solidFill>
                  <a:srgbClr val="606060"/>
                </a:solidFill>
                <a:latin typeface="Trebuchet MS"/>
                <a:cs typeface="Trebuchet MS"/>
              </a:defRPr>
            </a:lvl4pPr>
            <a:lvl5pPr>
              <a:buClr>
                <a:srgbClr val="ECD63F"/>
              </a:buClr>
              <a:buFontTx/>
              <a:buNone/>
              <a:defRPr sz="1800" b="0" i="1">
                <a:solidFill>
                  <a:srgbClr val="606060"/>
                </a:solidFill>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33600"/>
            <a:ext cx="3810000" cy="3505200"/>
          </a:xfrm>
          <a:prstGeom prst="rect">
            <a:avLst/>
          </a:prstGeom>
        </p:spPr>
        <p:txBody>
          <a:bodyPr/>
          <a:lstStyle>
            <a:lvl1pPr>
              <a:defRPr sz="2800" b="0" i="0">
                <a:solidFill>
                  <a:srgbClr val="606060"/>
                </a:solidFill>
                <a:latin typeface="Trebuchet MS"/>
                <a:cs typeface="Trebuchet MS"/>
              </a:defRPr>
            </a:lvl1pPr>
            <a:lvl2pPr>
              <a:buClrTx/>
              <a:buFont typeface="Arial"/>
              <a:buChar char="•"/>
              <a:defRPr sz="2400" b="0" i="0">
                <a:solidFill>
                  <a:srgbClr val="808080"/>
                </a:solidFill>
                <a:latin typeface="Trebuchet MS"/>
                <a:cs typeface="Trebuchet MS"/>
              </a:defRPr>
            </a:lvl2pPr>
            <a:lvl3pPr>
              <a:buClrTx/>
              <a:buFont typeface="Arial"/>
              <a:buChar char="•"/>
              <a:defRPr sz="2000" b="0" i="0">
                <a:solidFill>
                  <a:srgbClr val="808080"/>
                </a:solidFill>
                <a:latin typeface="Trebuchet MS"/>
                <a:cs typeface="Trebuchet MS"/>
              </a:defRPr>
            </a:lvl3pPr>
            <a:lvl4pPr>
              <a:buClrTx/>
              <a:buFont typeface="Arial"/>
              <a:buChar char="•"/>
              <a:defRPr sz="1800" b="0" i="0">
                <a:solidFill>
                  <a:srgbClr val="808080"/>
                </a:solidFill>
                <a:latin typeface="Trebuchet MS"/>
                <a:cs typeface="Trebuchet MS"/>
              </a:defRPr>
            </a:lvl4pPr>
            <a:lvl5pPr>
              <a:buClr>
                <a:srgbClr val="ECD63F"/>
              </a:buClr>
              <a:buFontTx/>
              <a:buNone/>
              <a:defRPr sz="1800" b="0" i="1">
                <a:solidFill>
                  <a:srgbClr val="808080"/>
                </a:solidFill>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06475"/>
          </a:xfrm>
          <a:prstGeom prst="rect">
            <a:avLst/>
          </a:prstGeom>
        </p:spPr>
        <p:txBody>
          <a:bodyPr/>
          <a:lstStyle>
            <a:lvl1pPr>
              <a:defRPr b="0" i="0">
                <a:solidFill>
                  <a:srgbClr val="808080"/>
                </a:solidFi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057401"/>
            <a:ext cx="4040188" cy="438935"/>
          </a:xfrm>
          <a:prstGeom prst="rect">
            <a:avLst/>
          </a:prstGeom>
        </p:spPr>
        <p:txBody>
          <a:bodyPr anchor="b"/>
          <a:lstStyle>
            <a:lvl1pPr marL="0" indent="0">
              <a:buNone/>
              <a:defRPr sz="2400" b="0" i="0">
                <a:solidFill>
                  <a:srgbClr val="1C6CB5"/>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37626"/>
            <a:ext cx="4040188" cy="2971800"/>
          </a:xfrm>
          <a:prstGeom prst="rect">
            <a:avLst/>
          </a:prstGeom>
        </p:spPr>
        <p:txBody>
          <a:bodyPr/>
          <a:lstStyle>
            <a:lvl1pPr>
              <a:defRPr sz="2400" b="0" i="0">
                <a:solidFill>
                  <a:srgbClr val="606060"/>
                </a:solidFill>
                <a:latin typeface="Trebuchet MS"/>
                <a:cs typeface="Trebuchet MS"/>
              </a:defRPr>
            </a:lvl1pPr>
            <a:lvl2pPr>
              <a:buClr>
                <a:srgbClr val="ECD63F"/>
              </a:buClr>
              <a:buFont typeface="Arial"/>
              <a:buChar char="•"/>
              <a:defRPr sz="2000" b="0" i="0">
                <a:solidFill>
                  <a:srgbClr val="606060"/>
                </a:solidFill>
                <a:latin typeface="Trebuchet MS"/>
                <a:cs typeface="Trebuchet MS"/>
              </a:defRPr>
            </a:lvl2pPr>
            <a:lvl3pPr>
              <a:buClr>
                <a:srgbClr val="ECD63F"/>
              </a:buClr>
              <a:buFont typeface="Arial"/>
              <a:buChar char="•"/>
              <a:defRPr sz="1800" b="0" i="0">
                <a:solidFill>
                  <a:srgbClr val="606060"/>
                </a:solidFill>
                <a:latin typeface="Trebuchet MS"/>
                <a:cs typeface="Trebuchet MS"/>
              </a:defRPr>
            </a:lvl3pPr>
            <a:lvl4pPr>
              <a:buClr>
                <a:srgbClr val="ECD63F"/>
              </a:buClr>
              <a:buFont typeface="Arial"/>
              <a:buChar char="•"/>
              <a:defRPr sz="1600" b="0" i="0">
                <a:solidFill>
                  <a:srgbClr val="606060"/>
                </a:solidFill>
                <a:latin typeface="Trebuchet MS"/>
                <a:cs typeface="Trebuchet MS"/>
              </a:defRPr>
            </a:lvl4pPr>
            <a:lvl5pPr>
              <a:buClr>
                <a:srgbClr val="ECD63F"/>
              </a:buClr>
              <a:buFontTx/>
              <a:buNone/>
              <a:defRPr sz="1600" b="0" i="1">
                <a:solidFill>
                  <a:srgbClr val="606060"/>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057401"/>
            <a:ext cx="4041775" cy="438935"/>
          </a:xfrm>
          <a:prstGeom prst="rect">
            <a:avLst/>
          </a:prstGeom>
        </p:spPr>
        <p:txBody>
          <a:bodyPr anchor="b"/>
          <a:lstStyle>
            <a:lvl1pPr marL="0" indent="0">
              <a:buNone/>
              <a:defRPr sz="2400" b="0" i="0">
                <a:solidFill>
                  <a:srgbClr val="1C6CB5"/>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637626"/>
            <a:ext cx="4041775" cy="2971800"/>
          </a:xfrm>
          <a:prstGeom prst="rect">
            <a:avLst/>
          </a:prstGeom>
        </p:spPr>
        <p:txBody>
          <a:bodyPr/>
          <a:lstStyle>
            <a:lvl1pPr>
              <a:defRPr sz="2400">
                <a:solidFill>
                  <a:srgbClr val="606060"/>
                </a:solidFill>
              </a:defRPr>
            </a:lvl1pPr>
            <a:lvl2pPr>
              <a:buClr>
                <a:srgbClr val="ECD63F"/>
              </a:buClr>
              <a:buFont typeface="Arial"/>
              <a:buChar char="•"/>
              <a:defRPr sz="2000">
                <a:solidFill>
                  <a:srgbClr val="606060"/>
                </a:solidFill>
              </a:defRPr>
            </a:lvl2pPr>
            <a:lvl3pPr>
              <a:buClr>
                <a:srgbClr val="ECD63F"/>
              </a:buClr>
              <a:buFont typeface="Arial"/>
              <a:buChar char="•"/>
              <a:defRPr sz="1800">
                <a:solidFill>
                  <a:srgbClr val="606060"/>
                </a:solidFill>
              </a:defRPr>
            </a:lvl3pPr>
            <a:lvl4pPr>
              <a:buClr>
                <a:srgbClr val="ECD63F"/>
              </a:buClr>
              <a:buFont typeface="Arial"/>
              <a:buChar char="•"/>
              <a:defRPr sz="1600">
                <a:solidFill>
                  <a:srgbClr val="606060"/>
                </a:solidFill>
              </a:defRPr>
            </a:lvl4pPr>
            <a:lvl5pPr>
              <a:buClr>
                <a:srgbClr val="ECD63F"/>
              </a:buClr>
              <a:buFontTx/>
              <a:buNone/>
              <a:defRPr sz="1600" i="1">
                <a:solidFill>
                  <a:srgbClr val="60606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1295400"/>
          </a:xfrm>
          <a:prstGeom prst="rect">
            <a:avLst/>
          </a:prstGeom>
          <a:solidFill>
            <a:srgbClr val="F49709"/>
          </a:solidFill>
        </p:spPr>
        <p:txBody>
          <a:bodyPr anchor="b"/>
          <a:lstStyle>
            <a:lvl1pPr algn="l">
              <a:defRPr sz="2000" b="0"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143000"/>
            <a:ext cx="5111750" cy="4495800"/>
          </a:xfrm>
          <a:prstGeom prst="rect">
            <a:avLst/>
          </a:prstGeom>
        </p:spPr>
        <p:txBody>
          <a:bodyPr/>
          <a:lstStyle>
            <a:lvl1pPr>
              <a:defRPr sz="3200">
                <a:solidFill>
                  <a:srgbClr val="606060"/>
                </a:solidFill>
                <a:latin typeface="Georgia"/>
                <a:cs typeface="Georgia"/>
              </a:defRPr>
            </a:lvl1pPr>
            <a:lvl2pPr>
              <a:buClrTx/>
              <a:buFont typeface="Arial"/>
              <a:buChar char="•"/>
              <a:defRPr sz="2800" b="0" i="0">
                <a:solidFill>
                  <a:srgbClr val="606060"/>
                </a:solidFill>
                <a:latin typeface="Trebuchet MS"/>
                <a:cs typeface="Trebuchet MS"/>
              </a:defRPr>
            </a:lvl2pPr>
            <a:lvl3pPr>
              <a:buClrTx/>
              <a:buFont typeface="Arial"/>
              <a:buChar char="•"/>
              <a:defRPr sz="2400" b="0" i="0">
                <a:solidFill>
                  <a:srgbClr val="606060"/>
                </a:solidFill>
                <a:latin typeface="Trebuchet MS"/>
                <a:cs typeface="Trebuchet MS"/>
              </a:defRPr>
            </a:lvl3pPr>
            <a:lvl4pPr>
              <a:buClrTx/>
              <a:buFont typeface="Arial"/>
              <a:buChar char="•"/>
              <a:defRPr sz="2000" b="0" i="0">
                <a:solidFill>
                  <a:srgbClr val="606060"/>
                </a:solidFill>
                <a:latin typeface="Trebuchet MS"/>
                <a:cs typeface="Trebuchet MS"/>
              </a:defRPr>
            </a:lvl4pPr>
            <a:lvl5pPr>
              <a:buClr>
                <a:srgbClr val="ECD63F"/>
              </a:buClr>
              <a:buFontTx/>
              <a:buNone/>
              <a:defRPr sz="2000" b="0" i="1">
                <a:solidFill>
                  <a:srgbClr val="606060"/>
                </a:solidFill>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90800"/>
            <a:ext cx="3008313" cy="3048000"/>
          </a:xfrm>
          <a:prstGeom prst="rect">
            <a:avLst/>
          </a:prstGeom>
        </p:spPr>
        <p:txBody>
          <a:bodyPr/>
          <a:lstStyle>
            <a:lvl1pPr marL="0" indent="0">
              <a:buNone/>
              <a:defRPr sz="1400" b="0" i="0">
                <a:solidFill>
                  <a:srgbClr val="606060"/>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495800"/>
            <a:ext cx="5334000" cy="566738"/>
          </a:xfrm>
          <a:prstGeom prst="rect">
            <a:avLst/>
          </a:prstGeom>
        </p:spPr>
        <p:txBody>
          <a:bodyPr anchor="b"/>
          <a:lstStyle>
            <a:lvl1pPr algn="ctr">
              <a:defRPr sz="2000" b="0" i="0">
                <a:solidFill>
                  <a:srgbClr val="606060"/>
                </a:solidFill>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295400"/>
            <a:ext cx="5334000" cy="3124200"/>
          </a:xfrm>
          <a:prstGeom prst="rect">
            <a:avLst/>
          </a:prstGeom>
          <a:ln>
            <a:headEnd type="none" w="med" len="med"/>
            <a:tailEnd type="none" w="med" len="med"/>
          </a:ln>
        </p:spPr>
        <p:style>
          <a:lnRef idx="3">
            <a:schemeClr val="lt1"/>
          </a:lnRef>
          <a:fillRef idx="1">
            <a:schemeClr val="accent3"/>
          </a:fillRef>
          <a:effectRef idx="1">
            <a:schemeClr val="accent3"/>
          </a:effectRef>
          <a:fontRef idx="none"/>
        </p:style>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062538"/>
            <a:ext cx="5334000" cy="804862"/>
          </a:xfrm>
          <a:prstGeom prst="rect">
            <a:avLst/>
          </a:prstGeom>
        </p:spPr>
        <p:txBody>
          <a:bodyPr/>
          <a:lstStyle>
            <a:lvl1pPr marL="0" indent="0" algn="ctr">
              <a:buNone/>
              <a:defRPr sz="1400" b="0" i="0">
                <a:solidFill>
                  <a:srgbClr val="606060"/>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parator">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4572000"/>
          </a:xfrm>
          <a:prstGeom prst="rect">
            <a:avLst/>
          </a:prstGeom>
        </p:spPr>
        <p:txBody>
          <a:bodyPr anchor="ctr"/>
          <a:lstStyle>
            <a:lvl1pPr>
              <a:defRPr>
                <a:solidFill>
                  <a:schemeClr val="accent1"/>
                </a:solidFill>
              </a:defRPr>
            </a:lvl1pPr>
          </a:lstStyle>
          <a:p>
            <a:r>
              <a:rPr lang="en-US" smtClean="0"/>
              <a:t>Click to edit Master title style</a:t>
            </a:r>
            <a:endParaRPr lang="en-US"/>
          </a:p>
        </p:txBody>
      </p:sp>
    </p:spTree>
    <p:extLst>
      <p:ext uri="{BB962C8B-B14F-4D97-AF65-F5344CB8AC3E}">
        <p14:creationId xmlns:p14="http://schemas.microsoft.com/office/powerpoint/2010/main" val="21103829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y_seal_alt.jpg"/>
          <p:cNvPicPr>
            <a:picLocks noChangeAspect="1"/>
          </p:cNvPicPr>
          <p:nvPr userDrawn="1"/>
        </p:nvPicPr>
        <p:blipFill>
          <a:blip r:embed="rId13"/>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837" r:id="rId1"/>
    <p:sldLayoutId id="2147483838" r:id="rId2"/>
    <p:sldLayoutId id="2147483844" r:id="rId3"/>
    <p:sldLayoutId id="2147483839" r:id="rId4"/>
    <p:sldLayoutId id="2147483840" r:id="rId5"/>
    <p:sldLayoutId id="2147483841" r:id="rId6"/>
    <p:sldLayoutId id="2147483842" r:id="rId7"/>
    <p:sldLayoutId id="2147483843" r:id="rId8"/>
    <p:sldLayoutId id="2147483846" r:id="rId9"/>
    <p:sldLayoutId id="2147483847" r:id="rId10"/>
    <p:sldLayoutId id="2147483848" r:id="rId11"/>
  </p:sldLayoutIdLst>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acsstg1.rfsuny.org/SponsoredPrograms/login" TargetMode="Externa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mailto:amsmith8@buffalo.edu" TargetMode="External"/><Relationship Id="rId2" Type="http://schemas.openxmlformats.org/officeDocument/2006/relationships/hyperlink" Target="mailto:mlw9@buffalo.edu" TargetMode="External"/><Relationship Id="rId1" Type="http://schemas.openxmlformats.org/officeDocument/2006/relationships/slideLayout" Target="../slideLayouts/slideLayout1.xml"/><Relationship Id="rId4" Type="http://schemas.openxmlformats.org/officeDocument/2006/relationships/hyperlink" Target="mailto:meghanla@buffalo.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5.png"/><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7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hyperlink" Target="mailto:mlw9@buffalo.edu" TargetMode="External"/><Relationship Id="rId2" Type="http://schemas.openxmlformats.org/officeDocument/2006/relationships/hyperlink" Target="mailto:eatrumpo@buffalo.edu" TargetMode="External"/><Relationship Id="rId1" Type="http://schemas.openxmlformats.org/officeDocument/2006/relationships/slideLayout" Target="../slideLayouts/slideLayout10.xml"/><Relationship Id="rId4" Type="http://schemas.openxmlformats.org/officeDocument/2006/relationships/hyperlink" Target="mailto:support@research.buffalo.edu"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buffalo.edu/research" TargetMode="Externa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hyperlink" Target="http://bit.ly/2nLQGDo" TargetMode="External"/><Relationship Id="rId2" Type="http://schemas.openxmlformats.org/officeDocument/2006/relationships/hyperlink" Target="http://goo.gl/iF9rC3"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Trebuchet MS" panose="020B0603020202020204" pitchFamily="34" charset="0"/>
              </a:rPr>
              <a:t>Click Training </a:t>
            </a:r>
            <a:r>
              <a:rPr lang="en-US" dirty="0" smtClean="0">
                <a:latin typeface="Trebuchet MS" panose="020B0603020202020204" pitchFamily="34" charset="0"/>
              </a:rPr>
              <a:t/>
            </a:r>
            <a:br>
              <a:rPr lang="en-US" dirty="0" smtClean="0">
                <a:latin typeface="Trebuchet MS" panose="020B0603020202020204" pitchFamily="34" charset="0"/>
              </a:rPr>
            </a:br>
            <a:r>
              <a:rPr lang="en-US" sz="4000" dirty="0" smtClean="0">
                <a:solidFill>
                  <a:schemeClr val="accent6"/>
                </a:solidFill>
                <a:latin typeface="+mn-lt"/>
              </a:rPr>
              <a:t>IACUC Module</a:t>
            </a:r>
            <a:endParaRPr lang="en-US" sz="4000" dirty="0">
              <a:solidFill>
                <a:schemeClr val="accent6"/>
              </a:solidFill>
              <a:latin typeface="+mn-lt"/>
            </a:endParaRPr>
          </a:p>
        </p:txBody>
      </p:sp>
      <p:sp>
        <p:nvSpPr>
          <p:cNvPr id="3" name="Subtitle 2"/>
          <p:cNvSpPr>
            <a:spLocks noGrp="1"/>
          </p:cNvSpPr>
          <p:nvPr>
            <p:ph type="subTitle" idx="1"/>
          </p:nvPr>
        </p:nvSpPr>
        <p:spPr/>
        <p:txBody>
          <a:bodyPr/>
          <a:lstStyle/>
          <a:p>
            <a:r>
              <a:rPr lang="en-US" dirty="0" smtClean="0"/>
              <a:t>University at Buffalo</a:t>
            </a:r>
          </a:p>
          <a:p>
            <a:r>
              <a:rPr lang="en-US" sz="1400" dirty="0" smtClean="0"/>
              <a:t>Office of the Vice President for Research and Economic Development</a:t>
            </a:r>
          </a:p>
          <a:p>
            <a:r>
              <a:rPr lang="en-US" sz="1400" dirty="0" smtClean="0"/>
              <a:t>Electronic Research Administration (</a:t>
            </a:r>
            <a:r>
              <a:rPr lang="en-US" sz="1400" dirty="0" err="1" smtClean="0"/>
              <a:t>eRA</a:t>
            </a:r>
            <a:r>
              <a:rPr lang="en-US" sz="1400" dirty="0" smtClean="0"/>
              <a:t>)</a:t>
            </a:r>
          </a:p>
          <a:p>
            <a:endParaRPr lang="en-US" dirty="0"/>
          </a:p>
        </p:txBody>
      </p:sp>
    </p:spTree>
    <p:extLst>
      <p:ext uri="{BB962C8B-B14F-4D97-AF65-F5344CB8AC3E}">
        <p14:creationId xmlns:p14="http://schemas.microsoft.com/office/powerpoint/2010/main" val="2224427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Workflow</a:t>
            </a:r>
            <a:endParaRPr lang="en-US" dirty="0"/>
          </a:p>
        </p:txBody>
      </p:sp>
      <p:sp>
        <p:nvSpPr>
          <p:cNvPr id="3" name="Subtitle 2"/>
          <p:cNvSpPr>
            <a:spLocks noGrp="1"/>
          </p:cNvSpPr>
          <p:nvPr>
            <p:ph type="subTitle" idx="1"/>
          </p:nvPr>
        </p:nvSpPr>
        <p:spPr/>
        <p:txBody>
          <a:bodyPr/>
          <a:lstStyle/>
          <a:p>
            <a:r>
              <a:rPr lang="en-US" dirty="0" smtClean="0"/>
              <a:t>IACUC </a:t>
            </a:r>
            <a:r>
              <a:rPr lang="en-US" dirty="0"/>
              <a:t>Module</a:t>
            </a:r>
          </a:p>
        </p:txBody>
      </p:sp>
      <p:sp>
        <p:nvSpPr>
          <p:cNvPr id="4" name="Content Placeholder 3"/>
          <p:cNvSpPr>
            <a:spLocks noGrp="1"/>
          </p:cNvSpPr>
          <p:nvPr>
            <p:ph idx="10"/>
          </p:nvPr>
        </p:nvSpPr>
        <p:spPr/>
        <p:txBody>
          <a:bodyPr/>
          <a:lstStyle/>
          <a:p>
            <a:r>
              <a:rPr lang="en-US" b="1" dirty="0"/>
              <a:t>Clarification Requested: </a:t>
            </a:r>
            <a:r>
              <a:rPr lang="en-US" dirty="0"/>
              <a:t>The </a:t>
            </a:r>
            <a:r>
              <a:rPr lang="en-US" dirty="0" smtClean="0"/>
              <a:t>IACUC </a:t>
            </a:r>
            <a:r>
              <a:rPr lang="en-US" dirty="0"/>
              <a:t>Coordinator and/or </a:t>
            </a:r>
            <a:r>
              <a:rPr lang="en-US" dirty="0" smtClean="0"/>
              <a:t>IACUC </a:t>
            </a:r>
            <a:r>
              <a:rPr lang="en-US" dirty="0"/>
              <a:t>Committee Members may send a Request for Clarification during the Pre-Review and </a:t>
            </a:r>
            <a:r>
              <a:rPr lang="en-US" dirty="0" smtClean="0"/>
              <a:t>IACUC </a:t>
            </a:r>
            <a:r>
              <a:rPr lang="en-US" dirty="0"/>
              <a:t>Review states.  This will send the </a:t>
            </a:r>
            <a:r>
              <a:rPr lang="en-US" dirty="0" smtClean="0"/>
              <a:t>study </a:t>
            </a:r>
            <a:r>
              <a:rPr lang="en-US" dirty="0"/>
              <a:t>into the Clarification Requested state until the PI has responded to the request</a:t>
            </a:r>
            <a:r>
              <a:rPr lang="en-US" dirty="0" smtClean="0"/>
              <a:t>.</a:t>
            </a:r>
          </a:p>
          <a:p>
            <a:endParaRPr lang="en-US" dirty="0"/>
          </a:p>
          <a:p>
            <a:endParaRPr lang="en-US" dirty="0" smtClean="0"/>
          </a:p>
          <a:p>
            <a:endParaRPr lang="en-US" dirty="0"/>
          </a:p>
          <a:p>
            <a:r>
              <a:rPr lang="en-US" b="1" dirty="0" smtClean="0"/>
              <a:t>IACUC Review (Designated Review): </a:t>
            </a:r>
            <a:r>
              <a:rPr lang="en-US" dirty="0" smtClean="0"/>
              <a:t>During this state, exempt or expedited studies will be reviewed by a designated reviewer.</a:t>
            </a:r>
          </a:p>
          <a:p>
            <a:endParaRPr lang="en-US" dirty="0"/>
          </a:p>
        </p:txBody>
      </p:sp>
      <p:pic>
        <p:nvPicPr>
          <p:cNvPr id="7" name="Picture 6"/>
          <p:cNvPicPr>
            <a:picLocks noChangeAspect="1"/>
          </p:cNvPicPr>
          <p:nvPr/>
        </p:nvPicPr>
        <p:blipFill>
          <a:blip r:embed="rId3"/>
          <a:stretch>
            <a:fillRect/>
          </a:stretch>
        </p:blipFill>
        <p:spPr>
          <a:xfrm>
            <a:off x="896301" y="3549253"/>
            <a:ext cx="7936992" cy="1023481"/>
          </a:xfrm>
          <a:prstGeom prst="rect">
            <a:avLst/>
          </a:prstGeom>
        </p:spPr>
      </p:pic>
      <p:pic>
        <p:nvPicPr>
          <p:cNvPr id="8" name="Picture 7"/>
          <p:cNvPicPr>
            <a:picLocks noChangeAspect="1"/>
          </p:cNvPicPr>
          <p:nvPr/>
        </p:nvPicPr>
        <p:blipFill>
          <a:blip r:embed="rId4"/>
          <a:stretch>
            <a:fillRect/>
          </a:stretch>
        </p:blipFill>
        <p:spPr>
          <a:xfrm>
            <a:off x="932688" y="5501775"/>
            <a:ext cx="7936992" cy="1039606"/>
          </a:xfrm>
          <a:prstGeom prst="rect">
            <a:avLst/>
          </a:prstGeom>
        </p:spPr>
      </p:pic>
    </p:spTree>
    <p:extLst>
      <p:ext uri="{BB962C8B-B14F-4D97-AF65-F5344CB8AC3E}">
        <p14:creationId xmlns:p14="http://schemas.microsoft.com/office/powerpoint/2010/main" val="2021802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Workflow</a:t>
            </a:r>
            <a:endParaRPr lang="en-US" dirty="0"/>
          </a:p>
        </p:txBody>
      </p:sp>
      <p:sp>
        <p:nvSpPr>
          <p:cNvPr id="3" name="Subtitle 2"/>
          <p:cNvSpPr>
            <a:spLocks noGrp="1"/>
          </p:cNvSpPr>
          <p:nvPr>
            <p:ph type="subTitle" idx="1"/>
          </p:nvPr>
        </p:nvSpPr>
        <p:spPr/>
        <p:txBody>
          <a:bodyPr/>
          <a:lstStyle/>
          <a:p>
            <a:r>
              <a:rPr lang="en-US" dirty="0" smtClean="0"/>
              <a:t>IACUC </a:t>
            </a:r>
            <a:r>
              <a:rPr lang="en-US" dirty="0"/>
              <a:t>Module</a:t>
            </a:r>
          </a:p>
        </p:txBody>
      </p:sp>
      <p:sp>
        <p:nvSpPr>
          <p:cNvPr id="4" name="Content Placeholder 3"/>
          <p:cNvSpPr>
            <a:spLocks noGrp="1"/>
          </p:cNvSpPr>
          <p:nvPr>
            <p:ph idx="10"/>
          </p:nvPr>
        </p:nvSpPr>
        <p:spPr/>
        <p:txBody>
          <a:bodyPr/>
          <a:lstStyle/>
          <a:p>
            <a:r>
              <a:rPr lang="en-US" b="1" dirty="0" smtClean="0"/>
              <a:t>IACUC </a:t>
            </a:r>
            <a:r>
              <a:rPr lang="en-US" b="1" dirty="0"/>
              <a:t>Review (</a:t>
            </a:r>
            <a:r>
              <a:rPr lang="en-US" b="1" dirty="0" smtClean="0"/>
              <a:t>Committee Review): </a:t>
            </a:r>
            <a:r>
              <a:rPr lang="en-US" dirty="0"/>
              <a:t>In Committee Review, the </a:t>
            </a:r>
            <a:r>
              <a:rPr lang="en-US" dirty="0" smtClean="0"/>
              <a:t>IACUC </a:t>
            </a:r>
            <a:r>
              <a:rPr lang="en-US" dirty="0"/>
              <a:t>C</a:t>
            </a:r>
            <a:r>
              <a:rPr lang="en-US" dirty="0" smtClean="0"/>
              <a:t>ommittee </a:t>
            </a:r>
            <a:r>
              <a:rPr lang="en-US" dirty="0"/>
              <a:t>M</a:t>
            </a:r>
            <a:r>
              <a:rPr lang="en-US" dirty="0" smtClean="0"/>
              <a:t>embers </a:t>
            </a:r>
            <a:r>
              <a:rPr lang="en-US" dirty="0"/>
              <a:t>will review the </a:t>
            </a:r>
            <a:r>
              <a:rPr lang="en-US" dirty="0" smtClean="0"/>
              <a:t>study </a:t>
            </a:r>
            <a:r>
              <a:rPr lang="en-US" dirty="0"/>
              <a:t>for completeness</a:t>
            </a:r>
          </a:p>
          <a:p>
            <a:endParaRPr lang="en-US" dirty="0" smtClean="0"/>
          </a:p>
          <a:p>
            <a:pPr marL="0" indent="0">
              <a:buNone/>
            </a:pPr>
            <a:endParaRPr lang="en-US" dirty="0"/>
          </a:p>
          <a:p>
            <a:endParaRPr lang="en-US" dirty="0" smtClean="0"/>
          </a:p>
          <a:p>
            <a:endParaRPr lang="en-US" dirty="0" smtClean="0"/>
          </a:p>
          <a:p>
            <a:r>
              <a:rPr lang="en-US" b="1" dirty="0"/>
              <a:t>Post-Review: </a:t>
            </a:r>
            <a:r>
              <a:rPr lang="en-US" dirty="0"/>
              <a:t>The Post-Review state gives the </a:t>
            </a:r>
            <a:r>
              <a:rPr lang="en-US" dirty="0" smtClean="0"/>
              <a:t>IACUC </a:t>
            </a:r>
            <a:r>
              <a:rPr lang="en-US" dirty="0"/>
              <a:t>staff an opportunity to approve any attached documents, request any modifications, and prepare and send the determination letter.</a:t>
            </a:r>
          </a:p>
          <a:p>
            <a:endParaRPr lang="en-US" dirty="0"/>
          </a:p>
          <a:p>
            <a:endParaRPr lang="en-US" dirty="0"/>
          </a:p>
          <a:p>
            <a:pPr marL="0" indent="0">
              <a:buNone/>
            </a:pPr>
            <a:endParaRPr lang="en-US" dirty="0" smtClean="0"/>
          </a:p>
          <a:p>
            <a:endParaRPr lang="en-US" dirty="0"/>
          </a:p>
        </p:txBody>
      </p:sp>
      <p:pic>
        <p:nvPicPr>
          <p:cNvPr id="7" name="Picture 6"/>
          <p:cNvPicPr>
            <a:picLocks noChangeAspect="1"/>
          </p:cNvPicPr>
          <p:nvPr/>
        </p:nvPicPr>
        <p:blipFill>
          <a:blip r:embed="rId2"/>
          <a:stretch>
            <a:fillRect/>
          </a:stretch>
        </p:blipFill>
        <p:spPr>
          <a:xfrm>
            <a:off x="694944" y="2819400"/>
            <a:ext cx="7936992" cy="1039606"/>
          </a:xfrm>
          <a:prstGeom prst="rect">
            <a:avLst/>
          </a:prstGeom>
        </p:spPr>
      </p:pic>
      <p:pic>
        <p:nvPicPr>
          <p:cNvPr id="8" name="Picture 7"/>
          <p:cNvPicPr>
            <a:picLocks noChangeAspect="1"/>
          </p:cNvPicPr>
          <p:nvPr/>
        </p:nvPicPr>
        <p:blipFill>
          <a:blip r:embed="rId3"/>
          <a:stretch>
            <a:fillRect/>
          </a:stretch>
        </p:blipFill>
        <p:spPr>
          <a:xfrm>
            <a:off x="762000" y="5181600"/>
            <a:ext cx="7936992" cy="1133856"/>
          </a:xfrm>
          <a:prstGeom prst="rect">
            <a:avLst/>
          </a:prstGeom>
        </p:spPr>
      </p:pic>
    </p:spTree>
    <p:extLst>
      <p:ext uri="{BB962C8B-B14F-4D97-AF65-F5344CB8AC3E}">
        <p14:creationId xmlns:p14="http://schemas.microsoft.com/office/powerpoint/2010/main" val="401485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Workflow</a:t>
            </a:r>
            <a:endParaRPr lang="en-US" dirty="0"/>
          </a:p>
        </p:txBody>
      </p:sp>
      <p:sp>
        <p:nvSpPr>
          <p:cNvPr id="3" name="Subtitle 2"/>
          <p:cNvSpPr>
            <a:spLocks noGrp="1"/>
          </p:cNvSpPr>
          <p:nvPr>
            <p:ph type="subTitle" idx="1"/>
          </p:nvPr>
        </p:nvSpPr>
        <p:spPr/>
        <p:txBody>
          <a:bodyPr/>
          <a:lstStyle/>
          <a:p>
            <a:r>
              <a:rPr lang="en-US" dirty="0" smtClean="0"/>
              <a:t>IACUC </a:t>
            </a:r>
            <a:r>
              <a:rPr lang="en-US" dirty="0"/>
              <a:t>Module</a:t>
            </a:r>
          </a:p>
        </p:txBody>
      </p:sp>
      <p:sp>
        <p:nvSpPr>
          <p:cNvPr id="4" name="Content Placeholder 3"/>
          <p:cNvSpPr>
            <a:spLocks noGrp="1"/>
          </p:cNvSpPr>
          <p:nvPr>
            <p:ph idx="10"/>
          </p:nvPr>
        </p:nvSpPr>
        <p:spPr/>
        <p:txBody>
          <a:bodyPr/>
          <a:lstStyle/>
          <a:p>
            <a:r>
              <a:rPr lang="en-US" b="1" dirty="0" smtClean="0"/>
              <a:t>Modifications Required: </a:t>
            </a:r>
            <a:r>
              <a:rPr lang="en-US" dirty="0" smtClean="0"/>
              <a:t>The study will enter this state if the IACUC decided to require modifications to the study before approving it, providing the study team an opportunity to respond.</a:t>
            </a:r>
          </a:p>
          <a:p>
            <a:endParaRPr lang="en-US" b="1" dirty="0"/>
          </a:p>
          <a:p>
            <a:endParaRPr lang="en-US" b="1" dirty="0" smtClean="0"/>
          </a:p>
          <a:p>
            <a:endParaRPr lang="en-US" b="1" dirty="0"/>
          </a:p>
          <a:p>
            <a:pPr marL="0" indent="0">
              <a:buNone/>
            </a:pPr>
            <a:endParaRPr lang="en-US" b="1" dirty="0" smtClean="0"/>
          </a:p>
          <a:p>
            <a:r>
              <a:rPr lang="en-US" b="1" dirty="0" smtClean="0"/>
              <a:t>Review Complete: </a:t>
            </a:r>
            <a:r>
              <a:rPr lang="en-US" dirty="0" smtClean="0"/>
              <a:t>The IACUC study will reach its final state, Review Complete, after the approval letter is sent.</a:t>
            </a:r>
          </a:p>
          <a:p>
            <a:endParaRPr lang="en-US" dirty="0"/>
          </a:p>
          <a:p>
            <a:endParaRPr lang="en-US" dirty="0" smtClean="0"/>
          </a:p>
          <a:p>
            <a:endParaRPr lang="en-US" dirty="0"/>
          </a:p>
        </p:txBody>
      </p:sp>
      <p:pic>
        <p:nvPicPr>
          <p:cNvPr id="7" name="Picture 6"/>
          <p:cNvPicPr>
            <a:picLocks noChangeAspect="1"/>
          </p:cNvPicPr>
          <p:nvPr/>
        </p:nvPicPr>
        <p:blipFill>
          <a:blip r:embed="rId2"/>
          <a:stretch>
            <a:fillRect/>
          </a:stretch>
        </p:blipFill>
        <p:spPr>
          <a:xfrm>
            <a:off x="801624" y="3124200"/>
            <a:ext cx="7973568" cy="1107440"/>
          </a:xfrm>
          <a:prstGeom prst="rect">
            <a:avLst/>
          </a:prstGeom>
        </p:spPr>
      </p:pic>
      <p:pic>
        <p:nvPicPr>
          <p:cNvPr id="8" name="Picture 7"/>
          <p:cNvPicPr>
            <a:picLocks noChangeAspect="1"/>
          </p:cNvPicPr>
          <p:nvPr/>
        </p:nvPicPr>
        <p:blipFill>
          <a:blip r:embed="rId3"/>
          <a:stretch>
            <a:fillRect/>
          </a:stretch>
        </p:blipFill>
        <p:spPr>
          <a:xfrm>
            <a:off x="838200" y="5181600"/>
            <a:ext cx="7936992" cy="1067666"/>
          </a:xfrm>
          <a:prstGeom prst="rect">
            <a:avLst/>
          </a:prstGeom>
        </p:spPr>
      </p:pic>
    </p:spTree>
    <p:extLst>
      <p:ext uri="{BB962C8B-B14F-4D97-AF65-F5344CB8AC3E}">
        <p14:creationId xmlns:p14="http://schemas.microsoft.com/office/powerpoint/2010/main" val="114785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Submission and Review Stages</a:t>
            </a:r>
            <a:endParaRPr lang="en-US" dirty="0"/>
          </a:p>
        </p:txBody>
      </p:sp>
      <p:sp>
        <p:nvSpPr>
          <p:cNvPr id="3" name="Subtitle 2"/>
          <p:cNvSpPr>
            <a:spLocks noGrp="1"/>
          </p:cNvSpPr>
          <p:nvPr>
            <p:ph type="subTitle" idx="1"/>
          </p:nvPr>
        </p:nvSpPr>
        <p:spPr/>
        <p:txBody>
          <a:bodyPr/>
          <a:lstStyle/>
          <a:p>
            <a:r>
              <a:rPr lang="en-US" dirty="0" smtClean="0"/>
              <a:t>IACUC </a:t>
            </a:r>
            <a:r>
              <a:rPr lang="en-US" dirty="0"/>
              <a:t>Module</a:t>
            </a:r>
          </a:p>
        </p:txBody>
      </p:sp>
      <p:sp>
        <p:nvSpPr>
          <p:cNvPr id="4" name="Content Placeholder 3"/>
          <p:cNvSpPr>
            <a:spLocks noGrp="1"/>
          </p:cNvSpPr>
          <p:nvPr>
            <p:ph idx="10"/>
          </p:nvPr>
        </p:nvSpPr>
        <p:spPr>
          <a:xfrm>
            <a:off x="533400" y="5831600"/>
            <a:ext cx="8412480" cy="645400"/>
          </a:xfrm>
        </p:spPr>
        <p:txBody>
          <a:bodyPr/>
          <a:lstStyle/>
          <a:p>
            <a:r>
              <a:rPr lang="en-US" dirty="0" smtClean="0">
                <a:solidFill>
                  <a:srgbClr val="675D53"/>
                </a:solidFill>
              </a:rPr>
              <a:t>Activities </a:t>
            </a:r>
            <a:r>
              <a:rPr lang="en-US" dirty="0">
                <a:solidFill>
                  <a:srgbClr val="675D53"/>
                </a:solidFill>
              </a:rPr>
              <a:t>within each state are controlled by role-based </a:t>
            </a:r>
            <a:r>
              <a:rPr lang="en-US" dirty="0" smtClean="0">
                <a:solidFill>
                  <a:srgbClr val="675D53"/>
                </a:solidFill>
              </a:rPr>
              <a:t>security</a:t>
            </a:r>
          </a:p>
          <a:p>
            <a:pPr lvl="1" indent="0">
              <a:buNone/>
            </a:pPr>
            <a:endParaRPr lang="en-US" sz="1500" dirty="0">
              <a:solidFill>
                <a:srgbClr val="675D53"/>
              </a:solidFill>
            </a:endParaRPr>
          </a:p>
        </p:txBody>
      </p:sp>
      <p:sp>
        <p:nvSpPr>
          <p:cNvPr id="6" name="Content Placeholder 3"/>
          <p:cNvSpPr txBox="1">
            <a:spLocks/>
          </p:cNvSpPr>
          <p:nvPr/>
        </p:nvSpPr>
        <p:spPr>
          <a:xfrm>
            <a:off x="1936236" y="1973610"/>
            <a:ext cx="6217163" cy="601862"/>
          </a:xfrm>
          <a:prstGeom prst="rect">
            <a:avLst/>
          </a:prstGeom>
        </p:spPr>
        <p:txBody>
          <a:bodyPr vert="horz"/>
          <a:lstStyle>
            <a:lvl1pPr marL="171450"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1pPr>
            <a:lvl2pPr marL="403225"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2pPr>
            <a:lvl3pPr marL="627063" indent="-171450" algn="l" defTabSz="457200" rtl="0" eaLnBrk="1" latinLnBrk="0" hangingPunct="1">
              <a:spcBef>
                <a:spcPct val="20000"/>
              </a:spcBef>
              <a:buClr>
                <a:schemeClr val="accent1"/>
              </a:buClr>
              <a:buFont typeface="Arial"/>
              <a:buChar char="•"/>
              <a:defRPr sz="1200" kern="1200">
                <a:solidFill>
                  <a:schemeClr val="tx2"/>
                </a:solidFill>
                <a:latin typeface="+mn-lt"/>
                <a:ea typeface="+mn-ea"/>
                <a:cs typeface="+mn-cs"/>
              </a:defRPr>
            </a:lvl3pPr>
            <a:lvl4pPr marL="860425"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bg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0" fontAlgn="ctr" hangingPunct="0">
              <a:spcAft>
                <a:spcPct val="0"/>
              </a:spcAft>
              <a:buNone/>
            </a:pPr>
            <a:r>
              <a:rPr lang="en-US" sz="1600" kern="0" dirty="0" smtClean="0">
                <a:solidFill>
                  <a:schemeClr val="bg2">
                    <a:lumMod val="75000"/>
                  </a:schemeClr>
                </a:solidFill>
                <a:latin typeface="Trebuchet MS" panose="020B0603020202020204" pitchFamily="34" charset="0"/>
                <a:ea typeface="ＭＳ Ｐゴシック" pitchFamily="-106" charset="-128"/>
                <a:cs typeface="Arial Narrow"/>
              </a:rPr>
              <a:t>Pre-Review</a:t>
            </a:r>
            <a:r>
              <a:rPr lang="en-US" sz="1600" kern="0" dirty="0">
                <a:solidFill>
                  <a:schemeClr val="bg2">
                    <a:lumMod val="75000"/>
                  </a:schemeClr>
                </a:solidFill>
                <a:latin typeface="Trebuchet MS" panose="020B0603020202020204" pitchFamily="34" charset="0"/>
                <a:ea typeface="ＭＳ Ｐゴシック" pitchFamily="-106" charset="-128"/>
                <a:cs typeface="Arial Narrow"/>
              </a:rPr>
              <a:t>, Designated Member </a:t>
            </a:r>
            <a:r>
              <a:rPr lang="en-US" sz="1600" kern="0" dirty="0" smtClean="0">
                <a:solidFill>
                  <a:schemeClr val="bg2">
                    <a:lumMod val="75000"/>
                  </a:schemeClr>
                </a:solidFill>
                <a:latin typeface="Trebuchet MS" panose="020B0603020202020204" pitchFamily="34" charset="0"/>
                <a:ea typeface="ＭＳ Ｐゴシック" pitchFamily="-106" charset="-128"/>
                <a:cs typeface="Arial Narrow"/>
              </a:rPr>
              <a:t>Review/Full </a:t>
            </a:r>
            <a:r>
              <a:rPr lang="en-US" sz="1600" kern="0" dirty="0">
                <a:solidFill>
                  <a:schemeClr val="bg2">
                    <a:lumMod val="75000"/>
                  </a:schemeClr>
                </a:solidFill>
                <a:latin typeface="Trebuchet MS" panose="020B0603020202020204" pitchFamily="34" charset="0"/>
                <a:ea typeface="ＭＳ Ｐゴシック" pitchFamily="-106" charset="-128"/>
                <a:cs typeface="Arial Narrow"/>
              </a:rPr>
              <a:t>Committee </a:t>
            </a:r>
            <a:r>
              <a:rPr lang="en-US" sz="1600" kern="0" dirty="0" smtClean="0">
                <a:solidFill>
                  <a:schemeClr val="bg2">
                    <a:lumMod val="75000"/>
                  </a:schemeClr>
                </a:solidFill>
                <a:latin typeface="Trebuchet MS" panose="020B0603020202020204" pitchFamily="34" charset="0"/>
                <a:ea typeface="ＭＳ Ｐゴシック" pitchFamily="-106" charset="-128"/>
                <a:cs typeface="Arial Narrow"/>
              </a:rPr>
              <a:t>Review, and Post-Review </a:t>
            </a:r>
            <a:endParaRPr lang="en-US" sz="1600" kern="0" dirty="0">
              <a:solidFill>
                <a:schemeClr val="bg2">
                  <a:lumMod val="75000"/>
                </a:schemeClr>
              </a:solidFill>
              <a:latin typeface="Trebuchet MS" panose="020B0603020202020204" pitchFamily="34" charset="0"/>
              <a:ea typeface="ＭＳ Ｐゴシック" pitchFamily="-106" charset="-128"/>
              <a:cs typeface="Arial Narrow"/>
            </a:endParaRPr>
          </a:p>
        </p:txBody>
      </p:sp>
      <p:sp>
        <p:nvSpPr>
          <p:cNvPr id="7" name="Rectangle 6"/>
          <p:cNvSpPr/>
          <p:nvPr/>
        </p:nvSpPr>
        <p:spPr>
          <a:xfrm>
            <a:off x="461095" y="1968252"/>
            <a:ext cx="1385888" cy="6072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rebuchet MS" panose="020B0603020202020204" pitchFamily="34" charset="0"/>
              </a:rPr>
              <a:t>New Protocol</a:t>
            </a:r>
          </a:p>
        </p:txBody>
      </p:sp>
      <p:sp>
        <p:nvSpPr>
          <p:cNvPr id="8" name="Rectangle 7"/>
          <p:cNvSpPr/>
          <p:nvPr/>
        </p:nvSpPr>
        <p:spPr>
          <a:xfrm>
            <a:off x="461095" y="2861221"/>
            <a:ext cx="1385888" cy="6072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rebuchet MS" panose="020B0603020202020204" pitchFamily="34" charset="0"/>
              </a:rPr>
              <a:t>Amendment</a:t>
            </a:r>
          </a:p>
        </p:txBody>
      </p:sp>
      <p:sp>
        <p:nvSpPr>
          <p:cNvPr id="9" name="Content Placeholder 3"/>
          <p:cNvSpPr txBox="1">
            <a:spLocks/>
          </p:cNvSpPr>
          <p:nvPr/>
        </p:nvSpPr>
        <p:spPr>
          <a:xfrm>
            <a:off x="1931036" y="2764207"/>
            <a:ext cx="6527163" cy="643607"/>
          </a:xfrm>
          <a:prstGeom prst="rect">
            <a:avLst/>
          </a:prstGeom>
        </p:spPr>
        <p:txBody>
          <a:bodyPr vert="horz"/>
          <a:lstStyle>
            <a:defPPr>
              <a:defRPr lang="en-US"/>
            </a:defPPr>
            <a:lvl1pPr marL="347663" indent="-347663" eaLnBrk="0" fontAlgn="ctr" hangingPunct="0">
              <a:spcBef>
                <a:spcPct val="20000"/>
              </a:spcBef>
              <a:spcAft>
                <a:spcPct val="0"/>
              </a:spcAft>
              <a:buClr>
                <a:schemeClr val="accent1"/>
              </a:buClr>
              <a:buFont typeface="Wingdings" pitchFamily="2" charset="2"/>
              <a:buChar char="§"/>
              <a:defRPr kern="0">
                <a:solidFill>
                  <a:schemeClr val="tx2"/>
                </a:solidFill>
                <a:latin typeface="Arial Narrow"/>
                <a:ea typeface="ＭＳ Ｐゴシック" pitchFamily="-106" charset="-128"/>
                <a:cs typeface="Arial Narrow"/>
              </a:defRPr>
            </a:lvl1pPr>
            <a:lvl2pPr marL="403225" indent="-171450">
              <a:spcBef>
                <a:spcPct val="20000"/>
              </a:spcBef>
              <a:buClr>
                <a:schemeClr val="accent1"/>
              </a:buClr>
              <a:buFont typeface="Lucida Grande"/>
              <a:buChar char="-"/>
              <a:defRPr sz="1200">
                <a:solidFill>
                  <a:schemeClr val="tx2"/>
                </a:solidFill>
              </a:defRPr>
            </a:lvl2pPr>
            <a:lvl3pPr marL="627063" indent="-171450">
              <a:spcBef>
                <a:spcPct val="20000"/>
              </a:spcBef>
              <a:buClr>
                <a:schemeClr val="accent1"/>
              </a:buClr>
              <a:buFont typeface="Arial"/>
              <a:buChar char="•"/>
              <a:defRPr sz="1200">
                <a:solidFill>
                  <a:schemeClr val="tx2"/>
                </a:solidFill>
              </a:defRPr>
            </a:lvl3pPr>
            <a:lvl4pPr marL="860425" indent="-171450">
              <a:spcBef>
                <a:spcPct val="20000"/>
              </a:spcBef>
              <a:buClr>
                <a:schemeClr val="accent1"/>
              </a:buClr>
              <a:buFont typeface="Lucida Grande"/>
              <a:buChar char="-"/>
              <a:defRPr sz="1200">
                <a:solidFill>
                  <a:schemeClr val="tx2"/>
                </a:solidFill>
              </a:defRPr>
            </a:lvl4pPr>
            <a:lvl5pPr marL="2057400" indent="-228600">
              <a:spcBef>
                <a:spcPct val="20000"/>
              </a:spcBef>
              <a:buFont typeface="Arial"/>
              <a:buChar char="»"/>
              <a:defRPr sz="1100">
                <a:solidFill>
                  <a:schemeClr val="bg2">
                    <a:lumMod val="50000"/>
                  </a:schemeClr>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indent="0">
              <a:buNone/>
            </a:pPr>
            <a:r>
              <a:rPr lang="en-US" sz="1600" dirty="0" smtClean="0">
                <a:solidFill>
                  <a:schemeClr val="bg2">
                    <a:lumMod val="75000"/>
                  </a:schemeClr>
                </a:solidFill>
                <a:latin typeface="Trebuchet MS" panose="020B0603020202020204" pitchFamily="34" charset="0"/>
              </a:rPr>
              <a:t>Pre-Review</a:t>
            </a:r>
            <a:r>
              <a:rPr lang="en-US" sz="1600" dirty="0">
                <a:solidFill>
                  <a:schemeClr val="bg2">
                    <a:lumMod val="75000"/>
                  </a:schemeClr>
                </a:solidFill>
                <a:latin typeface="Trebuchet MS" panose="020B0603020202020204" pitchFamily="34" charset="0"/>
              </a:rPr>
              <a:t>, Administrative Review, Designated Member </a:t>
            </a:r>
            <a:r>
              <a:rPr lang="en-US" sz="1600" dirty="0" smtClean="0">
                <a:solidFill>
                  <a:schemeClr val="bg2">
                    <a:lumMod val="75000"/>
                  </a:schemeClr>
                </a:solidFill>
                <a:latin typeface="Trebuchet MS" panose="020B0603020202020204" pitchFamily="34" charset="0"/>
              </a:rPr>
              <a:t>Review/Full </a:t>
            </a:r>
            <a:r>
              <a:rPr lang="en-US" sz="1600" dirty="0">
                <a:solidFill>
                  <a:schemeClr val="bg2">
                    <a:lumMod val="75000"/>
                  </a:schemeClr>
                </a:solidFill>
                <a:latin typeface="Trebuchet MS" panose="020B0603020202020204" pitchFamily="34" charset="0"/>
              </a:rPr>
              <a:t>Committee </a:t>
            </a:r>
            <a:r>
              <a:rPr lang="en-US" sz="1600" dirty="0" smtClean="0">
                <a:solidFill>
                  <a:schemeClr val="bg2">
                    <a:lumMod val="75000"/>
                  </a:schemeClr>
                </a:solidFill>
                <a:latin typeface="Trebuchet MS" panose="020B0603020202020204" pitchFamily="34" charset="0"/>
              </a:rPr>
              <a:t>Review, and Post-Review</a:t>
            </a:r>
            <a:endParaRPr lang="en-US" sz="1600" dirty="0">
              <a:solidFill>
                <a:schemeClr val="bg2">
                  <a:lumMod val="75000"/>
                </a:schemeClr>
              </a:solidFill>
              <a:latin typeface="Trebuchet MS" panose="020B0603020202020204" pitchFamily="34" charset="0"/>
            </a:endParaRPr>
          </a:p>
        </p:txBody>
      </p:sp>
      <p:sp>
        <p:nvSpPr>
          <p:cNvPr id="10" name="Rectangle 9"/>
          <p:cNvSpPr/>
          <p:nvPr/>
        </p:nvSpPr>
        <p:spPr>
          <a:xfrm>
            <a:off x="461095" y="3897064"/>
            <a:ext cx="1385888" cy="6072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rebuchet MS" panose="020B0603020202020204" pitchFamily="34" charset="0"/>
              </a:rPr>
              <a:t>Annual Review</a:t>
            </a:r>
          </a:p>
        </p:txBody>
      </p:sp>
      <p:sp>
        <p:nvSpPr>
          <p:cNvPr id="11" name="Content Placeholder 3"/>
          <p:cNvSpPr txBox="1">
            <a:spLocks/>
          </p:cNvSpPr>
          <p:nvPr/>
        </p:nvSpPr>
        <p:spPr>
          <a:xfrm>
            <a:off x="1901071" y="3897064"/>
            <a:ext cx="6938007" cy="1013598"/>
          </a:xfrm>
          <a:prstGeom prst="rect">
            <a:avLst/>
          </a:prstGeom>
        </p:spPr>
        <p:txBody>
          <a:bodyPr vert="horz"/>
          <a:lstStyle>
            <a:defPPr>
              <a:defRPr lang="en-US"/>
            </a:defPPr>
            <a:lvl1pPr marL="347663" indent="-347663" eaLnBrk="0" fontAlgn="ctr" hangingPunct="0">
              <a:spcBef>
                <a:spcPct val="20000"/>
              </a:spcBef>
              <a:spcAft>
                <a:spcPct val="0"/>
              </a:spcAft>
              <a:buClr>
                <a:schemeClr val="accent1"/>
              </a:buClr>
              <a:buFont typeface="Wingdings" pitchFamily="2" charset="2"/>
              <a:buChar char="§"/>
              <a:defRPr kern="0">
                <a:solidFill>
                  <a:schemeClr val="tx2"/>
                </a:solidFill>
                <a:latin typeface="Arial Narrow"/>
                <a:ea typeface="ＭＳ Ｐゴシック" pitchFamily="-106" charset="-128"/>
                <a:cs typeface="Arial Narrow"/>
              </a:defRPr>
            </a:lvl1pPr>
            <a:lvl2pPr marL="403225" indent="-171450">
              <a:spcBef>
                <a:spcPct val="20000"/>
              </a:spcBef>
              <a:buClr>
                <a:schemeClr val="accent1"/>
              </a:buClr>
              <a:buFont typeface="Lucida Grande"/>
              <a:buChar char="-"/>
              <a:defRPr sz="1200">
                <a:solidFill>
                  <a:schemeClr val="tx2"/>
                </a:solidFill>
              </a:defRPr>
            </a:lvl2pPr>
            <a:lvl3pPr marL="627063" indent="-171450">
              <a:spcBef>
                <a:spcPct val="20000"/>
              </a:spcBef>
              <a:buClr>
                <a:schemeClr val="accent1"/>
              </a:buClr>
              <a:buFont typeface="Arial"/>
              <a:buChar char="•"/>
              <a:defRPr sz="1200">
                <a:solidFill>
                  <a:schemeClr val="tx2"/>
                </a:solidFill>
              </a:defRPr>
            </a:lvl3pPr>
            <a:lvl4pPr marL="860425" indent="-171450">
              <a:spcBef>
                <a:spcPct val="20000"/>
              </a:spcBef>
              <a:buClr>
                <a:schemeClr val="accent1"/>
              </a:buClr>
              <a:buFont typeface="Lucida Grande"/>
              <a:buChar char="-"/>
              <a:defRPr sz="1200">
                <a:solidFill>
                  <a:schemeClr val="tx2"/>
                </a:solidFill>
              </a:defRPr>
            </a:lvl4pPr>
            <a:lvl5pPr marL="2057400" indent="-228600">
              <a:spcBef>
                <a:spcPct val="20000"/>
              </a:spcBef>
              <a:buFont typeface="Arial"/>
              <a:buChar char="»"/>
              <a:defRPr sz="1100">
                <a:solidFill>
                  <a:schemeClr val="bg2">
                    <a:lumMod val="50000"/>
                  </a:schemeClr>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indent="0">
              <a:buNone/>
            </a:pPr>
            <a:r>
              <a:rPr lang="en-US" sz="1600" dirty="0" smtClean="0">
                <a:solidFill>
                  <a:schemeClr val="bg2">
                    <a:lumMod val="75000"/>
                  </a:schemeClr>
                </a:solidFill>
                <a:latin typeface="Trebuchet MS" panose="020B0603020202020204" pitchFamily="34" charset="0"/>
              </a:rPr>
              <a:t>Pre-Review</a:t>
            </a:r>
            <a:r>
              <a:rPr lang="en-US" sz="1600" dirty="0">
                <a:solidFill>
                  <a:schemeClr val="bg2">
                    <a:lumMod val="75000"/>
                  </a:schemeClr>
                </a:solidFill>
                <a:latin typeface="Trebuchet MS" panose="020B0603020202020204" pitchFamily="34" charset="0"/>
              </a:rPr>
              <a:t>, Administrative Review, Designated Member </a:t>
            </a:r>
            <a:r>
              <a:rPr lang="en-US" sz="1600" dirty="0" smtClean="0">
                <a:solidFill>
                  <a:schemeClr val="bg2">
                    <a:lumMod val="75000"/>
                  </a:schemeClr>
                </a:solidFill>
                <a:latin typeface="Trebuchet MS" panose="020B0603020202020204" pitchFamily="34" charset="0"/>
              </a:rPr>
              <a:t>Review/Full </a:t>
            </a:r>
            <a:r>
              <a:rPr lang="en-US" sz="1600" dirty="0">
                <a:solidFill>
                  <a:schemeClr val="bg2">
                    <a:lumMod val="75000"/>
                  </a:schemeClr>
                </a:solidFill>
                <a:latin typeface="Trebuchet MS" panose="020B0603020202020204" pitchFamily="34" charset="0"/>
              </a:rPr>
              <a:t>Committee </a:t>
            </a:r>
            <a:r>
              <a:rPr lang="en-US" sz="1600" dirty="0" smtClean="0">
                <a:solidFill>
                  <a:schemeClr val="bg2">
                    <a:lumMod val="75000"/>
                  </a:schemeClr>
                </a:solidFill>
                <a:latin typeface="Trebuchet MS" panose="020B0603020202020204" pitchFamily="34" charset="0"/>
              </a:rPr>
              <a:t>Review, and Post-Review</a:t>
            </a:r>
            <a:endParaRPr lang="en-US" sz="1600" dirty="0">
              <a:solidFill>
                <a:schemeClr val="bg2">
                  <a:lumMod val="75000"/>
                </a:schemeClr>
              </a:solidFill>
              <a:latin typeface="Trebuchet MS" panose="020B0603020202020204" pitchFamily="34" charset="0"/>
            </a:endParaRPr>
          </a:p>
        </p:txBody>
      </p:sp>
      <p:sp>
        <p:nvSpPr>
          <p:cNvPr id="12" name="Rectangle 11"/>
          <p:cNvSpPr/>
          <p:nvPr/>
        </p:nvSpPr>
        <p:spPr>
          <a:xfrm>
            <a:off x="461095" y="4940052"/>
            <a:ext cx="1385888" cy="6072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Trebuchet MS" panose="020B0603020202020204" pitchFamily="34" charset="0"/>
              </a:rPr>
              <a:t>Triennial Review</a:t>
            </a:r>
          </a:p>
        </p:txBody>
      </p:sp>
      <p:sp>
        <p:nvSpPr>
          <p:cNvPr id="13" name="Content Placeholder 3"/>
          <p:cNvSpPr txBox="1">
            <a:spLocks/>
          </p:cNvSpPr>
          <p:nvPr/>
        </p:nvSpPr>
        <p:spPr>
          <a:xfrm>
            <a:off x="1930181" y="4898570"/>
            <a:ext cx="6680419" cy="742950"/>
          </a:xfrm>
          <a:prstGeom prst="rect">
            <a:avLst/>
          </a:prstGeom>
        </p:spPr>
        <p:txBody>
          <a:bodyPr vert="horz"/>
          <a:lstStyle>
            <a:defPPr>
              <a:defRPr lang="en-US"/>
            </a:defPPr>
            <a:lvl1pPr marL="347663" indent="-347663" eaLnBrk="0" fontAlgn="ctr" hangingPunct="0">
              <a:spcBef>
                <a:spcPct val="20000"/>
              </a:spcBef>
              <a:spcAft>
                <a:spcPct val="0"/>
              </a:spcAft>
              <a:buClr>
                <a:schemeClr val="accent1"/>
              </a:buClr>
              <a:buFont typeface="Wingdings" pitchFamily="2" charset="2"/>
              <a:buChar char="§"/>
              <a:defRPr kern="0">
                <a:solidFill>
                  <a:schemeClr val="tx2"/>
                </a:solidFill>
                <a:latin typeface="Arial Narrow"/>
                <a:ea typeface="ＭＳ Ｐゴシック" pitchFamily="-106" charset="-128"/>
                <a:cs typeface="Arial Narrow"/>
              </a:defRPr>
            </a:lvl1pPr>
            <a:lvl2pPr marL="403225" indent="-171450">
              <a:spcBef>
                <a:spcPct val="20000"/>
              </a:spcBef>
              <a:buClr>
                <a:schemeClr val="accent1"/>
              </a:buClr>
              <a:buFont typeface="Lucida Grande"/>
              <a:buChar char="-"/>
              <a:defRPr sz="1200">
                <a:solidFill>
                  <a:schemeClr val="tx2"/>
                </a:solidFill>
              </a:defRPr>
            </a:lvl2pPr>
            <a:lvl3pPr marL="627063" indent="-171450">
              <a:spcBef>
                <a:spcPct val="20000"/>
              </a:spcBef>
              <a:buClr>
                <a:schemeClr val="accent1"/>
              </a:buClr>
              <a:buFont typeface="Arial"/>
              <a:buChar char="•"/>
              <a:defRPr sz="1200">
                <a:solidFill>
                  <a:schemeClr val="tx2"/>
                </a:solidFill>
              </a:defRPr>
            </a:lvl3pPr>
            <a:lvl4pPr marL="860425" indent="-171450">
              <a:spcBef>
                <a:spcPct val="20000"/>
              </a:spcBef>
              <a:buClr>
                <a:schemeClr val="accent1"/>
              </a:buClr>
              <a:buFont typeface="Lucida Grande"/>
              <a:buChar char="-"/>
              <a:defRPr sz="1200">
                <a:solidFill>
                  <a:schemeClr val="tx2"/>
                </a:solidFill>
              </a:defRPr>
            </a:lvl4pPr>
            <a:lvl5pPr marL="2057400" indent="-228600">
              <a:spcBef>
                <a:spcPct val="20000"/>
              </a:spcBef>
              <a:buFont typeface="Arial"/>
              <a:buChar char="»"/>
              <a:defRPr sz="1100">
                <a:solidFill>
                  <a:schemeClr val="bg2">
                    <a:lumMod val="50000"/>
                  </a:schemeClr>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indent="0">
              <a:buNone/>
            </a:pPr>
            <a:r>
              <a:rPr lang="en-US" sz="1600" dirty="0" smtClean="0">
                <a:solidFill>
                  <a:schemeClr val="bg2">
                    <a:lumMod val="75000"/>
                  </a:schemeClr>
                </a:solidFill>
                <a:latin typeface="Trebuchet MS" panose="020B0603020202020204" pitchFamily="34" charset="0"/>
              </a:rPr>
              <a:t>Pre-Review</a:t>
            </a:r>
            <a:r>
              <a:rPr lang="en-US" sz="1600" dirty="0">
                <a:solidFill>
                  <a:schemeClr val="bg2">
                    <a:lumMod val="75000"/>
                  </a:schemeClr>
                </a:solidFill>
                <a:latin typeface="Trebuchet MS" panose="020B0603020202020204" pitchFamily="34" charset="0"/>
              </a:rPr>
              <a:t>, Administrative Review, Designated </a:t>
            </a:r>
            <a:r>
              <a:rPr lang="en-US" sz="1600" dirty="0" smtClean="0">
                <a:solidFill>
                  <a:schemeClr val="bg2">
                    <a:lumMod val="75000"/>
                  </a:schemeClr>
                </a:solidFill>
                <a:latin typeface="Trebuchet MS" panose="020B0603020202020204" pitchFamily="34" charset="0"/>
              </a:rPr>
              <a:t>Member Review/Full </a:t>
            </a:r>
            <a:r>
              <a:rPr lang="en-US" sz="1600" dirty="0">
                <a:solidFill>
                  <a:schemeClr val="bg2">
                    <a:lumMod val="75000"/>
                  </a:schemeClr>
                </a:solidFill>
                <a:latin typeface="Trebuchet MS" panose="020B0603020202020204" pitchFamily="34" charset="0"/>
              </a:rPr>
              <a:t>Committee </a:t>
            </a:r>
            <a:r>
              <a:rPr lang="en-US" sz="1600" dirty="0" smtClean="0">
                <a:solidFill>
                  <a:schemeClr val="bg2">
                    <a:lumMod val="75000"/>
                  </a:schemeClr>
                </a:solidFill>
                <a:latin typeface="Trebuchet MS" panose="020B0603020202020204" pitchFamily="34" charset="0"/>
              </a:rPr>
              <a:t>Review, and Post-Review</a:t>
            </a:r>
            <a:endParaRPr lang="en-US" sz="1600" dirty="0">
              <a:solidFill>
                <a:schemeClr val="bg2">
                  <a:lumMod val="75000"/>
                </a:schemeClr>
              </a:solidFill>
              <a:latin typeface="Trebuchet MS" panose="020B0603020202020204" pitchFamily="34" charset="0"/>
            </a:endParaRPr>
          </a:p>
        </p:txBody>
      </p:sp>
    </p:spTree>
    <p:extLst>
      <p:ext uri="{BB962C8B-B14F-4D97-AF65-F5344CB8AC3E}">
        <p14:creationId xmlns:p14="http://schemas.microsoft.com/office/powerpoint/2010/main" val="51469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a:t>
            </a:r>
            <a:endParaRPr lang="en-US" dirty="0"/>
          </a:p>
        </p:txBody>
      </p:sp>
      <p:sp>
        <p:nvSpPr>
          <p:cNvPr id="3" name="Text Placeholder 2"/>
          <p:cNvSpPr>
            <a:spLocks noGrp="1"/>
          </p:cNvSpPr>
          <p:nvPr>
            <p:ph type="body" idx="1"/>
          </p:nvPr>
        </p:nvSpPr>
        <p:spPr/>
        <p:txBody>
          <a:bodyPr/>
          <a:lstStyle/>
          <a:p>
            <a:r>
              <a:rPr lang="en-US" dirty="0" smtClean="0"/>
              <a:t>Click IACUC Module</a:t>
            </a:r>
            <a:endParaRPr lang="en-US" dirty="0"/>
          </a:p>
        </p:txBody>
      </p:sp>
    </p:spTree>
    <p:extLst>
      <p:ext uri="{BB962C8B-B14F-4D97-AF65-F5344CB8AC3E}">
        <p14:creationId xmlns:p14="http://schemas.microsoft.com/office/powerpoint/2010/main" val="3356112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49384" y="783335"/>
            <a:ext cx="6942015" cy="512065"/>
          </a:xfrm>
        </p:spPr>
        <p:txBody>
          <a:bodyPr/>
          <a:lstStyle/>
          <a:p>
            <a:r>
              <a:rPr lang="en-US" dirty="0"/>
              <a:t>Click </a:t>
            </a:r>
            <a:r>
              <a:rPr lang="en-US" dirty="0" smtClean="0"/>
              <a:t>IACUC Module </a:t>
            </a:r>
            <a:r>
              <a:rPr lang="en-US" dirty="0"/>
              <a:t>– Training Website</a:t>
            </a:r>
          </a:p>
        </p:txBody>
      </p:sp>
      <p:sp>
        <p:nvSpPr>
          <p:cNvPr id="2" name="Text Placeholder 1"/>
          <p:cNvSpPr>
            <a:spLocks noGrp="1"/>
          </p:cNvSpPr>
          <p:nvPr>
            <p:ph type="subTitle" idx="1"/>
          </p:nvPr>
        </p:nvSpPr>
        <p:spPr/>
        <p:txBody>
          <a:bodyPr/>
          <a:lstStyle/>
          <a:p>
            <a:r>
              <a:rPr lang="en-US" dirty="0" smtClean="0"/>
              <a:t>Navigation</a:t>
            </a:r>
            <a:endParaRPr lang="en-US" dirty="0"/>
          </a:p>
        </p:txBody>
      </p:sp>
      <p:sp>
        <p:nvSpPr>
          <p:cNvPr id="4" name="Content Placeholder 3"/>
          <p:cNvSpPr>
            <a:spLocks noGrp="1"/>
          </p:cNvSpPr>
          <p:nvPr>
            <p:ph idx="10"/>
          </p:nvPr>
        </p:nvSpPr>
        <p:spPr/>
        <p:txBody>
          <a:bodyPr/>
          <a:lstStyle/>
          <a:p>
            <a:r>
              <a:rPr lang="en-US" dirty="0" smtClean="0"/>
              <a:t>Navigate to </a:t>
            </a:r>
            <a:r>
              <a:rPr lang="en-US" dirty="0" smtClean="0">
                <a:hlinkClick r:id="rId2"/>
              </a:rPr>
              <a:t>https://pacsstg1.rfsuny.org/SponsoredPrograms/login</a:t>
            </a:r>
            <a:r>
              <a:rPr lang="en-US" dirty="0" smtClean="0"/>
              <a:t> </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r>
              <a:rPr lang="en-US" dirty="0" smtClean="0"/>
              <a:t>Enter a User Name and Password, and click the Login button.</a:t>
            </a:r>
          </a:p>
          <a:p>
            <a:pPr marL="457200" indent="-457200">
              <a:buFont typeface="+mj-lt"/>
              <a:buAutoNum type="arabicPeriod"/>
            </a:pPr>
            <a:endParaRPr lang="en-US" dirty="0"/>
          </a:p>
        </p:txBody>
      </p:sp>
      <p:pic>
        <p:nvPicPr>
          <p:cNvPr id="7" name="Picture 6"/>
          <p:cNvPicPr>
            <a:picLocks noChangeAspect="1"/>
          </p:cNvPicPr>
          <p:nvPr/>
        </p:nvPicPr>
        <p:blipFill>
          <a:blip r:embed="rId3"/>
          <a:stretch>
            <a:fillRect/>
          </a:stretch>
        </p:blipFill>
        <p:spPr>
          <a:xfrm>
            <a:off x="1124902" y="2590800"/>
            <a:ext cx="7077075" cy="235267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05014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 Inbox	</a:t>
            </a:r>
            <a:endParaRPr lang="en-US" dirty="0"/>
          </a:p>
        </p:txBody>
      </p:sp>
      <p:sp>
        <p:nvSpPr>
          <p:cNvPr id="3" name="Subtitle 2"/>
          <p:cNvSpPr>
            <a:spLocks noGrp="1"/>
          </p:cNvSpPr>
          <p:nvPr>
            <p:ph type="subTitle" idx="1"/>
          </p:nvPr>
        </p:nvSpPr>
        <p:spPr/>
        <p:txBody>
          <a:bodyPr/>
          <a:lstStyle/>
          <a:p>
            <a:r>
              <a:rPr lang="en-US" dirty="0" smtClean="0"/>
              <a:t>Navigation</a:t>
            </a:r>
            <a:endParaRPr lang="en-US" dirty="0"/>
          </a:p>
        </p:txBody>
      </p:sp>
      <p:sp>
        <p:nvSpPr>
          <p:cNvPr id="5" name="Content Placeholder 4"/>
          <p:cNvSpPr>
            <a:spLocks noGrp="1"/>
          </p:cNvSpPr>
          <p:nvPr>
            <p:ph idx="10"/>
          </p:nvPr>
        </p:nvSpPr>
        <p:spPr/>
        <p:txBody>
          <a:bodyPr/>
          <a:lstStyle/>
          <a:p>
            <a:r>
              <a:rPr lang="en-US" sz="2400" dirty="0" smtClean="0">
                <a:solidFill>
                  <a:srgbClr val="675D53"/>
                </a:solidFill>
              </a:rPr>
              <a:t>My Inbox displays items </a:t>
            </a:r>
            <a:r>
              <a:rPr lang="en-US" sz="2400" dirty="0">
                <a:solidFill>
                  <a:srgbClr val="675D53"/>
                </a:solidFill>
              </a:rPr>
              <a:t>that the user needs to </a:t>
            </a:r>
            <a:r>
              <a:rPr lang="en-US" sz="2400" dirty="0" smtClean="0">
                <a:solidFill>
                  <a:srgbClr val="675D53"/>
                </a:solidFill>
              </a:rPr>
              <a:t>take action on. </a:t>
            </a:r>
            <a:br>
              <a:rPr lang="en-US" sz="2400" dirty="0" smtClean="0">
                <a:solidFill>
                  <a:srgbClr val="675D53"/>
                </a:solidFill>
              </a:rPr>
            </a:br>
            <a:endParaRPr lang="en-US" sz="2400" dirty="0" smtClean="0">
              <a:solidFill>
                <a:srgbClr val="675D53"/>
              </a:solidFill>
            </a:endParaRPr>
          </a:p>
          <a:p>
            <a:pPr lvl="1"/>
            <a:r>
              <a:rPr lang="en-US" sz="2000" b="1" dirty="0" smtClean="0">
                <a:solidFill>
                  <a:srgbClr val="675D53"/>
                </a:solidFill>
              </a:rPr>
              <a:t>For Principal Investigators:</a:t>
            </a:r>
          </a:p>
          <a:p>
            <a:pPr lvl="2"/>
            <a:r>
              <a:rPr lang="en-US" sz="1600" dirty="0" smtClean="0">
                <a:solidFill>
                  <a:srgbClr val="675D53"/>
                </a:solidFill>
              </a:rPr>
              <a:t>Displays </a:t>
            </a:r>
            <a:r>
              <a:rPr lang="en-US" sz="1600" dirty="0">
                <a:solidFill>
                  <a:srgbClr val="675D53"/>
                </a:solidFill>
              </a:rPr>
              <a:t>items not yet submitted to the </a:t>
            </a:r>
            <a:r>
              <a:rPr lang="en-US" sz="1600" dirty="0" smtClean="0">
                <a:solidFill>
                  <a:srgbClr val="675D53"/>
                </a:solidFill>
              </a:rPr>
              <a:t>IACUC </a:t>
            </a:r>
            <a:r>
              <a:rPr lang="en-US" sz="1600" dirty="0">
                <a:solidFill>
                  <a:srgbClr val="675D53"/>
                </a:solidFill>
              </a:rPr>
              <a:t>for </a:t>
            </a:r>
            <a:r>
              <a:rPr lang="en-US" sz="1600" dirty="0" smtClean="0">
                <a:solidFill>
                  <a:srgbClr val="675D53"/>
                </a:solidFill>
              </a:rPr>
              <a:t>review</a:t>
            </a:r>
          </a:p>
          <a:p>
            <a:pPr lvl="2"/>
            <a:r>
              <a:rPr lang="en-US" sz="1600" dirty="0" smtClean="0">
                <a:solidFill>
                  <a:srgbClr val="675D53"/>
                </a:solidFill>
              </a:rPr>
              <a:t>Displays items </a:t>
            </a:r>
            <a:r>
              <a:rPr lang="en-US" sz="1600" dirty="0">
                <a:solidFill>
                  <a:srgbClr val="675D53"/>
                </a:solidFill>
              </a:rPr>
              <a:t>returned from the </a:t>
            </a:r>
            <a:r>
              <a:rPr lang="en-US" sz="1600" dirty="0" smtClean="0">
                <a:solidFill>
                  <a:srgbClr val="675D53"/>
                </a:solidFill>
              </a:rPr>
              <a:t>IACUC </a:t>
            </a:r>
            <a:r>
              <a:rPr lang="en-US" sz="1600" dirty="0">
                <a:solidFill>
                  <a:srgbClr val="675D53"/>
                </a:solidFill>
              </a:rPr>
              <a:t>that require </a:t>
            </a:r>
            <a:r>
              <a:rPr lang="en-US" sz="1600" dirty="0" smtClean="0">
                <a:solidFill>
                  <a:srgbClr val="675D53"/>
                </a:solidFill>
              </a:rPr>
              <a:t>attention </a:t>
            </a:r>
            <a:br>
              <a:rPr lang="en-US" sz="1600" dirty="0" smtClean="0">
                <a:solidFill>
                  <a:srgbClr val="675D53"/>
                </a:solidFill>
              </a:rPr>
            </a:br>
            <a:endParaRPr lang="en-US" sz="1600" dirty="0" smtClean="0">
              <a:solidFill>
                <a:srgbClr val="675D53"/>
              </a:solidFill>
            </a:endParaRPr>
          </a:p>
          <a:p>
            <a:pPr lvl="1"/>
            <a:r>
              <a:rPr lang="en-US" sz="2000" b="1" dirty="0" smtClean="0">
                <a:solidFill>
                  <a:srgbClr val="675D53"/>
                </a:solidFill>
              </a:rPr>
              <a:t>For IACUC staff:</a:t>
            </a:r>
          </a:p>
          <a:p>
            <a:pPr lvl="2"/>
            <a:r>
              <a:rPr lang="en-US" sz="1600" dirty="0">
                <a:solidFill>
                  <a:srgbClr val="675D53"/>
                </a:solidFill>
              </a:rPr>
              <a:t>D</a:t>
            </a:r>
            <a:r>
              <a:rPr lang="en-US" sz="1600" dirty="0" smtClean="0">
                <a:solidFill>
                  <a:srgbClr val="675D53"/>
                </a:solidFill>
              </a:rPr>
              <a:t>isplays </a:t>
            </a:r>
            <a:r>
              <a:rPr lang="en-US" sz="1600" dirty="0">
                <a:solidFill>
                  <a:srgbClr val="675D53"/>
                </a:solidFill>
              </a:rPr>
              <a:t>items that are assigned to </a:t>
            </a:r>
            <a:r>
              <a:rPr lang="en-US" sz="1600" dirty="0" smtClean="0">
                <a:solidFill>
                  <a:srgbClr val="675D53"/>
                </a:solidFill>
              </a:rPr>
              <a:t>staff that are in </a:t>
            </a:r>
            <a:r>
              <a:rPr lang="en-US" sz="1600" dirty="0">
                <a:solidFill>
                  <a:srgbClr val="675D53"/>
                </a:solidFill>
              </a:rPr>
              <a:t>a state that </a:t>
            </a:r>
            <a:r>
              <a:rPr lang="en-US" sz="1600" dirty="0" smtClean="0">
                <a:solidFill>
                  <a:srgbClr val="675D53"/>
                </a:solidFill>
              </a:rPr>
              <a:t>requires attention</a:t>
            </a:r>
          </a:p>
          <a:p>
            <a:pPr marL="511969" lvl="2" indent="0">
              <a:buNone/>
            </a:pPr>
            <a:r>
              <a:rPr lang="en-US" sz="1600" dirty="0" smtClean="0">
                <a:solidFill>
                  <a:srgbClr val="675D53"/>
                </a:solidFill>
              </a:rPr>
              <a:t>     For example:</a:t>
            </a:r>
          </a:p>
          <a:p>
            <a:pPr lvl="3"/>
            <a:r>
              <a:rPr lang="en-US" sz="1400" dirty="0" smtClean="0">
                <a:solidFill>
                  <a:srgbClr val="675D53"/>
                </a:solidFill>
              </a:rPr>
              <a:t>Items in need of review</a:t>
            </a:r>
          </a:p>
          <a:p>
            <a:pPr lvl="3"/>
            <a:r>
              <a:rPr lang="en-US" sz="1400" dirty="0" smtClean="0">
                <a:solidFill>
                  <a:srgbClr val="675D53"/>
                </a:solidFill>
              </a:rPr>
              <a:t>Responses to clarification requests</a:t>
            </a:r>
            <a:endParaRPr lang="en-US" sz="1400" dirty="0">
              <a:solidFill>
                <a:srgbClr val="675D53"/>
              </a:solidFill>
            </a:endParaRPr>
          </a:p>
          <a:p>
            <a:endParaRPr lang="en-US" dirty="0"/>
          </a:p>
        </p:txBody>
      </p:sp>
    </p:spTree>
    <p:extLst>
      <p:ext uri="{BB962C8B-B14F-4D97-AF65-F5344CB8AC3E}">
        <p14:creationId xmlns:p14="http://schemas.microsoft.com/office/powerpoint/2010/main" val="1195579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2397581"/>
            <a:ext cx="8300702" cy="3512363"/>
          </a:xfrm>
          <a:prstGeom prst="rect">
            <a:avLst/>
          </a:prstGeom>
          <a:ln>
            <a:solidFill>
              <a:schemeClr val="accent4"/>
            </a:solidFill>
          </a:ln>
        </p:spPr>
      </p:pic>
      <p:sp>
        <p:nvSpPr>
          <p:cNvPr id="2" name="Title 1"/>
          <p:cNvSpPr>
            <a:spLocks noGrp="1"/>
          </p:cNvSpPr>
          <p:nvPr>
            <p:ph type="ctrTitle"/>
          </p:nvPr>
        </p:nvSpPr>
        <p:spPr/>
        <p:txBody>
          <a:bodyPr/>
          <a:lstStyle/>
          <a:p>
            <a:r>
              <a:rPr lang="en-US" dirty="0" smtClean="0"/>
              <a:t>Sample Inbox	</a:t>
            </a:r>
            <a:endParaRPr lang="en-US" dirty="0"/>
          </a:p>
        </p:txBody>
      </p:sp>
      <p:sp>
        <p:nvSpPr>
          <p:cNvPr id="3" name="Subtitle 2"/>
          <p:cNvSpPr>
            <a:spLocks noGrp="1"/>
          </p:cNvSpPr>
          <p:nvPr>
            <p:ph type="subTitle" idx="1"/>
          </p:nvPr>
        </p:nvSpPr>
        <p:spPr/>
        <p:txBody>
          <a:bodyPr/>
          <a:lstStyle/>
          <a:p>
            <a:r>
              <a:rPr lang="en-US" dirty="0" smtClean="0"/>
              <a:t>Navigation</a:t>
            </a:r>
            <a:endParaRPr lang="en-US" dirty="0"/>
          </a:p>
        </p:txBody>
      </p:sp>
      <p:grpSp>
        <p:nvGrpSpPr>
          <p:cNvPr id="11" name="Group 10"/>
          <p:cNvGrpSpPr/>
          <p:nvPr/>
        </p:nvGrpSpPr>
        <p:grpSpPr>
          <a:xfrm>
            <a:off x="2632678" y="3199374"/>
            <a:ext cx="304800" cy="356389"/>
            <a:chOff x="2362200" y="2920210"/>
            <a:chExt cx="304800" cy="356389"/>
          </a:xfrm>
          <a:solidFill>
            <a:schemeClr val="accent6"/>
          </a:solidFill>
        </p:grpSpPr>
        <p:sp>
          <p:nvSpPr>
            <p:cNvPr id="7" name="Isosceles Triangle 6"/>
            <p:cNvSpPr/>
            <p:nvPr/>
          </p:nvSpPr>
          <p:spPr bwMode="auto">
            <a:xfrm rot="10800000">
              <a:off x="2362200" y="2937780"/>
              <a:ext cx="304800" cy="338819"/>
            </a:xfrm>
            <a:prstGeom prst="triangle">
              <a:avLst/>
            </a:prstGeom>
            <a:grpFill/>
            <a:ln w="9525" cap="flat" cmpd="sng" algn="ctr">
              <a:solidFill>
                <a:srgbClr val="D5C13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p:cNvSpPr txBox="1"/>
            <p:nvPr/>
          </p:nvSpPr>
          <p:spPr>
            <a:xfrm>
              <a:off x="2385397" y="2920210"/>
              <a:ext cx="258404" cy="261610"/>
            </a:xfrm>
            <a:prstGeom prst="rect">
              <a:avLst/>
            </a:prstGeom>
            <a:noFill/>
          </p:spPr>
          <p:txBody>
            <a:bodyPr wrap="none" rtlCol="0">
              <a:spAutoFit/>
            </a:bodyPr>
            <a:lstStyle/>
            <a:p>
              <a:r>
                <a:rPr lang="en-US" sz="1100" dirty="0" smtClean="0">
                  <a:solidFill>
                    <a:schemeClr val="bg1"/>
                  </a:solidFill>
                  <a:latin typeface="Trebuchet MS" panose="020B0603020202020204" pitchFamily="34" charset="0"/>
                </a:rPr>
                <a:t>1</a:t>
              </a:r>
              <a:endParaRPr lang="en-US" sz="1100" dirty="0">
                <a:solidFill>
                  <a:schemeClr val="bg1"/>
                </a:solidFill>
                <a:latin typeface="Trebuchet MS" panose="020B0603020202020204" pitchFamily="34" charset="0"/>
              </a:endParaRPr>
            </a:p>
          </p:txBody>
        </p:sp>
      </p:grpSp>
      <p:grpSp>
        <p:nvGrpSpPr>
          <p:cNvPr id="12" name="Group 11"/>
          <p:cNvGrpSpPr/>
          <p:nvPr/>
        </p:nvGrpSpPr>
        <p:grpSpPr>
          <a:xfrm>
            <a:off x="6587700" y="3910083"/>
            <a:ext cx="304800" cy="356071"/>
            <a:chOff x="6400800" y="3450333"/>
            <a:chExt cx="304800" cy="356071"/>
          </a:xfrm>
          <a:solidFill>
            <a:schemeClr val="accent6"/>
          </a:solidFill>
        </p:grpSpPr>
        <p:sp>
          <p:nvSpPr>
            <p:cNvPr id="8" name="Isosceles Triangle 7"/>
            <p:cNvSpPr/>
            <p:nvPr/>
          </p:nvSpPr>
          <p:spPr bwMode="auto">
            <a:xfrm rot="10800000">
              <a:off x="6400800" y="3467585"/>
              <a:ext cx="304800" cy="338819"/>
            </a:xfrm>
            <a:prstGeom prst="triangle">
              <a:avLst/>
            </a:prstGeom>
            <a:grpFill/>
            <a:ln w="9525" cap="flat" cmpd="sng" algn="ctr">
              <a:solidFill>
                <a:srgbClr val="D5C13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TextBox 9"/>
            <p:cNvSpPr txBox="1"/>
            <p:nvPr/>
          </p:nvSpPr>
          <p:spPr>
            <a:xfrm>
              <a:off x="6428699" y="3450333"/>
              <a:ext cx="258404" cy="261610"/>
            </a:xfrm>
            <a:prstGeom prst="rect">
              <a:avLst/>
            </a:prstGeom>
            <a:noFill/>
          </p:spPr>
          <p:txBody>
            <a:bodyPr wrap="none" rtlCol="0">
              <a:spAutoFit/>
            </a:bodyPr>
            <a:lstStyle/>
            <a:p>
              <a:r>
                <a:rPr lang="en-US" sz="1100" dirty="0">
                  <a:solidFill>
                    <a:schemeClr val="bg1"/>
                  </a:solidFill>
                  <a:latin typeface="Trebuchet MS" panose="020B0603020202020204" pitchFamily="34" charset="0"/>
                </a:rPr>
                <a:t>2</a:t>
              </a:r>
            </a:p>
          </p:txBody>
        </p:sp>
      </p:grpSp>
      <p:sp>
        <p:nvSpPr>
          <p:cNvPr id="9" name="TextBox 8"/>
          <p:cNvSpPr txBox="1"/>
          <p:nvPr/>
        </p:nvSpPr>
        <p:spPr>
          <a:xfrm>
            <a:off x="4638287" y="1948444"/>
            <a:ext cx="3898824" cy="923330"/>
          </a:xfrm>
          <a:prstGeom prst="rect">
            <a:avLst/>
          </a:prstGeom>
          <a:solidFill>
            <a:schemeClr val="bg1"/>
          </a:solidFill>
          <a:ln>
            <a:solidFill>
              <a:schemeClr val="accent2"/>
            </a:solidFill>
          </a:ln>
        </p:spPr>
        <p:txBody>
          <a:bodyPr wrap="none" rtlCol="0">
            <a:spAutoFit/>
          </a:bodyPr>
          <a:lstStyle/>
          <a:p>
            <a:pPr>
              <a:buClr>
                <a:schemeClr val="accent6"/>
              </a:buClr>
            </a:pPr>
            <a:r>
              <a:rPr lang="en-US" sz="1800" dirty="0" smtClean="0">
                <a:latin typeface="Trebuchet MS" panose="020B0603020202020204" pitchFamily="34" charset="0"/>
              </a:rPr>
              <a:t>From My Inbox, you will see:</a:t>
            </a:r>
          </a:p>
          <a:p>
            <a:pPr marL="457200" indent="-457200">
              <a:buClr>
                <a:schemeClr val="accent6"/>
              </a:buClr>
              <a:buFont typeface="+mj-lt"/>
              <a:buAutoNum type="arabicPeriod"/>
            </a:pPr>
            <a:r>
              <a:rPr lang="en-US" sz="1800" dirty="0" smtClean="0">
                <a:latin typeface="Trebuchet MS" panose="020B0603020202020204" pitchFamily="34" charset="0"/>
              </a:rPr>
              <a:t>Submissions that require action</a:t>
            </a:r>
          </a:p>
          <a:p>
            <a:pPr marL="457200" indent="-457200">
              <a:buClr>
                <a:schemeClr val="accent6"/>
              </a:buClr>
              <a:buFont typeface="+mj-lt"/>
              <a:buAutoNum type="arabicPeriod"/>
            </a:pPr>
            <a:r>
              <a:rPr lang="en-US" sz="1800" dirty="0" smtClean="0">
                <a:latin typeface="Trebuchet MS" panose="020B0603020202020204" pitchFamily="34" charset="0"/>
              </a:rPr>
              <a:t>State in the review process</a:t>
            </a:r>
            <a:endParaRPr lang="en-US" sz="1800" dirty="0">
              <a:latin typeface="Trebuchet MS" panose="020B0603020202020204" pitchFamily="34" charset="0"/>
            </a:endParaRPr>
          </a:p>
        </p:txBody>
      </p:sp>
    </p:spTree>
    <p:extLst>
      <p:ext uri="{BB962C8B-B14F-4D97-AF65-F5344CB8AC3E}">
        <p14:creationId xmlns:p14="http://schemas.microsoft.com/office/powerpoint/2010/main" val="1063160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13987" y="2679116"/>
            <a:ext cx="8135741" cy="3472326"/>
          </a:xfrm>
          <a:prstGeom prst="rect">
            <a:avLst/>
          </a:prstGeom>
          <a:ln>
            <a:solidFill>
              <a:schemeClr val="accent4"/>
            </a:solidFill>
          </a:ln>
        </p:spPr>
      </p:pic>
      <p:sp>
        <p:nvSpPr>
          <p:cNvPr id="3" name="Title 2"/>
          <p:cNvSpPr>
            <a:spLocks noGrp="1"/>
          </p:cNvSpPr>
          <p:nvPr>
            <p:ph type="ctrTitle"/>
          </p:nvPr>
        </p:nvSpPr>
        <p:spPr/>
        <p:txBody>
          <a:bodyPr/>
          <a:lstStyle/>
          <a:p>
            <a:r>
              <a:rPr lang="en-US" dirty="0" smtClean="0"/>
              <a:t>Navigation</a:t>
            </a:r>
            <a:endParaRPr lang="en-US" dirty="0"/>
          </a:p>
        </p:txBody>
      </p:sp>
      <p:sp>
        <p:nvSpPr>
          <p:cNvPr id="2" name="Text Placeholder 1"/>
          <p:cNvSpPr>
            <a:spLocks noGrp="1"/>
          </p:cNvSpPr>
          <p:nvPr>
            <p:ph type="subTitle" idx="1"/>
          </p:nvPr>
        </p:nvSpPr>
        <p:spPr/>
        <p:txBody>
          <a:bodyPr/>
          <a:lstStyle/>
          <a:p>
            <a:r>
              <a:rPr lang="en-US" dirty="0" smtClean="0"/>
              <a:t>Research Team Workspace</a:t>
            </a:r>
            <a:endParaRPr lang="en-US" dirty="0"/>
          </a:p>
        </p:txBody>
      </p:sp>
      <p:sp>
        <p:nvSpPr>
          <p:cNvPr id="14" name="Text Placeholder 3"/>
          <p:cNvSpPr txBox="1">
            <a:spLocks/>
          </p:cNvSpPr>
          <p:nvPr/>
        </p:nvSpPr>
        <p:spPr>
          <a:xfrm>
            <a:off x="5105400" y="820568"/>
            <a:ext cx="3801066" cy="2849122"/>
          </a:xfrm>
          <a:prstGeom prst="rect">
            <a:avLst/>
          </a:prstGeom>
          <a:solidFill>
            <a:schemeClr val="bg1"/>
          </a:solidFill>
          <a:ln>
            <a:solidFill>
              <a:schemeClr val="accent2"/>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Trebuchet MS" panose="020B0603020202020204" pitchFamily="34" charset="0"/>
              </a:rPr>
              <a:t>From </a:t>
            </a:r>
            <a:r>
              <a:rPr lang="en-US" sz="1800" dirty="0" smtClean="0">
                <a:latin typeface="Trebuchet MS" panose="020B0603020202020204" pitchFamily="34" charset="0"/>
              </a:rPr>
              <a:t>the Research Team workspace, </a:t>
            </a:r>
            <a:r>
              <a:rPr lang="en-US" sz="1800" dirty="0">
                <a:latin typeface="Trebuchet MS" panose="020B0603020202020204" pitchFamily="34" charset="0"/>
              </a:rPr>
              <a:t>you will see</a:t>
            </a:r>
            <a:r>
              <a:rPr lang="en-US" sz="1800" dirty="0" smtClean="0">
                <a:latin typeface="Trebuchet MS" panose="020B0603020202020204" pitchFamily="34" charset="0"/>
              </a:rPr>
              <a:t>:</a:t>
            </a:r>
            <a:endParaRPr lang="en-US" sz="1800" dirty="0">
              <a:latin typeface="Trebuchet MS" panose="020B0603020202020204" pitchFamily="34" charset="0"/>
            </a:endParaRPr>
          </a:p>
          <a:p>
            <a:pPr marL="514350" indent="-514350">
              <a:buClr>
                <a:schemeClr val="accent6"/>
              </a:buClr>
              <a:buFont typeface="+mj-lt"/>
              <a:buAutoNum type="arabicPeriod"/>
            </a:pPr>
            <a:r>
              <a:rPr lang="en-US" sz="1800" dirty="0" smtClean="0">
                <a:latin typeface="Trebuchet MS" panose="020B0603020202020204" pitchFamily="34" charset="0"/>
              </a:rPr>
              <a:t>All submissions to the IACUC module</a:t>
            </a:r>
          </a:p>
          <a:p>
            <a:pPr marL="514350" indent="-514350">
              <a:buClr>
                <a:schemeClr val="accent6"/>
              </a:buClr>
              <a:buFont typeface="+mj-lt"/>
              <a:buAutoNum type="arabicPeriod"/>
            </a:pPr>
            <a:r>
              <a:rPr lang="en-US" sz="1800" dirty="0" smtClean="0">
                <a:latin typeface="Trebuchet MS" panose="020B0603020202020204" pitchFamily="34" charset="0"/>
              </a:rPr>
              <a:t>State in the review process</a:t>
            </a:r>
          </a:p>
          <a:p>
            <a:pPr marL="514350" indent="-514350">
              <a:buClr>
                <a:schemeClr val="accent6"/>
              </a:buClr>
              <a:buFont typeface="+mj-lt"/>
              <a:buAutoNum type="arabicPeriod"/>
            </a:pPr>
            <a:r>
              <a:rPr lang="en-US" sz="1800" dirty="0" smtClean="0">
                <a:latin typeface="Trebuchet MS" panose="020B0603020202020204" pitchFamily="34" charset="0"/>
              </a:rPr>
              <a:t>Team PI</a:t>
            </a:r>
            <a:endParaRPr lang="en-US" sz="1800" dirty="0">
              <a:latin typeface="Trebuchet MS" panose="020B0603020202020204" pitchFamily="34" charset="0"/>
            </a:endParaRPr>
          </a:p>
          <a:p>
            <a:pPr marL="514350" indent="-514350">
              <a:buClr>
                <a:schemeClr val="accent6"/>
              </a:buClr>
              <a:buFont typeface="+mj-lt"/>
              <a:buAutoNum type="arabicPeriod"/>
            </a:pPr>
            <a:r>
              <a:rPr lang="en-US" sz="1800" dirty="0" smtClean="0">
                <a:latin typeface="Trebuchet MS" panose="020B0603020202020204" pitchFamily="34" charset="0"/>
              </a:rPr>
              <a:t>Actions that can be performed by the research team</a:t>
            </a:r>
            <a:endParaRPr lang="en-US" sz="1800" dirty="0">
              <a:latin typeface="Trebuchet MS" panose="020B0603020202020204" pitchFamily="34" charset="0"/>
            </a:endParaRPr>
          </a:p>
        </p:txBody>
      </p:sp>
      <p:grpSp>
        <p:nvGrpSpPr>
          <p:cNvPr id="15" name="Group 14"/>
          <p:cNvGrpSpPr/>
          <p:nvPr/>
        </p:nvGrpSpPr>
        <p:grpSpPr>
          <a:xfrm flipH="1">
            <a:off x="288179" y="4147810"/>
            <a:ext cx="263525" cy="285115"/>
            <a:chOff x="1264532" y="2088916"/>
            <a:chExt cx="263525" cy="285115"/>
          </a:xfrm>
          <a:solidFill>
            <a:schemeClr val="accent6"/>
          </a:solidFill>
        </p:grpSpPr>
        <p:sp>
          <p:nvSpPr>
            <p:cNvPr id="16" name="Isosceles Triangle 15"/>
            <p:cNvSpPr/>
            <p:nvPr/>
          </p:nvSpPr>
          <p:spPr>
            <a:xfrm rot="16200000">
              <a:off x="1246885" y="2106563"/>
              <a:ext cx="285115" cy="249821"/>
            </a:xfrm>
            <a:prstGeom prst="triangle">
              <a:avLst/>
            </a:prstGeom>
            <a:grp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900" b="1" dirty="0">
                  <a:solidFill>
                    <a:srgbClr val="FFFFFF"/>
                  </a:solidFill>
                  <a:ea typeface="Calibri"/>
                  <a:cs typeface="Arial"/>
                </a:rPr>
                <a:t> </a:t>
              </a:r>
            </a:p>
          </p:txBody>
        </p:sp>
        <p:sp>
          <p:nvSpPr>
            <p:cNvPr id="17"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0"/>
                </a:spcBef>
                <a:spcAft>
                  <a:spcPts val="0"/>
                </a:spcAft>
              </a:pPr>
              <a:r>
                <a:rPr lang="en-US" sz="900" b="1" dirty="0" smtClean="0">
                  <a:solidFill>
                    <a:srgbClr val="FFFFFF"/>
                  </a:solidFill>
                  <a:latin typeface="Arial" panose="020B0604020202020204" pitchFamily="34" charset="0"/>
                  <a:ea typeface="Calibri"/>
                  <a:cs typeface="Arial" panose="020B0604020202020204" pitchFamily="34" charset="0"/>
                </a:rPr>
                <a:t>4</a:t>
              </a:r>
              <a:endParaRPr lang="en-US" sz="900" b="1" dirty="0">
                <a:solidFill>
                  <a:srgbClr val="FFFFFF"/>
                </a:solidFill>
                <a:latin typeface="Arial" panose="020B0604020202020204" pitchFamily="34" charset="0"/>
                <a:ea typeface="Calibri"/>
                <a:cs typeface="Arial" panose="020B0604020202020204" pitchFamily="34" charset="0"/>
              </a:endParaRPr>
            </a:p>
            <a:p>
              <a:pPr algn="ctr">
                <a:spcBef>
                  <a:spcPts val="0"/>
                </a:spcBef>
                <a:spcAft>
                  <a:spcPts val="0"/>
                </a:spcAft>
              </a:pPr>
              <a:r>
                <a:rPr lang="en-US" sz="1100" dirty="0">
                  <a:noFill/>
                  <a:latin typeface="Times New Roman"/>
                  <a:ea typeface="Calibri"/>
                  <a:cs typeface="Arial"/>
                </a:rPr>
                <a:t> </a:t>
              </a:r>
              <a:endParaRPr lang="en-US" sz="1200" dirty="0">
                <a:latin typeface="Times New Roman"/>
                <a:ea typeface="Times New Roman"/>
              </a:endParaRPr>
            </a:p>
          </p:txBody>
        </p:sp>
      </p:grpSp>
      <p:grpSp>
        <p:nvGrpSpPr>
          <p:cNvPr id="18" name="Group 17"/>
          <p:cNvGrpSpPr/>
          <p:nvPr/>
        </p:nvGrpSpPr>
        <p:grpSpPr>
          <a:xfrm rot="5400000" flipH="1">
            <a:off x="2303647" y="4147811"/>
            <a:ext cx="249821" cy="285115"/>
            <a:chOff x="1264532" y="2098441"/>
            <a:chExt cx="249821" cy="285115"/>
          </a:xfrm>
          <a:solidFill>
            <a:schemeClr val="accent6"/>
          </a:solidFill>
        </p:grpSpPr>
        <p:sp>
          <p:nvSpPr>
            <p:cNvPr id="19" name="Isosceles Triangle 18"/>
            <p:cNvSpPr/>
            <p:nvPr/>
          </p:nvSpPr>
          <p:spPr>
            <a:xfrm rot="16200000">
              <a:off x="1246885" y="2116088"/>
              <a:ext cx="285115" cy="249821"/>
            </a:xfrm>
            <a:prstGeom prst="triangle">
              <a:avLst/>
            </a:prstGeom>
            <a:grp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900" b="1" dirty="0">
                  <a:solidFill>
                    <a:srgbClr val="FFFFFF"/>
                  </a:solidFill>
                  <a:ea typeface="Calibri"/>
                  <a:cs typeface="Arial"/>
                </a:rPr>
                <a:t> </a:t>
              </a:r>
            </a:p>
          </p:txBody>
        </p:sp>
        <p:sp>
          <p:nvSpPr>
            <p:cNvPr id="20" name="Text Box 3"/>
            <p:cNvSpPr txBox="1"/>
            <p:nvPr/>
          </p:nvSpPr>
          <p:spPr>
            <a:xfrm rot="5400000">
              <a:off x="1330128" y="215814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0"/>
                </a:spcBef>
                <a:spcAft>
                  <a:spcPts val="0"/>
                </a:spcAft>
              </a:pPr>
              <a:r>
                <a:rPr lang="en-US" sz="900" b="1" dirty="0">
                  <a:solidFill>
                    <a:srgbClr val="FFFFFF"/>
                  </a:solidFill>
                  <a:latin typeface="Arial" panose="020B0604020202020204" pitchFamily="34" charset="0"/>
                  <a:ea typeface="Calibri"/>
                  <a:cs typeface="Arial" panose="020B0604020202020204" pitchFamily="34" charset="0"/>
                </a:rPr>
                <a:t>1</a:t>
              </a:r>
            </a:p>
            <a:p>
              <a:pPr algn="ctr">
                <a:spcBef>
                  <a:spcPts val="0"/>
                </a:spcBef>
                <a:spcAft>
                  <a:spcPts val="0"/>
                </a:spcAft>
              </a:pPr>
              <a:r>
                <a:rPr lang="en-US" sz="1100" dirty="0">
                  <a:noFill/>
                  <a:latin typeface="Times New Roman"/>
                  <a:ea typeface="Calibri"/>
                  <a:cs typeface="Arial"/>
                </a:rPr>
                <a:t> </a:t>
              </a:r>
              <a:endParaRPr lang="en-US" sz="1200" dirty="0">
                <a:latin typeface="Times New Roman"/>
                <a:ea typeface="Times New Roman"/>
              </a:endParaRPr>
            </a:p>
          </p:txBody>
        </p:sp>
      </p:grpSp>
      <p:grpSp>
        <p:nvGrpSpPr>
          <p:cNvPr id="24" name="Group 23"/>
          <p:cNvGrpSpPr/>
          <p:nvPr/>
        </p:nvGrpSpPr>
        <p:grpSpPr>
          <a:xfrm>
            <a:off x="4966451" y="3723481"/>
            <a:ext cx="263525" cy="285115"/>
            <a:chOff x="1264532" y="2098441"/>
            <a:chExt cx="263525" cy="285115"/>
          </a:xfrm>
          <a:solidFill>
            <a:schemeClr val="accent6"/>
          </a:solidFill>
        </p:grpSpPr>
        <p:sp>
          <p:nvSpPr>
            <p:cNvPr id="25" name="Isosceles Triangle 24"/>
            <p:cNvSpPr/>
            <p:nvPr/>
          </p:nvSpPr>
          <p:spPr>
            <a:xfrm rot="16200000">
              <a:off x="1246885" y="2116088"/>
              <a:ext cx="285115" cy="249821"/>
            </a:xfrm>
            <a:prstGeom prst="triangle">
              <a:avLst/>
            </a:prstGeom>
            <a:grp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900" b="1" dirty="0">
                  <a:solidFill>
                    <a:srgbClr val="FFFFFF"/>
                  </a:solidFill>
                  <a:ea typeface="Calibri"/>
                  <a:cs typeface="Arial"/>
                </a:rPr>
                <a:t> </a:t>
              </a:r>
            </a:p>
          </p:txBody>
        </p:sp>
        <p:sp>
          <p:nvSpPr>
            <p:cNvPr id="26"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0"/>
                </a:spcBef>
                <a:spcAft>
                  <a:spcPts val="0"/>
                </a:spcAft>
              </a:pPr>
              <a:r>
                <a:rPr lang="en-US" sz="900" b="1" dirty="0">
                  <a:solidFill>
                    <a:srgbClr val="FFFFFF"/>
                  </a:solidFill>
                  <a:latin typeface="Arial" panose="020B0604020202020204" pitchFamily="34" charset="0"/>
                  <a:ea typeface="Calibri"/>
                  <a:cs typeface="Arial" panose="020B0604020202020204" pitchFamily="34" charset="0"/>
                </a:rPr>
                <a:t>3</a:t>
              </a:r>
            </a:p>
            <a:p>
              <a:pPr algn="ctr">
                <a:spcBef>
                  <a:spcPts val="0"/>
                </a:spcBef>
                <a:spcAft>
                  <a:spcPts val="0"/>
                </a:spcAft>
              </a:pPr>
              <a:r>
                <a:rPr lang="en-US" sz="1100" dirty="0">
                  <a:noFill/>
                  <a:latin typeface="Times New Roman"/>
                  <a:ea typeface="Calibri"/>
                  <a:cs typeface="Arial"/>
                </a:rPr>
                <a:t> </a:t>
              </a:r>
              <a:endParaRPr lang="en-US" sz="1200" dirty="0">
                <a:latin typeface="Times New Roman"/>
                <a:ea typeface="Times New Roman"/>
              </a:endParaRPr>
            </a:p>
          </p:txBody>
        </p:sp>
      </p:grpSp>
      <p:grpSp>
        <p:nvGrpSpPr>
          <p:cNvPr id="27" name="Group 26"/>
          <p:cNvGrpSpPr/>
          <p:nvPr/>
        </p:nvGrpSpPr>
        <p:grpSpPr>
          <a:xfrm rot="5400000" flipH="1">
            <a:off x="6557402" y="4583050"/>
            <a:ext cx="249821" cy="285115"/>
            <a:chOff x="1264532" y="2098441"/>
            <a:chExt cx="249821" cy="285115"/>
          </a:xfrm>
          <a:solidFill>
            <a:schemeClr val="accent6"/>
          </a:solidFill>
        </p:grpSpPr>
        <p:sp>
          <p:nvSpPr>
            <p:cNvPr id="28" name="Isosceles Triangle 27"/>
            <p:cNvSpPr/>
            <p:nvPr/>
          </p:nvSpPr>
          <p:spPr>
            <a:xfrm rot="16200000">
              <a:off x="1246885" y="2116088"/>
              <a:ext cx="285115" cy="249821"/>
            </a:xfrm>
            <a:prstGeom prst="triangle">
              <a:avLst/>
            </a:prstGeom>
            <a:grp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900" b="1" dirty="0">
                  <a:solidFill>
                    <a:srgbClr val="FFFFFF"/>
                  </a:solidFill>
                  <a:ea typeface="Calibri"/>
                  <a:cs typeface="Arial"/>
                </a:rPr>
                <a:t> </a:t>
              </a:r>
            </a:p>
          </p:txBody>
        </p:sp>
        <p:sp>
          <p:nvSpPr>
            <p:cNvPr id="29" name="Text Box 3"/>
            <p:cNvSpPr txBox="1"/>
            <p:nvPr/>
          </p:nvSpPr>
          <p:spPr>
            <a:xfrm rot="5400000">
              <a:off x="1330128" y="215814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0"/>
                </a:spcBef>
                <a:spcAft>
                  <a:spcPts val="0"/>
                </a:spcAft>
              </a:pPr>
              <a:r>
                <a:rPr lang="en-US" sz="900" b="1" dirty="0">
                  <a:solidFill>
                    <a:srgbClr val="FFFFFF"/>
                  </a:solidFill>
                  <a:latin typeface="Arial" panose="020B0604020202020204" pitchFamily="34" charset="0"/>
                  <a:ea typeface="Calibri"/>
                  <a:cs typeface="Arial" panose="020B0604020202020204" pitchFamily="34" charset="0"/>
                </a:rPr>
                <a:t>2</a:t>
              </a:r>
            </a:p>
            <a:p>
              <a:pPr algn="ctr">
                <a:spcBef>
                  <a:spcPts val="0"/>
                </a:spcBef>
                <a:spcAft>
                  <a:spcPts val="0"/>
                </a:spcAft>
              </a:pPr>
              <a:r>
                <a:rPr lang="en-US" sz="1100" dirty="0">
                  <a:noFill/>
                  <a:latin typeface="Times New Roman"/>
                  <a:ea typeface="Calibri"/>
                  <a:cs typeface="Arial"/>
                </a:rPr>
                <a:t> </a:t>
              </a:r>
              <a:endParaRPr lang="en-US" sz="1200" dirty="0">
                <a:latin typeface="Times New Roman"/>
                <a:ea typeface="Times New Roman"/>
              </a:endParaRPr>
            </a:p>
          </p:txBody>
        </p:sp>
      </p:grpSp>
      <p:sp>
        <p:nvSpPr>
          <p:cNvPr id="7" name="Rectangle 6"/>
          <p:cNvSpPr/>
          <p:nvPr/>
        </p:nvSpPr>
        <p:spPr bwMode="auto">
          <a:xfrm>
            <a:off x="613987" y="3687620"/>
            <a:ext cx="1519613" cy="1109109"/>
          </a:xfrm>
          <a:prstGeom prst="rect">
            <a:avLst/>
          </a:prstGeom>
          <a:noFill/>
          <a:ln w="222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w="28575">
                <a:solidFill>
                  <a:schemeClr val="tx1"/>
                </a:solidFill>
              </a:ln>
              <a:solidFill>
                <a:schemeClr val="tx1"/>
              </a:solidFill>
              <a:effectLst/>
              <a:latin typeface="Times" pitchFamily="122" charset="0"/>
            </a:endParaRPr>
          </a:p>
        </p:txBody>
      </p:sp>
      <p:sp>
        <p:nvSpPr>
          <p:cNvPr id="8" name="Rectangle 7"/>
          <p:cNvSpPr/>
          <p:nvPr/>
        </p:nvSpPr>
        <p:spPr bwMode="auto">
          <a:xfrm>
            <a:off x="2133600" y="3633306"/>
            <a:ext cx="2819400" cy="487609"/>
          </a:xfrm>
          <a:prstGeom prst="rect">
            <a:avLst/>
          </a:prstGeom>
          <a:noFill/>
          <a:ln w="222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w="28575">
                <a:solidFill>
                  <a:schemeClr val="tx1"/>
                </a:solidFill>
              </a:ln>
              <a:solidFill>
                <a:schemeClr val="tx1"/>
              </a:solidFill>
              <a:effectLst/>
              <a:latin typeface="Times" pitchFamily="122" charset="0"/>
            </a:endParaRPr>
          </a:p>
        </p:txBody>
      </p:sp>
    </p:spTree>
    <p:extLst>
      <p:ext uri="{BB962C8B-B14F-4D97-AF65-F5344CB8AC3E}">
        <p14:creationId xmlns:p14="http://schemas.microsoft.com/office/powerpoint/2010/main" val="1556001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35813" y="2938462"/>
            <a:ext cx="8300598" cy="3724275"/>
          </a:xfrm>
          <a:prstGeom prst="rect">
            <a:avLst/>
          </a:prstGeom>
        </p:spPr>
      </p:pic>
      <p:sp>
        <p:nvSpPr>
          <p:cNvPr id="2" name="Title 1"/>
          <p:cNvSpPr>
            <a:spLocks noGrp="1"/>
          </p:cNvSpPr>
          <p:nvPr>
            <p:ph type="ctrTitle"/>
          </p:nvPr>
        </p:nvSpPr>
        <p:spPr/>
        <p:txBody>
          <a:bodyPr/>
          <a:lstStyle/>
          <a:p>
            <a:r>
              <a:rPr lang="en-US" dirty="0" smtClean="0"/>
              <a:t>Protocol Workspace</a:t>
            </a:r>
            <a:endParaRPr lang="en-US" dirty="0"/>
          </a:p>
        </p:txBody>
      </p:sp>
      <p:sp>
        <p:nvSpPr>
          <p:cNvPr id="3" name="Subtitle 2"/>
          <p:cNvSpPr>
            <a:spLocks noGrp="1"/>
          </p:cNvSpPr>
          <p:nvPr>
            <p:ph type="subTitle" idx="1"/>
          </p:nvPr>
        </p:nvSpPr>
        <p:spPr/>
        <p:txBody>
          <a:bodyPr/>
          <a:lstStyle/>
          <a:p>
            <a:r>
              <a:rPr lang="en-US" dirty="0" smtClean="0"/>
              <a:t>Navigation</a:t>
            </a:r>
            <a:endParaRPr lang="en-US" dirty="0"/>
          </a:p>
        </p:txBody>
      </p:sp>
      <p:sp>
        <p:nvSpPr>
          <p:cNvPr id="7" name="TextBox 6"/>
          <p:cNvSpPr txBox="1"/>
          <p:nvPr/>
        </p:nvSpPr>
        <p:spPr>
          <a:xfrm>
            <a:off x="2359519" y="4015772"/>
            <a:ext cx="258404" cy="261610"/>
          </a:xfrm>
          <a:prstGeom prst="rect">
            <a:avLst/>
          </a:prstGeom>
          <a:noFill/>
        </p:spPr>
        <p:txBody>
          <a:bodyPr wrap="none" rtlCol="0">
            <a:spAutoFit/>
          </a:bodyPr>
          <a:lstStyle/>
          <a:p>
            <a:r>
              <a:rPr lang="en-US" sz="1100" dirty="0" smtClean="0">
                <a:solidFill>
                  <a:schemeClr val="bg1"/>
                </a:solidFill>
                <a:latin typeface="Trebuchet MS" panose="020B0603020202020204" pitchFamily="34" charset="0"/>
              </a:rPr>
              <a:t>1</a:t>
            </a:r>
            <a:endParaRPr lang="en-US" sz="1100" dirty="0">
              <a:solidFill>
                <a:schemeClr val="bg1"/>
              </a:solidFill>
              <a:latin typeface="Trebuchet MS" panose="020B0603020202020204" pitchFamily="34" charset="0"/>
            </a:endParaRPr>
          </a:p>
        </p:txBody>
      </p:sp>
      <p:grpSp>
        <p:nvGrpSpPr>
          <p:cNvPr id="23" name="Group 22"/>
          <p:cNvGrpSpPr/>
          <p:nvPr/>
        </p:nvGrpSpPr>
        <p:grpSpPr>
          <a:xfrm>
            <a:off x="8001000" y="4687697"/>
            <a:ext cx="304800" cy="356389"/>
            <a:chOff x="7162800" y="4146577"/>
            <a:chExt cx="304800" cy="356389"/>
          </a:xfrm>
        </p:grpSpPr>
        <p:sp>
          <p:nvSpPr>
            <p:cNvPr id="10" name="Isosceles Triangle 9"/>
            <p:cNvSpPr/>
            <p:nvPr/>
          </p:nvSpPr>
          <p:spPr bwMode="auto">
            <a:xfrm>
              <a:off x="7162800" y="4146577"/>
              <a:ext cx="304800" cy="338819"/>
            </a:xfrm>
            <a:prstGeom prst="triangle">
              <a:avLst/>
            </a:prstGeom>
            <a:solidFill>
              <a:schemeClr val="accent6"/>
            </a:solidFill>
            <a:ln w="9525" cap="flat" cmpd="sng" algn="ctr">
              <a:solidFill>
                <a:srgbClr val="D5C13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p:cNvSpPr txBox="1"/>
            <p:nvPr/>
          </p:nvSpPr>
          <p:spPr>
            <a:xfrm>
              <a:off x="7185999" y="4241356"/>
              <a:ext cx="258404" cy="261610"/>
            </a:xfrm>
            <a:prstGeom prst="rect">
              <a:avLst/>
            </a:prstGeom>
            <a:noFill/>
          </p:spPr>
          <p:txBody>
            <a:bodyPr wrap="none" rtlCol="0">
              <a:spAutoFit/>
            </a:bodyPr>
            <a:lstStyle/>
            <a:p>
              <a:r>
                <a:rPr lang="en-US" sz="1100" dirty="0" smtClean="0">
                  <a:solidFill>
                    <a:schemeClr val="bg1"/>
                  </a:solidFill>
                  <a:latin typeface="Trebuchet MS" panose="020B0603020202020204" pitchFamily="34" charset="0"/>
                </a:rPr>
                <a:t>1</a:t>
              </a:r>
              <a:endParaRPr lang="en-US" sz="1100" dirty="0">
                <a:solidFill>
                  <a:schemeClr val="bg1"/>
                </a:solidFill>
                <a:latin typeface="Trebuchet MS" panose="020B0603020202020204" pitchFamily="34" charset="0"/>
              </a:endParaRPr>
            </a:p>
          </p:txBody>
        </p:sp>
      </p:grpSp>
      <p:grpSp>
        <p:nvGrpSpPr>
          <p:cNvPr id="12" name="Group 11"/>
          <p:cNvGrpSpPr/>
          <p:nvPr/>
        </p:nvGrpSpPr>
        <p:grpSpPr>
          <a:xfrm rot="16200000">
            <a:off x="335523" y="3567705"/>
            <a:ext cx="304800" cy="354785"/>
            <a:chOff x="2362200" y="2921814"/>
            <a:chExt cx="304800" cy="354785"/>
          </a:xfrm>
          <a:solidFill>
            <a:schemeClr val="accent6"/>
          </a:solidFill>
        </p:grpSpPr>
        <p:sp>
          <p:nvSpPr>
            <p:cNvPr id="13" name="Isosceles Triangle 12"/>
            <p:cNvSpPr/>
            <p:nvPr/>
          </p:nvSpPr>
          <p:spPr bwMode="auto">
            <a:xfrm rot="10800000">
              <a:off x="2362200" y="2937780"/>
              <a:ext cx="304800" cy="338819"/>
            </a:xfrm>
            <a:prstGeom prst="triangl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TextBox 13"/>
            <p:cNvSpPr txBox="1"/>
            <p:nvPr/>
          </p:nvSpPr>
          <p:spPr>
            <a:xfrm rot="5400000">
              <a:off x="2385397" y="2920211"/>
              <a:ext cx="258404" cy="261610"/>
            </a:xfrm>
            <a:prstGeom prst="rect">
              <a:avLst/>
            </a:prstGeom>
            <a:noFill/>
            <a:ln>
              <a:noFill/>
            </a:ln>
          </p:spPr>
          <p:txBody>
            <a:bodyPr wrap="none" rtlCol="0">
              <a:spAutoFit/>
            </a:bodyPr>
            <a:lstStyle/>
            <a:p>
              <a:r>
                <a:rPr lang="en-US" sz="1100" dirty="0" smtClean="0">
                  <a:solidFill>
                    <a:schemeClr val="bg1"/>
                  </a:solidFill>
                  <a:latin typeface="Trebuchet MS" panose="020B0603020202020204" pitchFamily="34" charset="0"/>
                </a:rPr>
                <a:t>2</a:t>
              </a:r>
              <a:endParaRPr lang="en-US" sz="1100" dirty="0">
                <a:solidFill>
                  <a:schemeClr val="bg1"/>
                </a:solidFill>
                <a:latin typeface="Trebuchet MS" panose="020B0603020202020204" pitchFamily="34" charset="0"/>
              </a:endParaRPr>
            </a:p>
          </p:txBody>
        </p:sp>
      </p:grpSp>
      <p:grpSp>
        <p:nvGrpSpPr>
          <p:cNvPr id="15" name="Group 14"/>
          <p:cNvGrpSpPr/>
          <p:nvPr/>
        </p:nvGrpSpPr>
        <p:grpSpPr>
          <a:xfrm rot="16200000">
            <a:off x="281732" y="4885844"/>
            <a:ext cx="304800" cy="354784"/>
            <a:chOff x="2362200" y="2921815"/>
            <a:chExt cx="304800" cy="354784"/>
          </a:xfrm>
          <a:solidFill>
            <a:schemeClr val="accent6"/>
          </a:solidFill>
        </p:grpSpPr>
        <p:sp>
          <p:nvSpPr>
            <p:cNvPr id="16" name="Isosceles Triangle 15"/>
            <p:cNvSpPr/>
            <p:nvPr/>
          </p:nvSpPr>
          <p:spPr bwMode="auto">
            <a:xfrm rot="10800000">
              <a:off x="2362200" y="2937780"/>
              <a:ext cx="304800" cy="338819"/>
            </a:xfrm>
            <a:prstGeom prst="triangle">
              <a:avLst/>
            </a:prstGeom>
            <a:grpFill/>
            <a:ln w="9525" cap="flat" cmpd="sng" algn="ctr">
              <a:solidFill>
                <a:srgbClr val="D5C13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TextBox 16"/>
            <p:cNvSpPr txBox="1"/>
            <p:nvPr/>
          </p:nvSpPr>
          <p:spPr>
            <a:xfrm rot="5400000">
              <a:off x="2385396" y="2920212"/>
              <a:ext cx="258404" cy="261610"/>
            </a:xfrm>
            <a:prstGeom prst="rect">
              <a:avLst/>
            </a:prstGeom>
            <a:noFill/>
          </p:spPr>
          <p:txBody>
            <a:bodyPr wrap="none" rtlCol="0">
              <a:spAutoFit/>
            </a:bodyPr>
            <a:lstStyle/>
            <a:p>
              <a:r>
                <a:rPr lang="en-US" sz="1100" dirty="0">
                  <a:solidFill>
                    <a:schemeClr val="bg1"/>
                  </a:solidFill>
                  <a:latin typeface="Trebuchet MS" panose="020B0603020202020204" pitchFamily="34" charset="0"/>
                </a:rPr>
                <a:t>3</a:t>
              </a:r>
            </a:p>
          </p:txBody>
        </p:sp>
      </p:grpSp>
      <p:grpSp>
        <p:nvGrpSpPr>
          <p:cNvPr id="19" name="Group 18"/>
          <p:cNvGrpSpPr/>
          <p:nvPr/>
        </p:nvGrpSpPr>
        <p:grpSpPr>
          <a:xfrm rot="5400000">
            <a:off x="8738346" y="5707939"/>
            <a:ext cx="304800" cy="354783"/>
            <a:chOff x="2362200" y="2921816"/>
            <a:chExt cx="304800" cy="354783"/>
          </a:xfrm>
          <a:solidFill>
            <a:schemeClr val="accent6"/>
          </a:solidFill>
        </p:grpSpPr>
        <p:sp>
          <p:nvSpPr>
            <p:cNvPr id="20" name="Isosceles Triangle 19"/>
            <p:cNvSpPr/>
            <p:nvPr/>
          </p:nvSpPr>
          <p:spPr bwMode="auto">
            <a:xfrm rot="10800000">
              <a:off x="2362200" y="2937780"/>
              <a:ext cx="304800" cy="338819"/>
            </a:xfrm>
            <a:prstGeom prst="triangle">
              <a:avLst/>
            </a:prstGeom>
            <a:grpFill/>
            <a:ln w="9525" cap="flat" cmpd="sng" algn="ctr">
              <a:solidFill>
                <a:srgbClr val="D5C13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rot="16200000">
              <a:off x="2385395" y="2920213"/>
              <a:ext cx="258404" cy="261610"/>
            </a:xfrm>
            <a:prstGeom prst="rect">
              <a:avLst/>
            </a:prstGeom>
            <a:noFill/>
          </p:spPr>
          <p:txBody>
            <a:bodyPr wrap="none" rtlCol="0">
              <a:spAutoFit/>
            </a:bodyPr>
            <a:lstStyle/>
            <a:p>
              <a:r>
                <a:rPr lang="en-US" sz="1100" dirty="0" smtClean="0">
                  <a:solidFill>
                    <a:schemeClr val="bg1"/>
                  </a:solidFill>
                  <a:latin typeface="Trebuchet MS" panose="020B0603020202020204" pitchFamily="34" charset="0"/>
                </a:rPr>
                <a:t>4</a:t>
              </a:r>
              <a:endParaRPr lang="en-US" sz="1100" dirty="0">
                <a:solidFill>
                  <a:schemeClr val="bg1"/>
                </a:solidFill>
                <a:latin typeface="Trebuchet MS" panose="020B0603020202020204" pitchFamily="34" charset="0"/>
              </a:endParaRPr>
            </a:p>
          </p:txBody>
        </p:sp>
      </p:grpSp>
      <p:sp>
        <p:nvSpPr>
          <p:cNvPr id="6" name="Content Placeholder 5"/>
          <p:cNvSpPr>
            <a:spLocks noGrp="1"/>
          </p:cNvSpPr>
          <p:nvPr>
            <p:ph idx="10"/>
          </p:nvPr>
        </p:nvSpPr>
        <p:spPr>
          <a:xfrm>
            <a:off x="4290144" y="742677"/>
            <a:ext cx="4675383" cy="2784804"/>
          </a:xfrm>
          <a:solidFill>
            <a:schemeClr val="bg1"/>
          </a:solidFill>
          <a:ln>
            <a:solidFill>
              <a:schemeClr val="accent2"/>
            </a:solidFill>
          </a:ln>
        </p:spPr>
        <p:txBody>
          <a:bodyPr/>
          <a:lstStyle/>
          <a:p>
            <a:pPr marL="233363" indent="0">
              <a:buNone/>
            </a:pPr>
            <a:r>
              <a:rPr lang="en-US" sz="1800" dirty="0" smtClean="0">
                <a:solidFill>
                  <a:schemeClr val="tx1"/>
                </a:solidFill>
              </a:rPr>
              <a:t>From the Protocol workspace, you will see:</a:t>
            </a:r>
          </a:p>
          <a:p>
            <a:pPr marL="569913" indent="-336550">
              <a:buFont typeface="+mj-lt"/>
              <a:buAutoNum type="arabicPeriod"/>
            </a:pPr>
            <a:r>
              <a:rPr lang="en-US" sz="1800" dirty="0" smtClean="0">
                <a:solidFill>
                  <a:schemeClr val="tx1"/>
                </a:solidFill>
              </a:rPr>
              <a:t>Protocol </a:t>
            </a:r>
            <a:r>
              <a:rPr lang="en-US" sz="1800" dirty="0">
                <a:solidFill>
                  <a:schemeClr val="tx1"/>
                </a:solidFill>
              </a:rPr>
              <a:t>details</a:t>
            </a:r>
          </a:p>
          <a:p>
            <a:pPr marL="569913" indent="-336550">
              <a:buFont typeface="+mj-lt"/>
              <a:buAutoNum type="arabicPeriod"/>
            </a:pPr>
            <a:r>
              <a:rPr lang="en-US" sz="1800" dirty="0">
                <a:solidFill>
                  <a:schemeClr val="tx1"/>
                </a:solidFill>
              </a:rPr>
              <a:t>The state in the review process</a:t>
            </a:r>
          </a:p>
          <a:p>
            <a:pPr marL="569913" indent="-336550">
              <a:buFont typeface="+mj-lt"/>
              <a:buAutoNum type="arabicPeriod"/>
            </a:pPr>
            <a:r>
              <a:rPr lang="en-US" sz="1800" dirty="0">
                <a:solidFill>
                  <a:schemeClr val="tx1"/>
                </a:solidFill>
              </a:rPr>
              <a:t>Actions you can take in </a:t>
            </a:r>
            <a:r>
              <a:rPr lang="en-US" sz="1800" dirty="0" smtClean="0">
                <a:solidFill>
                  <a:schemeClr val="tx1"/>
                </a:solidFill>
              </a:rPr>
              <a:t>the </a:t>
            </a:r>
            <a:r>
              <a:rPr lang="en-US" sz="1800" dirty="0">
                <a:solidFill>
                  <a:schemeClr val="tx1"/>
                </a:solidFill>
              </a:rPr>
              <a:t>protocol’s </a:t>
            </a:r>
            <a:r>
              <a:rPr lang="en-US" sz="1800" dirty="0" smtClean="0">
                <a:solidFill>
                  <a:schemeClr val="tx1"/>
                </a:solidFill>
              </a:rPr>
              <a:t>state</a:t>
            </a:r>
          </a:p>
          <a:p>
            <a:pPr marL="569913" indent="-336550">
              <a:buFont typeface="+mj-lt"/>
              <a:buAutoNum type="arabicPeriod"/>
            </a:pPr>
            <a:r>
              <a:rPr lang="en-US" sz="1800" dirty="0" smtClean="0">
                <a:solidFill>
                  <a:schemeClr val="tx1"/>
                </a:solidFill>
              </a:rPr>
              <a:t>Tabs </a:t>
            </a:r>
            <a:r>
              <a:rPr lang="en-US" sz="1800" dirty="0">
                <a:solidFill>
                  <a:schemeClr val="tx1"/>
                </a:solidFill>
              </a:rPr>
              <a:t>with information about the protocol and </a:t>
            </a:r>
            <a:r>
              <a:rPr lang="en-US" sz="1800" dirty="0" smtClean="0">
                <a:solidFill>
                  <a:schemeClr val="tx1"/>
                </a:solidFill>
              </a:rPr>
              <a:t>the review process</a:t>
            </a:r>
            <a:endParaRPr lang="en-US" sz="1800" dirty="0">
              <a:solidFill>
                <a:schemeClr val="tx1"/>
              </a:solidFill>
            </a:endParaRPr>
          </a:p>
        </p:txBody>
      </p:sp>
      <p:sp>
        <p:nvSpPr>
          <p:cNvPr id="24" name="Rectangle 23"/>
          <p:cNvSpPr/>
          <p:nvPr/>
        </p:nvSpPr>
        <p:spPr bwMode="auto">
          <a:xfrm>
            <a:off x="2209800" y="3592698"/>
            <a:ext cx="6553200" cy="1094999"/>
          </a:xfrm>
          <a:prstGeom prst="rect">
            <a:avLst/>
          </a:prstGeom>
          <a:noFill/>
          <a:ln w="222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w="28575">
                <a:solidFill>
                  <a:schemeClr val="tx1"/>
                </a:solidFill>
              </a:ln>
              <a:solidFill>
                <a:schemeClr val="tx1"/>
              </a:solidFill>
              <a:effectLst/>
              <a:latin typeface="Times" pitchFamily="122" charset="0"/>
            </a:endParaRPr>
          </a:p>
        </p:txBody>
      </p:sp>
      <p:sp>
        <p:nvSpPr>
          <p:cNvPr id="25" name="Rectangle 24"/>
          <p:cNvSpPr/>
          <p:nvPr/>
        </p:nvSpPr>
        <p:spPr bwMode="auto">
          <a:xfrm>
            <a:off x="628384" y="3897498"/>
            <a:ext cx="1572790" cy="2655702"/>
          </a:xfrm>
          <a:prstGeom prst="rect">
            <a:avLst/>
          </a:prstGeom>
          <a:noFill/>
          <a:ln w="222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w="28575">
                <a:solidFill>
                  <a:schemeClr val="tx1"/>
                </a:solidFill>
              </a:ln>
              <a:solidFill>
                <a:schemeClr val="tx1"/>
              </a:solidFill>
              <a:effectLst/>
              <a:latin typeface="Times" pitchFamily="122" charset="0"/>
            </a:endParaRPr>
          </a:p>
        </p:txBody>
      </p:sp>
      <p:sp>
        <p:nvSpPr>
          <p:cNvPr id="26" name="Rectangle 25"/>
          <p:cNvSpPr/>
          <p:nvPr/>
        </p:nvSpPr>
        <p:spPr bwMode="auto">
          <a:xfrm>
            <a:off x="2209800" y="5773270"/>
            <a:ext cx="6477000" cy="228600"/>
          </a:xfrm>
          <a:prstGeom prst="rect">
            <a:avLst/>
          </a:prstGeom>
          <a:noFill/>
          <a:ln w="222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w="28575">
                <a:solidFill>
                  <a:schemeClr val="tx1"/>
                </a:solidFill>
              </a:ln>
              <a:solidFill>
                <a:schemeClr val="tx1"/>
              </a:solidFill>
              <a:effectLst/>
              <a:latin typeface="Times" pitchFamily="122" charset="0"/>
            </a:endParaRPr>
          </a:p>
        </p:txBody>
      </p:sp>
    </p:spTree>
    <p:extLst>
      <p:ext uri="{BB962C8B-B14F-4D97-AF65-F5344CB8AC3E}">
        <p14:creationId xmlns:p14="http://schemas.microsoft.com/office/powerpoint/2010/main" val="209542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62000" y="1905000"/>
            <a:ext cx="2286000" cy="1752600"/>
            <a:chOff x="609600" y="1905000"/>
            <a:chExt cx="2286000" cy="1752600"/>
          </a:xfrm>
        </p:grpSpPr>
        <p:sp>
          <p:nvSpPr>
            <p:cNvPr id="5" name="Rectangle 4"/>
            <p:cNvSpPr/>
            <p:nvPr/>
          </p:nvSpPr>
          <p:spPr bwMode="auto">
            <a:xfrm>
              <a:off x="609600" y="1905000"/>
              <a:ext cx="2286000" cy="1752600"/>
            </a:xfrm>
            <a:prstGeom prst="rect">
              <a:avLst/>
            </a:prstGeom>
            <a:solidFill>
              <a:schemeClr val="accent6"/>
            </a:solidFill>
            <a:ln w="22225" cap="flat" cmpd="sng" algn="ctr">
              <a:solidFill>
                <a:schemeClr val="accent6"/>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rebuchet MS" panose="020B0603020202020204" pitchFamily="34" charset="0"/>
                </a:rPr>
                <a:t>HELLO</a:t>
              </a:r>
            </a:p>
            <a:p>
              <a:pPr marL="0" marR="0" indent="0" algn="ctr" defTabSz="914400" rtl="0" eaLnBrk="0" fontAlgn="base" latinLnBrk="0" hangingPunct="0">
                <a:lnSpc>
                  <a:spcPct val="100000"/>
                </a:lnSpc>
                <a:spcBef>
                  <a:spcPct val="0"/>
                </a:spcBef>
                <a:spcAft>
                  <a:spcPct val="0"/>
                </a:spcAft>
                <a:buClrTx/>
                <a:buSzTx/>
                <a:buFontTx/>
                <a:buNone/>
                <a:tabLst/>
              </a:pPr>
              <a:r>
                <a:rPr lang="en-US" sz="1800" dirty="0">
                  <a:solidFill>
                    <a:schemeClr val="bg1"/>
                  </a:solidFill>
                  <a:latin typeface="Trebuchet MS" panose="020B0603020202020204" pitchFamily="34" charset="0"/>
                </a:rPr>
                <a:t>m</a:t>
              </a:r>
              <a:r>
                <a:rPr lang="en-US" sz="1800" dirty="0" smtClean="0">
                  <a:solidFill>
                    <a:schemeClr val="bg1"/>
                  </a:solidFill>
                  <a:latin typeface="Trebuchet MS" panose="020B0603020202020204" pitchFamily="34" charset="0"/>
                </a:rPr>
                <a:t>y name is</a:t>
              </a:r>
              <a:endParaRPr kumimoji="0" lang="en-US" sz="1800" b="0" i="0" u="none" strike="noStrike" cap="none" normalizeH="0" baseline="0" dirty="0">
                <a:ln>
                  <a:noFill/>
                </a:ln>
                <a:solidFill>
                  <a:schemeClr val="bg1"/>
                </a:solidFill>
                <a:effectLst/>
                <a:latin typeface="Trebuchet MS" panose="020B0603020202020204" pitchFamily="34" charset="0"/>
              </a:endParaRPr>
            </a:p>
          </p:txBody>
        </p:sp>
        <p:sp>
          <p:nvSpPr>
            <p:cNvPr id="6" name="Rounded Rectangle 5"/>
            <p:cNvSpPr/>
            <p:nvPr/>
          </p:nvSpPr>
          <p:spPr bwMode="auto">
            <a:xfrm>
              <a:off x="787866" y="2718033"/>
              <a:ext cx="1905000" cy="762000"/>
            </a:xfrm>
            <a:prstGeom prst="roundRect">
              <a:avLst/>
            </a:prstGeom>
            <a:solidFill>
              <a:schemeClr val="bg1"/>
            </a:solidFill>
            <a:ln w="22225" cap="flat" cmpd="sng" algn="ctr">
              <a:solidFill>
                <a:schemeClr val="bg1">
                  <a:lumMod val="5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8" name="TextBox 7"/>
          <p:cNvSpPr txBox="1"/>
          <p:nvPr/>
        </p:nvSpPr>
        <p:spPr>
          <a:xfrm>
            <a:off x="3231808" y="3810000"/>
            <a:ext cx="4151073" cy="954107"/>
          </a:xfrm>
          <a:prstGeom prst="rect">
            <a:avLst/>
          </a:prstGeom>
          <a:noFill/>
        </p:spPr>
        <p:txBody>
          <a:bodyPr wrap="none" rtlCol="0">
            <a:spAutoFit/>
          </a:bodyPr>
          <a:lstStyle/>
          <a:p>
            <a:r>
              <a:rPr lang="en-US" dirty="0" smtClean="0">
                <a:solidFill>
                  <a:schemeClr val="accent6"/>
                </a:solidFill>
                <a:latin typeface="Trebuchet MS" panose="020B0603020202020204" pitchFamily="34" charset="0"/>
              </a:rPr>
              <a:t>Marla </a:t>
            </a:r>
            <a:r>
              <a:rPr lang="en-US" dirty="0" err="1" smtClean="0">
                <a:solidFill>
                  <a:schemeClr val="accent6"/>
                </a:solidFill>
                <a:latin typeface="Trebuchet MS" panose="020B0603020202020204" pitchFamily="34" charset="0"/>
              </a:rPr>
              <a:t>Witkowski</a:t>
            </a:r>
            <a:endParaRPr lang="en-US" dirty="0" smtClean="0">
              <a:solidFill>
                <a:schemeClr val="accent6"/>
              </a:solidFill>
              <a:latin typeface="Trebuchet MS" panose="020B0603020202020204" pitchFamily="34" charset="0"/>
            </a:endParaRPr>
          </a:p>
          <a:p>
            <a:r>
              <a:rPr lang="en-US" sz="1600" dirty="0" smtClean="0">
                <a:latin typeface="Trebuchet MS" panose="020B0603020202020204" pitchFamily="34" charset="0"/>
              </a:rPr>
              <a:t>PACS Campus Training Program Coordinator</a:t>
            </a:r>
          </a:p>
          <a:p>
            <a:r>
              <a:rPr lang="en-US" sz="1600" dirty="0" smtClean="0">
                <a:latin typeface="Trebuchet MS" panose="020B0603020202020204" pitchFamily="34" charset="0"/>
                <a:hlinkClick r:id="rId2"/>
              </a:rPr>
              <a:t>mlw9@buffalo.edu</a:t>
            </a:r>
            <a:r>
              <a:rPr lang="en-US" sz="1600" dirty="0" smtClean="0">
                <a:latin typeface="Trebuchet MS" panose="020B0603020202020204" pitchFamily="34" charset="0"/>
              </a:rPr>
              <a:t> </a:t>
            </a:r>
            <a:endParaRPr lang="en-US" sz="1600" dirty="0">
              <a:latin typeface="Trebuchet MS" panose="020B0603020202020204" pitchFamily="34" charset="0"/>
            </a:endParaRPr>
          </a:p>
        </p:txBody>
      </p:sp>
      <p:sp>
        <p:nvSpPr>
          <p:cNvPr id="9" name="TextBox 8"/>
          <p:cNvSpPr txBox="1"/>
          <p:nvPr/>
        </p:nvSpPr>
        <p:spPr>
          <a:xfrm>
            <a:off x="3216568" y="1763926"/>
            <a:ext cx="2441694" cy="954107"/>
          </a:xfrm>
          <a:prstGeom prst="rect">
            <a:avLst/>
          </a:prstGeom>
          <a:noFill/>
        </p:spPr>
        <p:txBody>
          <a:bodyPr wrap="none" rtlCol="0">
            <a:spAutoFit/>
          </a:bodyPr>
          <a:lstStyle/>
          <a:p>
            <a:r>
              <a:rPr lang="en-US" dirty="0">
                <a:solidFill>
                  <a:schemeClr val="accent2"/>
                </a:solidFill>
                <a:latin typeface="Trebuchet MS" panose="020B0603020202020204" pitchFamily="34" charset="0"/>
              </a:rPr>
              <a:t>Alyssa Astran </a:t>
            </a:r>
            <a:r>
              <a:rPr lang="en-US" dirty="0" smtClean="0">
                <a:solidFill>
                  <a:schemeClr val="accent2"/>
                </a:solidFill>
                <a:latin typeface="Trebuchet MS" panose="020B0603020202020204" pitchFamily="34" charset="0"/>
              </a:rPr>
              <a:t/>
            </a:r>
            <a:br>
              <a:rPr lang="en-US" dirty="0" smtClean="0">
                <a:solidFill>
                  <a:schemeClr val="accent2"/>
                </a:solidFill>
                <a:latin typeface="Trebuchet MS" panose="020B0603020202020204" pitchFamily="34" charset="0"/>
              </a:rPr>
            </a:br>
            <a:r>
              <a:rPr lang="en-US" sz="1600" dirty="0" smtClean="0">
                <a:latin typeface="Trebuchet MS" panose="020B0603020202020204" pitchFamily="34" charset="0"/>
              </a:rPr>
              <a:t>HRPP Administrator</a:t>
            </a:r>
            <a:br>
              <a:rPr lang="en-US" sz="1600" dirty="0" smtClean="0">
                <a:latin typeface="Trebuchet MS" panose="020B0603020202020204" pitchFamily="34" charset="0"/>
              </a:rPr>
            </a:br>
            <a:r>
              <a:rPr lang="en-US" sz="1600" dirty="0">
                <a:latin typeface="Trebuchet MS" panose="020B0603020202020204" pitchFamily="34" charset="0"/>
              </a:rPr>
              <a:t> </a:t>
            </a:r>
            <a:r>
              <a:rPr lang="en-US" sz="1600" dirty="0" smtClean="0">
                <a:latin typeface="Trebuchet MS" panose="020B0603020202020204" pitchFamily="34" charset="0"/>
                <a:hlinkClick r:id="rId3"/>
              </a:rPr>
              <a:t>amsmith8@buffalo.edu</a:t>
            </a:r>
            <a:endParaRPr lang="en-US" sz="1600" dirty="0">
              <a:latin typeface="Trebuchet MS" panose="020B0603020202020204" pitchFamily="34" charset="0"/>
            </a:endParaRPr>
          </a:p>
        </p:txBody>
      </p:sp>
      <p:sp>
        <p:nvSpPr>
          <p:cNvPr id="10" name="TextBox 9"/>
          <p:cNvSpPr txBox="1"/>
          <p:nvPr/>
        </p:nvSpPr>
        <p:spPr>
          <a:xfrm>
            <a:off x="3216568" y="2781300"/>
            <a:ext cx="2359941" cy="1200329"/>
          </a:xfrm>
          <a:prstGeom prst="rect">
            <a:avLst/>
          </a:prstGeom>
          <a:noFill/>
        </p:spPr>
        <p:txBody>
          <a:bodyPr wrap="none" rtlCol="0">
            <a:spAutoFit/>
          </a:bodyPr>
          <a:lstStyle/>
          <a:p>
            <a:r>
              <a:rPr lang="en-US" dirty="0" smtClean="0">
                <a:solidFill>
                  <a:schemeClr val="accent2"/>
                </a:solidFill>
                <a:latin typeface="Trebuchet MS" panose="020B0603020202020204" pitchFamily="34" charset="0"/>
              </a:rPr>
              <a:t>Meghan </a:t>
            </a:r>
            <a:r>
              <a:rPr lang="en-US" dirty="0">
                <a:solidFill>
                  <a:schemeClr val="accent2"/>
                </a:solidFill>
                <a:latin typeface="Trebuchet MS" panose="020B0603020202020204" pitchFamily="34" charset="0"/>
              </a:rPr>
              <a:t>Laski</a:t>
            </a:r>
            <a:r>
              <a:rPr lang="en-US" dirty="0"/>
              <a:t/>
            </a:r>
            <a:br>
              <a:rPr lang="en-US" dirty="0"/>
            </a:br>
            <a:r>
              <a:rPr lang="en-US" sz="1600" dirty="0" smtClean="0">
                <a:latin typeface="Trebuchet MS" panose="020B0603020202020204" pitchFamily="34" charset="0"/>
              </a:rPr>
              <a:t>IACUC Coordinator</a:t>
            </a:r>
            <a:br>
              <a:rPr lang="en-US" sz="1600" dirty="0" smtClean="0">
                <a:latin typeface="Trebuchet MS" panose="020B0603020202020204" pitchFamily="34" charset="0"/>
              </a:rPr>
            </a:br>
            <a:r>
              <a:rPr lang="en-US" sz="1600" dirty="0">
                <a:latin typeface="Trebuchet MS" panose="020B0603020202020204" pitchFamily="34" charset="0"/>
              </a:rPr>
              <a:t> </a:t>
            </a:r>
            <a:r>
              <a:rPr lang="en-US" sz="1600" dirty="0">
                <a:latin typeface="Trebuchet MS" panose="020B0603020202020204" pitchFamily="34" charset="0"/>
                <a:hlinkClick r:id="rId4"/>
              </a:rPr>
              <a:t>meghanla@buffalo.edu</a:t>
            </a:r>
            <a:r>
              <a:rPr lang="en-US" dirty="0"/>
              <a:t/>
            </a:r>
            <a:br>
              <a:rPr lang="en-US" dirty="0"/>
            </a:br>
            <a:endParaRPr lang="en-US" sz="1600" dirty="0">
              <a:latin typeface="Trebuchet MS" panose="020B0603020202020204" pitchFamily="34" charset="0"/>
            </a:endParaRPr>
          </a:p>
        </p:txBody>
      </p:sp>
    </p:spTree>
    <p:extLst>
      <p:ext uri="{BB962C8B-B14F-4D97-AF65-F5344CB8AC3E}">
        <p14:creationId xmlns:p14="http://schemas.microsoft.com/office/powerpoint/2010/main" val="1952135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Research Team Actions</a:t>
            </a:r>
            <a:endParaRPr lang="en-US" dirty="0"/>
          </a:p>
        </p:txBody>
      </p:sp>
      <p:sp>
        <p:nvSpPr>
          <p:cNvPr id="2" name="Text Placeholder 1"/>
          <p:cNvSpPr>
            <a:spLocks noGrp="1"/>
          </p:cNvSpPr>
          <p:nvPr>
            <p:ph type="subTitle" idx="1"/>
          </p:nvPr>
        </p:nvSpPr>
        <p:spPr/>
        <p:txBody>
          <a:bodyPr/>
          <a:lstStyle/>
          <a:p>
            <a:r>
              <a:rPr lang="en-US" dirty="0" smtClean="0"/>
              <a:t>Navigation</a:t>
            </a:r>
            <a:endParaRPr lang="en-US" dirty="0"/>
          </a:p>
        </p:txBody>
      </p:sp>
      <p:pic>
        <p:nvPicPr>
          <p:cNvPr id="25" name="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8310057" cy="370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888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Research Team Actions</a:t>
            </a:r>
            <a:endParaRPr lang="en-US" dirty="0"/>
          </a:p>
        </p:txBody>
      </p:sp>
      <p:sp>
        <p:nvSpPr>
          <p:cNvPr id="2" name="Text Placeholder 1"/>
          <p:cNvSpPr>
            <a:spLocks noGrp="1"/>
          </p:cNvSpPr>
          <p:nvPr>
            <p:ph type="subTitle" idx="1"/>
          </p:nvPr>
        </p:nvSpPr>
        <p:spPr/>
        <p:txBody>
          <a:bodyPr/>
          <a:lstStyle/>
          <a:p>
            <a:r>
              <a:rPr lang="en-US" dirty="0" smtClean="0"/>
              <a:t>Navigation</a:t>
            </a:r>
            <a:endParaRPr lang="en-US" dirty="0"/>
          </a:p>
        </p:txBody>
      </p:sp>
      <p:pic>
        <p:nvPicPr>
          <p:cNvPr id="12" name="Picture 11"/>
          <p:cNvPicPr>
            <a:picLocks noChangeAspect="1"/>
          </p:cNvPicPr>
          <p:nvPr/>
        </p:nvPicPr>
        <p:blipFill>
          <a:blip r:embed="rId3"/>
          <a:stretch>
            <a:fillRect/>
          </a:stretch>
        </p:blipFill>
        <p:spPr>
          <a:xfrm>
            <a:off x="304800" y="1981200"/>
            <a:ext cx="8730229" cy="3054361"/>
          </a:xfrm>
          <a:prstGeom prst="rect">
            <a:avLst/>
          </a:prstGeom>
        </p:spPr>
      </p:pic>
      <p:pic>
        <p:nvPicPr>
          <p:cNvPr id="14" name="Picture 13"/>
          <p:cNvPicPr>
            <a:picLocks noChangeAspect="1"/>
          </p:cNvPicPr>
          <p:nvPr/>
        </p:nvPicPr>
        <p:blipFill>
          <a:blip r:embed="rId4"/>
          <a:stretch>
            <a:fillRect/>
          </a:stretch>
        </p:blipFill>
        <p:spPr>
          <a:xfrm>
            <a:off x="1524000" y="2450219"/>
            <a:ext cx="1704975" cy="257175"/>
          </a:xfrm>
          <a:prstGeom prst="rect">
            <a:avLst/>
          </a:prstGeom>
        </p:spPr>
      </p:pic>
    </p:spTree>
    <p:extLst>
      <p:ext uri="{BB962C8B-B14F-4D97-AF65-F5344CB8AC3E}">
        <p14:creationId xmlns:p14="http://schemas.microsoft.com/office/powerpoint/2010/main" val="1714656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8285" y="1708334"/>
            <a:ext cx="5998861" cy="5100031"/>
          </a:xfrm>
          <a:prstGeom prst="rect">
            <a:avLst/>
          </a:prstGeom>
        </p:spPr>
      </p:pic>
      <p:sp>
        <p:nvSpPr>
          <p:cNvPr id="3" name="Title 2"/>
          <p:cNvSpPr>
            <a:spLocks noGrp="1"/>
          </p:cNvSpPr>
          <p:nvPr>
            <p:ph type="ctrTitle"/>
          </p:nvPr>
        </p:nvSpPr>
        <p:spPr/>
        <p:txBody>
          <a:bodyPr/>
          <a:lstStyle/>
          <a:p>
            <a:r>
              <a:rPr lang="en-US" dirty="0" smtClean="0"/>
              <a:t>Sample SmartForm</a:t>
            </a:r>
            <a:endParaRPr lang="en-US" dirty="0"/>
          </a:p>
        </p:txBody>
      </p:sp>
      <p:sp>
        <p:nvSpPr>
          <p:cNvPr id="2" name="Text Placeholder 1"/>
          <p:cNvSpPr>
            <a:spLocks noGrp="1"/>
          </p:cNvSpPr>
          <p:nvPr>
            <p:ph type="subTitle" idx="1"/>
          </p:nvPr>
        </p:nvSpPr>
        <p:spPr/>
        <p:txBody>
          <a:bodyPr/>
          <a:lstStyle/>
          <a:p>
            <a:r>
              <a:rPr lang="en-US" dirty="0" smtClean="0"/>
              <a:t>Navigation</a:t>
            </a:r>
            <a:endParaRPr lang="en-US" dirty="0"/>
          </a:p>
        </p:txBody>
      </p:sp>
      <p:sp>
        <p:nvSpPr>
          <p:cNvPr id="28" name="Text Placeholder 3"/>
          <p:cNvSpPr txBox="1">
            <a:spLocks/>
          </p:cNvSpPr>
          <p:nvPr/>
        </p:nvSpPr>
        <p:spPr>
          <a:xfrm>
            <a:off x="5060656" y="3278204"/>
            <a:ext cx="3429000" cy="1663952"/>
          </a:xfrm>
          <a:prstGeom prst="rect">
            <a:avLst/>
          </a:prstGeom>
          <a:solidFill>
            <a:schemeClr val="bg1"/>
          </a:solidFill>
          <a:ln>
            <a:solidFill>
              <a:schemeClr val="accent2"/>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Trebuchet MS" panose="020B0603020202020204" pitchFamily="34" charset="0"/>
              </a:rPr>
              <a:t>On the </a:t>
            </a:r>
            <a:r>
              <a:rPr lang="en-US" sz="1800" dirty="0" err="1" smtClean="0">
                <a:latin typeface="Trebuchet MS" panose="020B0603020202020204" pitchFamily="34" charset="0"/>
              </a:rPr>
              <a:t>SmartForm</a:t>
            </a:r>
            <a:r>
              <a:rPr lang="en-US" sz="1800" dirty="0" smtClean="0">
                <a:latin typeface="Trebuchet MS" panose="020B0603020202020204" pitchFamily="34" charset="0"/>
              </a:rPr>
              <a:t> pages</a:t>
            </a:r>
            <a:r>
              <a:rPr lang="en-US" sz="1800" dirty="0">
                <a:latin typeface="Trebuchet MS" panose="020B0603020202020204" pitchFamily="34" charset="0"/>
              </a:rPr>
              <a:t>, you </a:t>
            </a:r>
            <a:br>
              <a:rPr lang="en-US" sz="1800" dirty="0">
                <a:latin typeface="Trebuchet MS" panose="020B0603020202020204" pitchFamily="34" charset="0"/>
              </a:rPr>
            </a:br>
            <a:r>
              <a:rPr lang="en-US" sz="1800" dirty="0">
                <a:latin typeface="Trebuchet MS" panose="020B0603020202020204" pitchFamily="34" charset="0"/>
              </a:rPr>
              <a:t>will see:</a:t>
            </a:r>
          </a:p>
          <a:p>
            <a:pPr marL="514350" indent="-514350">
              <a:buClr>
                <a:schemeClr val="accent6"/>
              </a:buClr>
              <a:buFont typeface="+mj-lt"/>
              <a:buAutoNum type="arabicPeriod"/>
            </a:pPr>
            <a:r>
              <a:rPr lang="en-US" sz="1800" dirty="0">
                <a:latin typeface="Trebuchet MS" panose="020B0603020202020204" pitchFamily="34" charset="0"/>
              </a:rPr>
              <a:t>Required fields </a:t>
            </a:r>
            <a:r>
              <a:rPr lang="en-US" sz="1800" dirty="0" smtClean="0">
                <a:latin typeface="Trebuchet MS" panose="020B0603020202020204" pitchFamily="34" charset="0"/>
              </a:rPr>
              <a:t>(</a:t>
            </a:r>
            <a:r>
              <a:rPr lang="en-US" sz="1800" dirty="0" smtClean="0">
                <a:solidFill>
                  <a:srgbClr val="FF0000"/>
                </a:solidFill>
                <a:latin typeface="Trebuchet MS" panose="020B0603020202020204" pitchFamily="34" charset="0"/>
              </a:rPr>
              <a:t>*</a:t>
            </a:r>
            <a:r>
              <a:rPr lang="en-US" sz="1800" dirty="0" smtClean="0">
                <a:latin typeface="Trebuchet MS" panose="020B0603020202020204" pitchFamily="34" charset="0"/>
              </a:rPr>
              <a:t>)</a:t>
            </a:r>
            <a:endParaRPr lang="en-US" sz="1800" dirty="0">
              <a:latin typeface="Trebuchet MS" panose="020B0603020202020204" pitchFamily="34" charset="0"/>
            </a:endParaRPr>
          </a:p>
          <a:p>
            <a:pPr marL="514350" indent="-514350">
              <a:buClr>
                <a:schemeClr val="accent6"/>
              </a:buClr>
              <a:buFont typeface="+mj-lt"/>
              <a:buAutoNum type="arabicPeriod"/>
            </a:pPr>
            <a:r>
              <a:rPr lang="en-US" sz="1800" dirty="0">
                <a:latin typeface="Trebuchet MS" panose="020B0603020202020204" pitchFamily="34" charset="0"/>
              </a:rPr>
              <a:t>Field help </a:t>
            </a:r>
            <a:r>
              <a:rPr lang="en-US" sz="1800" dirty="0" smtClean="0">
                <a:latin typeface="Trebuchet MS" panose="020B0603020202020204" pitchFamily="34" charset="0"/>
              </a:rPr>
              <a:t>(  )</a:t>
            </a:r>
            <a:endParaRPr lang="en-US" sz="1800" dirty="0">
              <a:latin typeface="Trebuchet MS" panose="020B0603020202020204" pitchFamily="34" charset="0"/>
            </a:endParaRPr>
          </a:p>
          <a:p>
            <a:pPr marL="514350" indent="-514350">
              <a:buClr>
                <a:schemeClr val="accent6"/>
              </a:buClr>
              <a:buFont typeface="+mj-lt"/>
              <a:buAutoNum type="arabicPeriod"/>
            </a:pPr>
            <a:r>
              <a:rPr lang="en-US" sz="1800" dirty="0">
                <a:latin typeface="Trebuchet MS" panose="020B0603020202020204" pitchFamily="34" charset="0"/>
              </a:rPr>
              <a:t>Navigation bar</a:t>
            </a:r>
          </a:p>
        </p:txBody>
      </p:sp>
      <p:grpSp>
        <p:nvGrpSpPr>
          <p:cNvPr id="32" name="Group 31"/>
          <p:cNvGrpSpPr/>
          <p:nvPr/>
        </p:nvGrpSpPr>
        <p:grpSpPr>
          <a:xfrm rot="10800000">
            <a:off x="231390" y="2221822"/>
            <a:ext cx="249821" cy="285115"/>
            <a:chOff x="1264532" y="2098441"/>
            <a:chExt cx="249821" cy="285115"/>
          </a:xfrm>
        </p:grpSpPr>
        <p:sp>
          <p:nvSpPr>
            <p:cNvPr id="33" name="Isosceles Triangle 32"/>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900" b="1" dirty="0">
                  <a:solidFill>
                    <a:srgbClr val="FFFFFF"/>
                  </a:solidFill>
                  <a:ea typeface="Calibri"/>
                  <a:cs typeface="Arial"/>
                </a:rPr>
                <a:t> </a:t>
              </a:r>
            </a:p>
          </p:txBody>
        </p:sp>
        <p:sp>
          <p:nvSpPr>
            <p:cNvPr id="34" name="Text Box 3"/>
            <p:cNvSpPr txBox="1"/>
            <p:nvPr/>
          </p:nvSpPr>
          <p:spPr>
            <a:xfrm rot="10800000">
              <a:off x="1343576" y="2144033"/>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0"/>
                </a:spcBef>
                <a:spcAft>
                  <a:spcPts val="0"/>
                </a:spcAft>
              </a:pPr>
              <a:r>
                <a:rPr lang="en-US" sz="900" b="1" dirty="0">
                  <a:solidFill>
                    <a:srgbClr val="FFFFFF"/>
                  </a:solidFill>
                  <a:latin typeface="Arial" panose="020B0604020202020204" pitchFamily="34" charset="0"/>
                  <a:ea typeface="Calibri"/>
                  <a:cs typeface="Arial" panose="020B0604020202020204" pitchFamily="34" charset="0"/>
                </a:rPr>
                <a:t>1</a:t>
              </a:r>
            </a:p>
            <a:p>
              <a:pPr algn="ctr">
                <a:spcBef>
                  <a:spcPts val="0"/>
                </a:spcBef>
                <a:spcAft>
                  <a:spcPts val="0"/>
                </a:spcAft>
              </a:pPr>
              <a:r>
                <a:rPr lang="en-US" sz="1100" dirty="0">
                  <a:noFill/>
                  <a:latin typeface="Times New Roman"/>
                  <a:ea typeface="Calibri"/>
                  <a:cs typeface="Arial"/>
                </a:rPr>
                <a:t> </a:t>
              </a:r>
              <a:endParaRPr lang="en-US" sz="1200" dirty="0">
                <a:latin typeface="Times New Roman"/>
                <a:ea typeface="Times New Roman"/>
              </a:endParaRPr>
            </a:p>
          </p:txBody>
        </p:sp>
      </p:grpSp>
      <p:grpSp>
        <p:nvGrpSpPr>
          <p:cNvPr id="38" name="Group 37"/>
          <p:cNvGrpSpPr/>
          <p:nvPr/>
        </p:nvGrpSpPr>
        <p:grpSpPr>
          <a:xfrm rot="10800000" flipH="1">
            <a:off x="2111179" y="3913101"/>
            <a:ext cx="249821" cy="285115"/>
            <a:chOff x="1264532" y="2098441"/>
            <a:chExt cx="249821" cy="285115"/>
          </a:xfrm>
        </p:grpSpPr>
        <p:sp>
          <p:nvSpPr>
            <p:cNvPr id="39" name="Isosceles Triangle 38"/>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900" b="1" dirty="0">
                  <a:solidFill>
                    <a:srgbClr val="FFFFFF"/>
                  </a:solidFill>
                  <a:ea typeface="Calibri"/>
                  <a:cs typeface="Arial"/>
                </a:rPr>
                <a:t> </a:t>
              </a:r>
            </a:p>
          </p:txBody>
        </p:sp>
        <p:sp>
          <p:nvSpPr>
            <p:cNvPr id="40" name="Text Box 3"/>
            <p:cNvSpPr txBox="1"/>
            <p:nvPr/>
          </p:nvSpPr>
          <p:spPr>
            <a:xfrm rot="10800000">
              <a:off x="1343576" y="2144033"/>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0"/>
                </a:spcBef>
                <a:spcAft>
                  <a:spcPts val="0"/>
                </a:spcAft>
              </a:pPr>
              <a:r>
                <a:rPr lang="en-US" sz="900" b="1" dirty="0">
                  <a:solidFill>
                    <a:srgbClr val="FFFFFF"/>
                  </a:solidFill>
                  <a:latin typeface="Arial" panose="020B0604020202020204" pitchFamily="34" charset="0"/>
                  <a:ea typeface="Calibri"/>
                  <a:cs typeface="Arial" panose="020B0604020202020204" pitchFamily="34" charset="0"/>
                </a:rPr>
                <a:t>2</a:t>
              </a:r>
            </a:p>
            <a:p>
              <a:pPr algn="ctr">
                <a:spcBef>
                  <a:spcPts val="0"/>
                </a:spcBef>
                <a:spcAft>
                  <a:spcPts val="0"/>
                </a:spcAft>
              </a:pPr>
              <a:r>
                <a:rPr lang="en-US" sz="1100" dirty="0">
                  <a:noFill/>
                  <a:latin typeface="Times New Roman"/>
                  <a:ea typeface="Calibri"/>
                  <a:cs typeface="Arial"/>
                </a:rPr>
                <a:t> </a:t>
              </a:r>
              <a:endParaRPr lang="en-US" sz="1200" dirty="0">
                <a:latin typeface="Times New Roman"/>
                <a:ea typeface="Times New Roman"/>
              </a:endParaRPr>
            </a:p>
          </p:txBody>
        </p:sp>
      </p:grpSp>
      <p:grpSp>
        <p:nvGrpSpPr>
          <p:cNvPr id="22" name="Group 21"/>
          <p:cNvGrpSpPr/>
          <p:nvPr/>
        </p:nvGrpSpPr>
        <p:grpSpPr>
          <a:xfrm rot="10800000" flipH="1">
            <a:off x="6197886" y="1657294"/>
            <a:ext cx="249821" cy="285115"/>
            <a:chOff x="1264532" y="2098441"/>
            <a:chExt cx="249821" cy="285115"/>
          </a:xfrm>
        </p:grpSpPr>
        <p:sp>
          <p:nvSpPr>
            <p:cNvPr id="23" name="Isosceles Triangle 22"/>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900" b="1" dirty="0">
                  <a:solidFill>
                    <a:srgbClr val="FFFFFF"/>
                  </a:solidFill>
                  <a:ea typeface="Calibri"/>
                  <a:cs typeface="Arial"/>
                </a:rPr>
                <a:t> </a:t>
              </a:r>
            </a:p>
          </p:txBody>
        </p:sp>
        <p:sp>
          <p:nvSpPr>
            <p:cNvPr id="24" name="Text Box 3"/>
            <p:cNvSpPr txBox="1"/>
            <p:nvPr/>
          </p:nvSpPr>
          <p:spPr>
            <a:xfrm rot="10800000">
              <a:off x="1343576" y="2144033"/>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0"/>
                </a:spcBef>
                <a:spcAft>
                  <a:spcPts val="0"/>
                </a:spcAft>
              </a:pPr>
              <a:r>
                <a:rPr lang="en-US" sz="900" b="1" dirty="0">
                  <a:solidFill>
                    <a:srgbClr val="FFFFFF"/>
                  </a:solidFill>
                  <a:latin typeface="Arial" panose="020B0604020202020204" pitchFamily="34" charset="0"/>
                  <a:ea typeface="Calibri"/>
                  <a:cs typeface="Arial" panose="020B0604020202020204" pitchFamily="34" charset="0"/>
                </a:rPr>
                <a:t>3</a:t>
              </a:r>
            </a:p>
            <a:p>
              <a:pPr algn="ctr">
                <a:spcBef>
                  <a:spcPts val="0"/>
                </a:spcBef>
                <a:spcAft>
                  <a:spcPts val="0"/>
                </a:spcAft>
              </a:pPr>
              <a:r>
                <a:rPr lang="en-US" sz="1100" dirty="0">
                  <a:noFill/>
                  <a:latin typeface="Times New Roman"/>
                  <a:ea typeface="Calibri"/>
                  <a:cs typeface="Arial"/>
                </a:rPr>
                <a:t> </a:t>
              </a:r>
              <a:endParaRPr lang="en-US" sz="1200" dirty="0">
                <a:latin typeface="Times New Roman"/>
                <a:ea typeface="Times New Roman"/>
              </a:endParaRPr>
            </a:p>
          </p:txBody>
        </p:sp>
      </p:grpSp>
      <p:sp>
        <p:nvSpPr>
          <p:cNvPr id="5" name="Oval 4"/>
          <p:cNvSpPr/>
          <p:nvPr/>
        </p:nvSpPr>
        <p:spPr bwMode="auto">
          <a:xfrm>
            <a:off x="6819523" y="4334662"/>
            <a:ext cx="152400" cy="152400"/>
          </a:xfrm>
          <a:prstGeom prst="ellipse">
            <a:avLst/>
          </a:prstGeom>
          <a:solidFill>
            <a:srgbClr val="00B0F0"/>
          </a:solidFill>
          <a:ln w="222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p:cNvSpPr txBox="1"/>
          <p:nvPr/>
        </p:nvSpPr>
        <p:spPr>
          <a:xfrm>
            <a:off x="6782095" y="4305907"/>
            <a:ext cx="231154" cy="246221"/>
          </a:xfrm>
          <a:prstGeom prst="rect">
            <a:avLst/>
          </a:prstGeom>
          <a:noFill/>
        </p:spPr>
        <p:txBody>
          <a:bodyPr wrap="none" rtlCol="0">
            <a:spAutoFit/>
          </a:bodyPr>
          <a:lstStyle/>
          <a:p>
            <a:r>
              <a:rPr lang="en-US" sz="1000" dirty="0" smtClean="0">
                <a:solidFill>
                  <a:schemeClr val="bg1"/>
                </a:solidFill>
                <a:latin typeface="Trebuchet MS" panose="020B0603020202020204" pitchFamily="34" charset="0"/>
              </a:rPr>
              <a:t>?</a:t>
            </a:r>
            <a:endParaRPr lang="en-US" sz="1000" dirty="0">
              <a:solidFill>
                <a:schemeClr val="bg1"/>
              </a:solidFill>
              <a:latin typeface="Trebuchet MS" panose="020B0603020202020204" pitchFamily="34" charset="0"/>
            </a:endParaRPr>
          </a:p>
        </p:txBody>
      </p:sp>
      <p:sp>
        <p:nvSpPr>
          <p:cNvPr id="9" name="Rectangle 8"/>
          <p:cNvSpPr/>
          <p:nvPr/>
        </p:nvSpPr>
        <p:spPr bwMode="auto">
          <a:xfrm>
            <a:off x="3733800" y="1708334"/>
            <a:ext cx="2438400" cy="182880"/>
          </a:xfrm>
          <a:prstGeom prst="rect">
            <a:avLst/>
          </a:prstGeom>
          <a:noFill/>
          <a:ln w="222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w="28575">
                <a:solidFill>
                  <a:schemeClr val="tx1"/>
                </a:solidFill>
              </a:ln>
              <a:solidFill>
                <a:schemeClr val="tx1"/>
              </a:solidFill>
              <a:effectLst/>
              <a:latin typeface="Times" pitchFamily="122" charset="0"/>
            </a:endParaRPr>
          </a:p>
        </p:txBody>
      </p:sp>
      <p:sp>
        <p:nvSpPr>
          <p:cNvPr id="10" name="Rectangle 9"/>
          <p:cNvSpPr/>
          <p:nvPr/>
        </p:nvSpPr>
        <p:spPr bwMode="auto">
          <a:xfrm>
            <a:off x="499141" y="2311472"/>
            <a:ext cx="101494" cy="109669"/>
          </a:xfrm>
          <a:prstGeom prst="rect">
            <a:avLst/>
          </a:prstGeom>
          <a:noFill/>
          <a:ln w="222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w="28575">
                <a:solidFill>
                  <a:schemeClr val="tx1"/>
                </a:solidFill>
              </a:ln>
              <a:solidFill>
                <a:schemeClr val="tx1"/>
              </a:solidFill>
              <a:effectLst/>
              <a:latin typeface="Times" pitchFamily="122" charset="0"/>
            </a:endParaRPr>
          </a:p>
        </p:txBody>
      </p:sp>
      <p:sp>
        <p:nvSpPr>
          <p:cNvPr id="11" name="Rectangle 10"/>
          <p:cNvSpPr/>
          <p:nvPr/>
        </p:nvSpPr>
        <p:spPr bwMode="auto">
          <a:xfrm>
            <a:off x="1981200" y="3977945"/>
            <a:ext cx="129979" cy="165714"/>
          </a:xfrm>
          <a:prstGeom prst="rect">
            <a:avLst/>
          </a:prstGeom>
          <a:noFill/>
          <a:ln w="222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w="28575">
                <a:solidFill>
                  <a:schemeClr val="tx1"/>
                </a:solidFill>
              </a:ln>
              <a:solidFill>
                <a:schemeClr val="tx1"/>
              </a:solidFill>
              <a:effectLst/>
              <a:latin typeface="Times" pitchFamily="122" charset="0"/>
            </a:endParaRPr>
          </a:p>
        </p:txBody>
      </p:sp>
    </p:spTree>
    <p:extLst>
      <p:ext uri="{BB962C8B-B14F-4D97-AF65-F5344CB8AC3E}">
        <p14:creationId xmlns:p14="http://schemas.microsoft.com/office/powerpoint/2010/main" val="3129776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uter_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45" y="2257425"/>
            <a:ext cx="764831" cy="634810"/>
          </a:xfrm>
          <a:prstGeom prst="rect">
            <a:avLst/>
          </a:prstGeom>
        </p:spPr>
      </p:pic>
      <p:sp>
        <p:nvSpPr>
          <p:cNvPr id="3" name="Text Placeholder 3"/>
          <p:cNvSpPr txBox="1">
            <a:spLocks/>
          </p:cNvSpPr>
          <p:nvPr/>
        </p:nvSpPr>
        <p:spPr>
          <a:xfrm>
            <a:off x="2314575" y="2257425"/>
            <a:ext cx="6360652" cy="31242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dirty="0">
              <a:solidFill>
                <a:schemeClr val="bg1"/>
              </a:solidFill>
            </a:endParaRPr>
          </a:p>
        </p:txBody>
      </p:sp>
      <p:sp>
        <p:nvSpPr>
          <p:cNvPr id="4" name="Text Placeholder 12"/>
          <p:cNvSpPr txBox="1">
            <a:spLocks/>
          </p:cNvSpPr>
          <p:nvPr/>
        </p:nvSpPr>
        <p:spPr>
          <a:xfrm>
            <a:off x="644600" y="1339061"/>
            <a:ext cx="8098863" cy="520763"/>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800" b="1" kern="1200" baseline="0">
                <a:solidFill>
                  <a:schemeClr val="bg1"/>
                </a:solidFill>
                <a:latin typeface="Helvetica"/>
                <a:ea typeface="+mn-ea"/>
                <a:cs typeface="Helvetic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latin typeface="Trebuchet MS" panose="020B0603020202020204" pitchFamily="34" charset="0"/>
              </a:rPr>
              <a:t>Navigation Exercises</a:t>
            </a:r>
          </a:p>
        </p:txBody>
      </p:sp>
      <p:sp>
        <p:nvSpPr>
          <p:cNvPr id="7" name="Text Placeholder 3"/>
          <p:cNvSpPr txBox="1">
            <a:spLocks/>
          </p:cNvSpPr>
          <p:nvPr/>
        </p:nvSpPr>
        <p:spPr>
          <a:xfrm>
            <a:off x="2314576" y="2133600"/>
            <a:ext cx="6360651" cy="2912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spcAft>
                <a:spcPts val="1200"/>
              </a:spcAft>
              <a:buNone/>
            </a:pPr>
            <a:r>
              <a:rPr lang="en-US" sz="2000" dirty="0" smtClean="0">
                <a:solidFill>
                  <a:schemeClr val="bg1"/>
                </a:solidFill>
                <a:latin typeface="Trebuchet MS" panose="020B0603020202020204" pitchFamily="34" charset="0"/>
              </a:rPr>
              <a:t>Perform the following training exercises:</a:t>
            </a:r>
          </a:p>
          <a:p>
            <a:pPr>
              <a:spcBef>
                <a:spcPts val="1200"/>
              </a:spcBef>
              <a:spcAft>
                <a:spcPts val="1200"/>
              </a:spcAft>
              <a:buFont typeface="Wingdings" panose="05000000000000000000" pitchFamily="2" charset="2"/>
              <a:buChar char="q"/>
            </a:pPr>
            <a:r>
              <a:rPr lang="en-US" sz="2000" b="1" dirty="0" smtClean="0">
                <a:solidFill>
                  <a:schemeClr val="bg1"/>
                </a:solidFill>
                <a:latin typeface="Trebuchet MS" panose="020B0603020202020204" pitchFamily="34" charset="0"/>
              </a:rPr>
              <a:t>Exercise 1: </a:t>
            </a:r>
            <a:r>
              <a:rPr lang="en-US" sz="2000" dirty="0" smtClean="0">
                <a:solidFill>
                  <a:schemeClr val="bg1"/>
                </a:solidFill>
                <a:latin typeface="Trebuchet MS" panose="020B0603020202020204" pitchFamily="34" charset="0"/>
              </a:rPr>
              <a:t>Log into the Click IACUC Module</a:t>
            </a:r>
          </a:p>
          <a:p>
            <a:pPr>
              <a:spcBef>
                <a:spcPts val="1200"/>
              </a:spcBef>
              <a:spcAft>
                <a:spcPts val="1200"/>
              </a:spcAft>
              <a:buFont typeface="Wingdings" panose="05000000000000000000" pitchFamily="2" charset="2"/>
              <a:buChar char="q"/>
            </a:pPr>
            <a:r>
              <a:rPr lang="en-US" sz="2000" b="1" dirty="0" smtClean="0">
                <a:solidFill>
                  <a:schemeClr val="bg1"/>
                </a:solidFill>
                <a:latin typeface="Trebuchet MS" panose="020B0603020202020204" pitchFamily="34" charset="0"/>
              </a:rPr>
              <a:t>Exercise 2: </a:t>
            </a:r>
            <a:r>
              <a:rPr lang="en-US" sz="2000" dirty="0" smtClean="0">
                <a:solidFill>
                  <a:schemeClr val="bg1"/>
                </a:solidFill>
                <a:latin typeface="Trebuchet MS" panose="020B0603020202020204" pitchFamily="34" charset="0"/>
              </a:rPr>
              <a:t>Explore the Inbox</a:t>
            </a:r>
          </a:p>
          <a:p>
            <a:pPr>
              <a:spcBef>
                <a:spcPts val="1200"/>
              </a:spcBef>
              <a:spcAft>
                <a:spcPts val="1200"/>
              </a:spcAft>
              <a:buFont typeface="Wingdings" panose="05000000000000000000" pitchFamily="2" charset="2"/>
              <a:buChar char="q"/>
            </a:pPr>
            <a:r>
              <a:rPr lang="en-US" sz="2000" b="1" dirty="0" smtClean="0">
                <a:solidFill>
                  <a:schemeClr val="bg1"/>
                </a:solidFill>
                <a:latin typeface="Trebuchet MS" panose="020B0603020202020204" pitchFamily="34" charset="0"/>
              </a:rPr>
              <a:t>Exercise 3: </a:t>
            </a:r>
            <a:r>
              <a:rPr lang="en-US" sz="2000" dirty="0" smtClean="0">
                <a:solidFill>
                  <a:schemeClr val="bg1"/>
                </a:solidFill>
                <a:latin typeface="Trebuchet MS" panose="020B0603020202020204" pitchFamily="34" charset="0"/>
              </a:rPr>
              <a:t>Explore Submissions	</a:t>
            </a:r>
          </a:p>
          <a:p>
            <a:pPr>
              <a:spcBef>
                <a:spcPts val="1200"/>
              </a:spcBef>
              <a:spcAft>
                <a:spcPts val="1200"/>
              </a:spcAft>
              <a:buFont typeface="Wingdings" panose="05000000000000000000" pitchFamily="2" charset="2"/>
              <a:buChar char="q"/>
            </a:pPr>
            <a:r>
              <a:rPr lang="en-US" sz="2000" b="1" dirty="0" smtClean="0">
                <a:solidFill>
                  <a:schemeClr val="bg1"/>
                </a:solidFill>
                <a:latin typeface="Trebuchet MS" panose="020B0603020202020204" pitchFamily="34" charset="0"/>
              </a:rPr>
              <a:t>Exercise 4: </a:t>
            </a:r>
            <a:r>
              <a:rPr lang="en-US" sz="2000" dirty="0" smtClean="0">
                <a:solidFill>
                  <a:schemeClr val="bg1"/>
                </a:solidFill>
                <a:latin typeface="Trebuchet MS" panose="020B0603020202020204" pitchFamily="34" charset="0"/>
              </a:rPr>
              <a:t>Explore the Protocol Workspace	</a:t>
            </a:r>
          </a:p>
          <a:p>
            <a:pPr>
              <a:spcBef>
                <a:spcPts val="1200"/>
              </a:spcBef>
              <a:spcAft>
                <a:spcPts val="1200"/>
              </a:spcAft>
              <a:buFont typeface="Wingdings" panose="05000000000000000000" pitchFamily="2" charset="2"/>
              <a:buChar char="q"/>
            </a:pPr>
            <a:r>
              <a:rPr lang="en-US" sz="2000" b="1" dirty="0" smtClean="0">
                <a:solidFill>
                  <a:schemeClr val="bg1"/>
                </a:solidFill>
                <a:latin typeface="Trebuchet MS" panose="020B0603020202020204" pitchFamily="34" charset="0"/>
              </a:rPr>
              <a:t>Exercise 5: </a:t>
            </a:r>
            <a:r>
              <a:rPr lang="en-US" sz="2000" dirty="0" smtClean="0">
                <a:solidFill>
                  <a:schemeClr val="bg1"/>
                </a:solidFill>
                <a:latin typeface="Trebuchet MS" panose="020B0603020202020204" pitchFamily="34" charset="0"/>
              </a:rPr>
              <a:t>Explore the SmartForm Pages</a:t>
            </a:r>
            <a:r>
              <a:rPr lang="en-US" sz="2000" dirty="0" smtClean="0">
                <a:solidFill>
                  <a:schemeClr val="bg1"/>
                </a:solidFill>
              </a:rPr>
              <a:t>	</a:t>
            </a:r>
          </a:p>
          <a:p>
            <a:pPr marL="0" indent="0">
              <a:spcBef>
                <a:spcPts val="1800"/>
              </a:spcBef>
              <a:buNone/>
            </a:pPr>
            <a:endParaRPr lang="en-US" sz="2400" dirty="0">
              <a:solidFill>
                <a:schemeClr val="tx2"/>
              </a:solidFill>
            </a:endParaRPr>
          </a:p>
          <a:p>
            <a:pPr>
              <a:spcBef>
                <a:spcPts val="1800"/>
              </a:spcBef>
              <a:buFont typeface="Wingdings" panose="05000000000000000000" pitchFamily="2" charset="2"/>
              <a:buChar char="q"/>
            </a:pPr>
            <a:endParaRPr lang="en-US" sz="2400" dirty="0"/>
          </a:p>
        </p:txBody>
      </p:sp>
    </p:spTree>
    <p:extLst>
      <p:ext uri="{BB962C8B-B14F-4D97-AF65-F5344CB8AC3E}">
        <p14:creationId xmlns:p14="http://schemas.microsoft.com/office/powerpoint/2010/main" val="2910802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Pre-Submission</a:t>
            </a:r>
            <a:br>
              <a:rPr lang="en-US" dirty="0" smtClean="0"/>
            </a:br>
            <a:r>
              <a:rPr lang="en-US" sz="3200" dirty="0" smtClean="0"/>
              <a:t>(Building Blocks)</a:t>
            </a:r>
            <a:endParaRPr lang="en-US" dirty="0"/>
          </a:p>
        </p:txBody>
      </p:sp>
      <p:sp>
        <p:nvSpPr>
          <p:cNvPr id="3" name="Text Placeholder 2"/>
          <p:cNvSpPr>
            <a:spLocks noGrp="1"/>
          </p:cNvSpPr>
          <p:nvPr>
            <p:ph type="body" idx="1"/>
          </p:nvPr>
        </p:nvSpPr>
        <p:spPr/>
        <p:txBody>
          <a:bodyPr/>
          <a:lstStyle/>
          <a:p>
            <a:r>
              <a:rPr lang="en-US" dirty="0" smtClean="0"/>
              <a:t>Click IACUC Module</a:t>
            </a:r>
            <a:endParaRPr lang="en-US" dirty="0"/>
          </a:p>
        </p:txBody>
      </p:sp>
    </p:spTree>
    <p:extLst>
      <p:ext uri="{BB962C8B-B14F-4D97-AF65-F5344CB8AC3E}">
        <p14:creationId xmlns:p14="http://schemas.microsoft.com/office/powerpoint/2010/main" val="382309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Building Blocks</a:t>
            </a:r>
            <a:endParaRPr lang="en-US" dirty="0"/>
          </a:p>
        </p:txBody>
      </p:sp>
      <p:sp>
        <p:nvSpPr>
          <p:cNvPr id="3" name="Subtitle 2"/>
          <p:cNvSpPr>
            <a:spLocks noGrp="1"/>
          </p:cNvSpPr>
          <p:nvPr>
            <p:ph type="subTitle" idx="1"/>
          </p:nvPr>
        </p:nvSpPr>
        <p:spPr/>
        <p:txBody>
          <a:bodyPr/>
          <a:lstStyle/>
          <a:p>
            <a:r>
              <a:rPr lang="en-US" dirty="0" smtClean="0"/>
              <a:t>Pre-Submission</a:t>
            </a:r>
            <a:endParaRPr lang="en-US" dirty="0"/>
          </a:p>
        </p:txBody>
      </p:sp>
      <p:sp>
        <p:nvSpPr>
          <p:cNvPr id="5" name="Slide Number Placeholder 4"/>
          <p:cNvSpPr>
            <a:spLocks noGrp="1"/>
          </p:cNvSpPr>
          <p:nvPr>
            <p:ph type="sldNum" sz="quarter" idx="4"/>
          </p:nvPr>
        </p:nvSpPr>
        <p:spPr/>
        <p:txBody>
          <a:bodyPr/>
          <a:lstStyle/>
          <a:p>
            <a:fld id="{EFD2656D-1963-1549-B61C-EC61E9853F90}" type="slidenum">
              <a:rPr lang="en-US" smtClean="0">
                <a:solidFill>
                  <a:srgbClr val="FFFFFF">
                    <a:lumMod val="50000"/>
                  </a:srgbClr>
                </a:solidFill>
              </a:rPr>
              <a:pPr/>
              <a:t>25</a:t>
            </a:fld>
            <a:endParaRPr lang="en-US" dirty="0">
              <a:solidFill>
                <a:srgbClr val="FFFFFF">
                  <a:lumMod val="50000"/>
                </a:srgbClr>
              </a:solidFill>
            </a:endParaRPr>
          </a:p>
        </p:txBody>
      </p:sp>
      <p:pic>
        <p:nvPicPr>
          <p:cNvPr id="8" name="Picture 7" descr="people_white-01.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180" y="2168708"/>
            <a:ext cx="379530" cy="315010"/>
          </a:xfrm>
          <a:prstGeom prst="rect">
            <a:avLst/>
          </a:prstGeom>
        </p:spPr>
      </p:pic>
      <p:grpSp>
        <p:nvGrpSpPr>
          <p:cNvPr id="9" name="Group 8"/>
          <p:cNvGrpSpPr/>
          <p:nvPr/>
        </p:nvGrpSpPr>
        <p:grpSpPr>
          <a:xfrm>
            <a:off x="466164" y="1864815"/>
            <a:ext cx="3399339" cy="1018992"/>
            <a:chOff x="300274" y="1093230"/>
            <a:chExt cx="3399339" cy="1018992"/>
          </a:xfrm>
        </p:grpSpPr>
        <p:sp>
          <p:nvSpPr>
            <p:cNvPr id="10" name="Rounded Rectangle 6"/>
            <p:cNvSpPr/>
            <p:nvPr/>
          </p:nvSpPr>
          <p:spPr>
            <a:xfrm>
              <a:off x="327170" y="1093230"/>
              <a:ext cx="3302458" cy="101899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US" sz="1100" b="0" i="0" u="none" strike="noStrike" kern="0" cap="none" spc="0" normalizeH="0" baseline="0" noProof="0">
                  <a:ln>
                    <a:noFill/>
                  </a:ln>
                  <a:solidFill>
                    <a:srgbClr val="943634"/>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11" name="TextBox 10"/>
            <p:cNvSpPr txBox="1"/>
            <p:nvPr/>
          </p:nvSpPr>
          <p:spPr>
            <a:xfrm>
              <a:off x="300274" y="1166107"/>
              <a:ext cx="3399339"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82A04"/>
                  </a:solidFill>
                  <a:effectLst/>
                  <a:uLnTx/>
                  <a:uFillTx/>
                  <a:latin typeface="Arial"/>
                  <a:ea typeface="Times New Roman"/>
                </a:rPr>
                <a:t>Standard Substances &amp; Procedures Library</a:t>
              </a:r>
              <a:endParaRPr kumimoji="0" lang="en-US" b="0" i="0" u="none" strike="noStrike" kern="0" cap="none" spc="0" normalizeH="0" baseline="0" noProof="0" dirty="0">
                <a:ln>
                  <a:noFill/>
                </a:ln>
                <a:solidFill>
                  <a:sysClr val="windowText" lastClr="000000"/>
                </a:solidFill>
                <a:effectLst/>
                <a:uLnTx/>
                <a:uFillTx/>
                <a:latin typeface="Times New Roman"/>
                <a:ea typeface="Times New Roman"/>
              </a:endParaRPr>
            </a:p>
          </p:txBody>
        </p:sp>
        <p:sp>
          <p:nvSpPr>
            <p:cNvPr id="12" name="Rounded Rectangle 11"/>
            <p:cNvSpPr/>
            <p:nvPr/>
          </p:nvSpPr>
          <p:spPr>
            <a:xfrm>
              <a:off x="708537" y="1466371"/>
              <a:ext cx="1120263" cy="506341"/>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82A04"/>
                  </a:solidFill>
                  <a:effectLst/>
                  <a:uLnTx/>
                  <a:uFillTx/>
                  <a:latin typeface="Arial"/>
                  <a:ea typeface="Times New Roman"/>
                  <a:cs typeface="+mn-cs"/>
                </a:rPr>
                <a:t>Substances</a:t>
              </a:r>
              <a:endParaRPr kumimoji="0" lang="en-US" sz="1400"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sp>
          <p:nvSpPr>
            <p:cNvPr id="13" name="Rounded Rectangle 12"/>
            <p:cNvSpPr/>
            <p:nvPr/>
          </p:nvSpPr>
          <p:spPr>
            <a:xfrm>
              <a:off x="2168749" y="1466371"/>
              <a:ext cx="1122741" cy="509496"/>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pPr>
              <a:r>
                <a:rPr lang="en-US" sz="1100" b="1" baseline="0" dirty="0">
                  <a:solidFill>
                    <a:srgbClr val="582A04"/>
                  </a:solidFill>
                  <a:latin typeface="Arial"/>
                  <a:ea typeface="Times New Roman"/>
                  <a:cs typeface="+mn-cs"/>
                </a:rPr>
                <a:t>Procedures</a:t>
              </a:r>
            </a:p>
          </p:txBody>
        </p:sp>
      </p:grpSp>
      <p:grpSp>
        <p:nvGrpSpPr>
          <p:cNvPr id="14" name="Group 13"/>
          <p:cNvGrpSpPr/>
          <p:nvPr/>
        </p:nvGrpSpPr>
        <p:grpSpPr>
          <a:xfrm>
            <a:off x="4152238" y="1864815"/>
            <a:ext cx="4620960" cy="1018992"/>
            <a:chOff x="3986348" y="1101333"/>
            <a:chExt cx="4620960" cy="1018992"/>
          </a:xfrm>
        </p:grpSpPr>
        <p:sp>
          <p:nvSpPr>
            <p:cNvPr id="15" name="Rounded Rectangle 10"/>
            <p:cNvSpPr/>
            <p:nvPr/>
          </p:nvSpPr>
          <p:spPr>
            <a:xfrm>
              <a:off x="3986348" y="1101333"/>
              <a:ext cx="4620960" cy="1018992"/>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US" sz="1100" b="0" i="0" u="none" strike="noStrike" kern="0" cap="none" spc="0" normalizeH="0" baseline="0" noProof="0">
                  <a:ln>
                    <a:noFill/>
                  </a:ln>
                  <a:solidFill>
                    <a:srgbClr val="3B4A1E"/>
                  </a:solidFill>
                  <a:effectLst/>
                  <a:uLnTx/>
                  <a:uFillTx/>
                  <a:latin typeface="Times New Roman"/>
                  <a:ea typeface="Times New Roman"/>
                  <a:cs typeface="+mn-cs"/>
                </a:rPr>
                <a:t> </a:t>
              </a:r>
              <a:endParaRPr kumimoji="0" lang="en-US" sz="1200" b="0" i="0" u="none" strike="noStrike" kern="0" cap="none" spc="0" normalizeH="0" baseline="0" noProof="0">
                <a:ln>
                  <a:noFill/>
                </a:ln>
                <a:solidFill>
                  <a:sysClr val="windowText" lastClr="000000"/>
                </a:solidFill>
                <a:effectLst/>
                <a:uLnTx/>
                <a:uFillTx/>
                <a:latin typeface="Times New Roman"/>
                <a:ea typeface="Times New Roman"/>
                <a:cs typeface="+mn-cs"/>
              </a:endParaRPr>
            </a:p>
          </p:txBody>
        </p:sp>
        <p:sp>
          <p:nvSpPr>
            <p:cNvPr id="16" name="Rounded Rectangle 11"/>
            <p:cNvSpPr/>
            <p:nvPr/>
          </p:nvSpPr>
          <p:spPr>
            <a:xfrm>
              <a:off x="4248974" y="1474964"/>
              <a:ext cx="1122741" cy="509496"/>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B4A1E"/>
                  </a:solidFill>
                  <a:effectLst/>
                  <a:uLnTx/>
                  <a:uFillTx/>
                  <a:latin typeface="Arial"/>
                  <a:ea typeface="Times New Roman"/>
                  <a:cs typeface="Times New Roman"/>
                </a:rPr>
                <a:t>Substances</a:t>
              </a:r>
              <a:endParaRPr kumimoji="0" lang="en-US" sz="2000"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sp>
          <p:nvSpPr>
            <p:cNvPr id="17" name="TextBox 6"/>
            <p:cNvSpPr txBox="1"/>
            <p:nvPr/>
          </p:nvSpPr>
          <p:spPr>
            <a:xfrm>
              <a:off x="3986348" y="1165020"/>
              <a:ext cx="462096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B4A1E"/>
                  </a:solidFill>
                  <a:effectLst/>
                  <a:uLnTx/>
                  <a:uFillTx/>
                  <a:latin typeface="Arial"/>
                  <a:ea typeface="Times New Roman"/>
                </a:rPr>
                <a:t>Research Team</a:t>
              </a:r>
              <a:endParaRPr kumimoji="0" lang="en-US" b="0" i="0" u="none" strike="noStrike" kern="0" cap="none" spc="0" normalizeH="0" baseline="0" noProof="0" dirty="0">
                <a:ln>
                  <a:noFill/>
                </a:ln>
                <a:solidFill>
                  <a:sysClr val="windowText" lastClr="000000"/>
                </a:solidFill>
                <a:effectLst/>
                <a:uLnTx/>
                <a:uFillTx/>
                <a:latin typeface="Times New Roman"/>
                <a:ea typeface="Times New Roman"/>
              </a:endParaRPr>
            </a:p>
          </p:txBody>
        </p:sp>
        <p:sp>
          <p:nvSpPr>
            <p:cNvPr id="18" name="Rounded Rectangle 13"/>
            <p:cNvSpPr/>
            <p:nvPr/>
          </p:nvSpPr>
          <p:spPr>
            <a:xfrm>
              <a:off x="5726745" y="1474964"/>
              <a:ext cx="1122741" cy="509496"/>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fontAlgn="auto">
                <a:spcBef>
                  <a:spcPts val="0"/>
                </a:spcBef>
                <a:spcAft>
                  <a:spcPts val="0"/>
                </a:spcAft>
              </a:pPr>
              <a:r>
                <a:rPr lang="en-US" sz="1100" b="1" kern="0" baseline="0" dirty="0">
                  <a:solidFill>
                    <a:srgbClr val="3B4A1E"/>
                  </a:solidFill>
                  <a:latin typeface="Arial"/>
                  <a:ea typeface="Times New Roman"/>
                  <a:cs typeface="Times New Roman"/>
                </a:rPr>
                <a:t>Procedures</a:t>
              </a:r>
            </a:p>
          </p:txBody>
        </p:sp>
        <p:sp>
          <p:nvSpPr>
            <p:cNvPr id="19" name="Rounded Rectangle 14"/>
            <p:cNvSpPr/>
            <p:nvPr/>
          </p:nvSpPr>
          <p:spPr>
            <a:xfrm>
              <a:off x="7204516" y="1474964"/>
              <a:ext cx="1122741" cy="509496"/>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fontAlgn="auto">
                <a:spcBef>
                  <a:spcPts val="0"/>
                </a:spcBef>
                <a:spcAft>
                  <a:spcPts val="0"/>
                </a:spcAft>
              </a:pPr>
              <a:r>
                <a:rPr lang="en-US" sz="1100" b="1" kern="0" baseline="0" dirty="0">
                  <a:solidFill>
                    <a:srgbClr val="3B4A1E"/>
                  </a:solidFill>
                  <a:latin typeface="Arial"/>
                  <a:ea typeface="Times New Roman"/>
                  <a:cs typeface="Times New Roman"/>
                </a:rPr>
                <a:t>Protocols</a:t>
              </a:r>
            </a:p>
          </p:txBody>
        </p:sp>
      </p:grpSp>
      <p:grpSp>
        <p:nvGrpSpPr>
          <p:cNvPr id="20" name="Group 19"/>
          <p:cNvGrpSpPr/>
          <p:nvPr/>
        </p:nvGrpSpPr>
        <p:grpSpPr>
          <a:xfrm>
            <a:off x="5261273" y="3016901"/>
            <a:ext cx="3402422" cy="3188837"/>
            <a:chOff x="5095383" y="2484555"/>
            <a:chExt cx="3402422" cy="3287069"/>
          </a:xfrm>
        </p:grpSpPr>
        <p:sp>
          <p:nvSpPr>
            <p:cNvPr id="21" name="Rounded Rectangle 4"/>
            <p:cNvSpPr/>
            <p:nvPr/>
          </p:nvSpPr>
          <p:spPr>
            <a:xfrm>
              <a:off x="5641443" y="2484555"/>
              <a:ext cx="2856362" cy="3287069"/>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solidFill>
                  <a:effectLst/>
                  <a:uLnTx/>
                  <a:uFillTx/>
                  <a:ea typeface="Times New Roman"/>
                  <a:cs typeface="+mn-cs"/>
                </a:rPr>
                <a:t>Create Protocols with Experiments*</a:t>
              </a:r>
              <a:endParaRPr kumimoji="0" lang="en-US" sz="1200" b="0" i="0" u="none" strike="noStrike" kern="0" cap="none" spc="0" normalizeH="0" baseline="0" noProof="0" dirty="0">
                <a:ln>
                  <a:noFill/>
                </a:ln>
                <a:solidFill>
                  <a:sysClr val="windowText" lastClr="000000"/>
                </a:solidFill>
                <a:effectLst/>
                <a:uLnTx/>
                <a:uFillTx/>
                <a:ea typeface="Times New Roman"/>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97D"/>
                  </a:solidFill>
                  <a:effectLst/>
                  <a:uLnTx/>
                  <a:uFillTx/>
                  <a:latin typeface="Arial"/>
                  <a:ea typeface="Times New Roman"/>
                  <a:cs typeface="+mn-cs"/>
                </a:rPr>
                <a:t> </a:t>
              </a:r>
              <a:endParaRPr kumimoji="0" lang="en-US" sz="1200" b="0" i="0" u="none" strike="noStrike" kern="0" cap="none" spc="0" normalizeH="0" baseline="0" noProof="0" dirty="0">
                <a:ln>
                  <a:noFill/>
                </a:ln>
                <a:solidFill>
                  <a:sysClr val="windowText" lastClr="000000"/>
                </a:solidFill>
                <a:effectLst/>
                <a:uLnTx/>
                <a:uFillTx/>
                <a:latin typeface="Times New Roman"/>
                <a:ea typeface="Times New Roman"/>
                <a:cs typeface="+mn-cs"/>
              </a:endParaRPr>
            </a:p>
            <a:p>
              <a:pPr>
                <a:defRPr/>
              </a:pPr>
              <a:r>
                <a:rPr lang="en-US" sz="1100" dirty="0">
                  <a:solidFill>
                    <a:srgbClr val="1F497D"/>
                  </a:solidFill>
                  <a:latin typeface="Arial"/>
                  <a:ea typeface="Times New Roman"/>
                </a:rPr>
                <a:t>*Experiments can have one or more </a:t>
              </a:r>
              <a:r>
                <a:rPr lang="en-US" sz="1100" dirty="0" smtClean="0">
                  <a:solidFill>
                    <a:srgbClr val="1F497D"/>
                  </a:solidFill>
                  <a:latin typeface="Arial"/>
                  <a:ea typeface="Times New Roman"/>
                </a:rPr>
                <a:t>Team </a:t>
              </a:r>
              <a:r>
                <a:rPr lang="en-US" sz="1100" dirty="0">
                  <a:solidFill>
                    <a:srgbClr val="1F497D"/>
                  </a:solidFill>
                  <a:latin typeface="Arial"/>
                  <a:ea typeface="Times New Roman"/>
                </a:rPr>
                <a:t>or </a:t>
              </a:r>
              <a:r>
                <a:rPr lang="en-US" sz="1100" dirty="0" smtClean="0">
                  <a:solidFill>
                    <a:srgbClr val="1F497D"/>
                  </a:solidFill>
                  <a:latin typeface="Arial"/>
                  <a:ea typeface="Times New Roman"/>
                </a:rPr>
                <a:t>Standard </a:t>
              </a:r>
              <a:r>
                <a:rPr lang="en-US" sz="1100" dirty="0">
                  <a:solidFill>
                    <a:srgbClr val="1F497D"/>
                  </a:solidFill>
                  <a:latin typeface="Arial"/>
                  <a:ea typeface="Times New Roman"/>
                </a:rPr>
                <a:t>P</a:t>
              </a:r>
              <a:r>
                <a:rPr lang="en-US" sz="1100" dirty="0" smtClean="0">
                  <a:solidFill>
                    <a:srgbClr val="1F497D"/>
                  </a:solidFill>
                  <a:latin typeface="Arial"/>
                  <a:ea typeface="Times New Roman"/>
                </a:rPr>
                <a:t>rocedures</a:t>
              </a:r>
              <a:endParaRPr lang="en-US" sz="1100" dirty="0">
                <a:solidFill>
                  <a:srgbClr val="1F497D"/>
                </a:solidFill>
                <a:latin typeface="Arial"/>
                <a:ea typeface="Times New Roman"/>
              </a:endParaRPr>
            </a:p>
          </p:txBody>
        </p:sp>
        <p:sp>
          <p:nvSpPr>
            <p:cNvPr id="22" name="Down Arrow 17"/>
            <p:cNvSpPr/>
            <p:nvPr/>
          </p:nvSpPr>
          <p:spPr>
            <a:xfrm rot="16200000">
              <a:off x="5177220" y="2705393"/>
              <a:ext cx="407597" cy="571272"/>
            </a:xfrm>
            <a:prstGeom prst="downArrow">
              <a:avLst/>
            </a:prstGeom>
            <a:solidFill>
              <a:srgbClr val="1F497D"/>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dirty="0">
                <a:ln>
                  <a:noFill/>
                </a:ln>
                <a:solidFill>
                  <a:sysClr val="window" lastClr="FFFFFF"/>
                </a:solidFill>
                <a:effectLst/>
                <a:uLnTx/>
                <a:uFillTx/>
                <a:latin typeface="Calibri"/>
                <a:ea typeface="Calibri"/>
                <a:cs typeface="Times New Roman"/>
              </a:endParaRPr>
            </a:p>
          </p:txBody>
        </p:sp>
        <p:sp>
          <p:nvSpPr>
            <p:cNvPr id="23" name="Rounded Rectangle 21"/>
            <p:cNvSpPr/>
            <p:nvPr/>
          </p:nvSpPr>
          <p:spPr>
            <a:xfrm>
              <a:off x="5833018" y="3458566"/>
              <a:ext cx="2524226" cy="2178405"/>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Times New Roman"/>
                <a:cs typeface="+mn-cs"/>
              </a:endParaRPr>
            </a:p>
          </p:txBody>
        </p:sp>
        <p:sp>
          <p:nvSpPr>
            <p:cNvPr id="24" name="TextBox 58"/>
            <p:cNvSpPr txBox="1"/>
            <p:nvPr/>
          </p:nvSpPr>
          <p:spPr>
            <a:xfrm>
              <a:off x="6003244" y="3546101"/>
              <a:ext cx="2150882" cy="300744"/>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03C18"/>
                  </a:solidFill>
                  <a:effectLst/>
                  <a:uLnTx/>
                  <a:uFillTx/>
                  <a:latin typeface="Arial"/>
                  <a:ea typeface="Times New Roman"/>
                </a:rPr>
                <a:t>Protocol Experiment</a:t>
              </a:r>
              <a:endParaRPr kumimoji="0" lang="en-US" sz="2000" b="0" i="0" u="none" strike="noStrike" kern="0" cap="none" spc="0" normalizeH="0" baseline="0" noProof="0" dirty="0">
                <a:ln>
                  <a:noFill/>
                </a:ln>
                <a:solidFill>
                  <a:sysClr val="windowText" lastClr="000000"/>
                </a:solidFill>
                <a:effectLst/>
                <a:uLnTx/>
                <a:uFillTx/>
                <a:latin typeface="Times New Roman"/>
                <a:ea typeface="Times New Roman"/>
              </a:endParaRPr>
            </a:p>
          </p:txBody>
        </p:sp>
        <p:sp>
          <p:nvSpPr>
            <p:cNvPr id="25" name="Rounded Rectangle 23"/>
            <p:cNvSpPr/>
            <p:nvPr/>
          </p:nvSpPr>
          <p:spPr>
            <a:xfrm>
              <a:off x="6063584" y="3824303"/>
              <a:ext cx="2031191" cy="83217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03C18"/>
                  </a:solidFill>
                  <a:effectLst/>
                  <a:uLnTx/>
                  <a:uFillTx/>
                  <a:latin typeface="Arial"/>
                  <a:ea typeface="Times New Roman"/>
                  <a:cs typeface="+mn-cs"/>
                </a:rPr>
                <a:t>Procedure</a:t>
              </a:r>
              <a:endParaRPr kumimoji="0" lang="en-US" sz="1200"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sp>
          <p:nvSpPr>
            <p:cNvPr id="26" name="Rounded Rectangle 24"/>
            <p:cNvSpPr/>
            <p:nvPr/>
          </p:nvSpPr>
          <p:spPr>
            <a:xfrm>
              <a:off x="6117537" y="4176767"/>
              <a:ext cx="936252" cy="416089"/>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fontAlgn="auto">
                <a:spcBef>
                  <a:spcPts val="0"/>
                </a:spcBef>
                <a:spcAft>
                  <a:spcPts val="0"/>
                </a:spcAft>
              </a:pPr>
              <a:r>
                <a:rPr lang="en-US" sz="1100" b="1" kern="0" baseline="0" dirty="0">
                  <a:solidFill>
                    <a:srgbClr val="3B4A1E"/>
                  </a:solidFill>
                  <a:latin typeface="Arial"/>
                  <a:ea typeface="Times New Roman"/>
                  <a:cs typeface="Times New Roman"/>
                </a:rPr>
                <a:t>Substance</a:t>
              </a:r>
            </a:p>
          </p:txBody>
        </p:sp>
        <p:sp>
          <p:nvSpPr>
            <p:cNvPr id="27" name="Rounded Rectangle 25"/>
            <p:cNvSpPr/>
            <p:nvPr/>
          </p:nvSpPr>
          <p:spPr>
            <a:xfrm>
              <a:off x="7117264" y="4176767"/>
              <a:ext cx="936252" cy="416089"/>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pPr>
              <a:r>
                <a:rPr lang="en-US" sz="1100" b="1" baseline="0" dirty="0">
                  <a:solidFill>
                    <a:srgbClr val="582A04"/>
                  </a:solidFill>
                  <a:latin typeface="Arial"/>
                  <a:ea typeface="Times New Roman"/>
                  <a:cs typeface="+mn-cs"/>
                </a:rPr>
                <a:t>Substance</a:t>
              </a:r>
            </a:p>
          </p:txBody>
        </p:sp>
        <p:sp>
          <p:nvSpPr>
            <p:cNvPr id="28" name="Rounded Rectangle 26"/>
            <p:cNvSpPr/>
            <p:nvPr/>
          </p:nvSpPr>
          <p:spPr>
            <a:xfrm>
              <a:off x="6063584" y="4673993"/>
              <a:ext cx="2030398" cy="831470"/>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1D1C"/>
                  </a:solidFill>
                  <a:effectLst/>
                  <a:uLnTx/>
                  <a:uFillTx/>
                  <a:latin typeface="Arial"/>
                  <a:ea typeface="Times New Roman"/>
                  <a:cs typeface="+mn-cs"/>
                </a:rPr>
                <a:t>Procedure</a:t>
              </a:r>
              <a:endParaRPr kumimoji="0" lang="en-US" sz="1200"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sp>
          <p:nvSpPr>
            <p:cNvPr id="29" name="Rounded Rectangle 27"/>
            <p:cNvSpPr/>
            <p:nvPr/>
          </p:nvSpPr>
          <p:spPr>
            <a:xfrm>
              <a:off x="6575349" y="4965537"/>
              <a:ext cx="936252" cy="416089"/>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pPr>
              <a:r>
                <a:rPr lang="en-US" sz="1100" b="1" baseline="0" dirty="0">
                  <a:solidFill>
                    <a:srgbClr val="582A04"/>
                  </a:solidFill>
                  <a:latin typeface="Arial"/>
                  <a:ea typeface="Times New Roman"/>
                  <a:cs typeface="+mn-cs"/>
                </a:rPr>
                <a:t>Substance</a:t>
              </a:r>
            </a:p>
          </p:txBody>
        </p:sp>
      </p:grpSp>
      <p:grpSp>
        <p:nvGrpSpPr>
          <p:cNvPr id="30" name="Group 29"/>
          <p:cNvGrpSpPr/>
          <p:nvPr/>
        </p:nvGrpSpPr>
        <p:grpSpPr>
          <a:xfrm>
            <a:off x="528402" y="3108342"/>
            <a:ext cx="1256799" cy="2463642"/>
            <a:chOff x="362512" y="2454324"/>
            <a:chExt cx="1256799" cy="3770272"/>
          </a:xfrm>
        </p:grpSpPr>
        <p:sp>
          <p:nvSpPr>
            <p:cNvPr id="31" name="Rounded Rectangle 16"/>
            <p:cNvSpPr/>
            <p:nvPr/>
          </p:nvSpPr>
          <p:spPr>
            <a:xfrm>
              <a:off x="362512" y="2454324"/>
              <a:ext cx="1256799" cy="3770272"/>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solidFill>
                  <a:effectLst/>
                  <a:uLnTx/>
                  <a:uFillTx/>
                  <a:latin typeface="Arial"/>
                  <a:ea typeface="Times New Roman"/>
                  <a:cs typeface="+mn-cs"/>
                </a:rPr>
                <a:t>Create Team Substances</a:t>
              </a:r>
              <a:endParaRPr kumimoji="0" lang="en-US" sz="1200" b="1" i="0" u="none" strike="noStrike" kern="0" cap="none" spc="0" normalizeH="0" baseline="0" noProof="0" dirty="0">
                <a:ln>
                  <a:noFill/>
                </a:ln>
                <a:solidFill>
                  <a:sysClr val="windowText" lastClr="000000"/>
                </a:solidFill>
                <a:effectLst/>
                <a:uLnTx/>
                <a:uFillTx/>
                <a:latin typeface="Times New Roman"/>
                <a:ea typeface="Times New Roman"/>
                <a:cs typeface="+mn-cs"/>
              </a:endParaRPr>
            </a:p>
          </p:txBody>
        </p:sp>
        <p:sp>
          <p:nvSpPr>
            <p:cNvPr id="32" name="Rounded Rectangle 28"/>
            <p:cNvSpPr/>
            <p:nvPr/>
          </p:nvSpPr>
          <p:spPr>
            <a:xfrm>
              <a:off x="482477" y="4125175"/>
              <a:ext cx="1016865" cy="77656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B4A1E"/>
                  </a:solidFill>
                  <a:effectLst/>
                  <a:uLnTx/>
                  <a:uFillTx/>
                  <a:latin typeface="Arial"/>
                  <a:ea typeface="Times New Roman"/>
                  <a:cs typeface="Times New Roman"/>
                </a:rPr>
                <a:t>Substance</a:t>
              </a:r>
              <a:endParaRPr kumimoji="0" lang="en-US" sz="2000"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sp>
          <p:nvSpPr>
            <p:cNvPr id="33" name="Rounded Rectangle 29"/>
            <p:cNvSpPr/>
            <p:nvPr/>
          </p:nvSpPr>
          <p:spPr>
            <a:xfrm>
              <a:off x="486730" y="5070122"/>
              <a:ext cx="1016865" cy="77656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B4A1E"/>
                  </a:solidFill>
                  <a:effectLst/>
                  <a:uLnTx/>
                  <a:uFillTx/>
                  <a:latin typeface="Arial"/>
                  <a:ea typeface="Times New Roman"/>
                  <a:cs typeface="Times New Roman"/>
                </a:rPr>
                <a:t>Substance</a:t>
              </a:r>
              <a:endParaRPr kumimoji="0" lang="en-US" sz="1800"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sp>
          <p:nvSpPr>
            <p:cNvPr id="34" name="Rounded Rectangle 30"/>
            <p:cNvSpPr/>
            <p:nvPr/>
          </p:nvSpPr>
          <p:spPr>
            <a:xfrm>
              <a:off x="482477" y="3213350"/>
              <a:ext cx="1016865" cy="77656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B4A1E"/>
                  </a:solidFill>
                  <a:effectLst/>
                  <a:uLnTx/>
                  <a:uFillTx/>
                  <a:latin typeface="Arial"/>
                  <a:ea typeface="Times New Roman"/>
                  <a:cs typeface="Times New Roman"/>
                </a:rPr>
                <a:t>Substance</a:t>
              </a:r>
              <a:endParaRPr kumimoji="0" lang="en-US" sz="2000"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grpSp>
      <p:grpSp>
        <p:nvGrpSpPr>
          <p:cNvPr id="35" name="Group 34"/>
          <p:cNvGrpSpPr/>
          <p:nvPr/>
        </p:nvGrpSpPr>
        <p:grpSpPr>
          <a:xfrm>
            <a:off x="1799704" y="3043027"/>
            <a:ext cx="3461568" cy="2754491"/>
            <a:chOff x="1633814" y="2401095"/>
            <a:chExt cx="3461568" cy="2839342"/>
          </a:xfrm>
        </p:grpSpPr>
        <p:sp>
          <p:nvSpPr>
            <p:cNvPr id="36" name="Rounded Rectangle 5"/>
            <p:cNvSpPr/>
            <p:nvPr/>
          </p:nvSpPr>
          <p:spPr>
            <a:xfrm>
              <a:off x="2224182" y="2401095"/>
              <a:ext cx="2871200" cy="2839342"/>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solidFill>
                  <a:effectLst/>
                  <a:uLnTx/>
                  <a:uFillTx/>
                  <a:ea typeface="Times New Roman"/>
                  <a:cs typeface="+mn-cs"/>
                </a:rPr>
                <a:t>Create Team Procedures*</a:t>
              </a:r>
              <a:endParaRPr kumimoji="0" lang="en-US" sz="1200" b="1" i="0" u="none" strike="noStrike" kern="0" cap="none" spc="0" normalizeH="0" baseline="0" noProof="0" dirty="0">
                <a:ln>
                  <a:noFill/>
                </a:ln>
                <a:solidFill>
                  <a:sysClr val="windowText" lastClr="000000"/>
                </a:solidFill>
                <a:effectLst/>
                <a:uLnTx/>
                <a:uFillTx/>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497D"/>
                  </a:solidFill>
                  <a:effectLst/>
                  <a:uLnTx/>
                  <a:uFillTx/>
                  <a:latin typeface="Arial"/>
                  <a:ea typeface="Times New Roman"/>
                  <a:cs typeface="+mn-cs"/>
                </a:rPr>
                <a:t> </a:t>
              </a:r>
              <a:endParaRPr kumimoji="0" lang="en-US" sz="1200" b="0" i="0" u="none" strike="noStrike" kern="0" cap="none" spc="0" normalizeH="0" baseline="0" noProof="0" dirty="0">
                <a:ln>
                  <a:noFill/>
                </a:ln>
                <a:solidFill>
                  <a:sysClr val="windowText" lastClr="000000"/>
                </a:solidFill>
                <a:effectLst/>
                <a:uLnTx/>
                <a:uFillTx/>
                <a:latin typeface="Times New Roman"/>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solidFill>
                  <a:effectLst/>
                  <a:uLnTx/>
                  <a:uFillTx/>
                  <a:latin typeface="Arial"/>
                  <a:ea typeface="Times New Roman"/>
                  <a:cs typeface="+mn-cs"/>
                </a:rPr>
                <a:t>*</a:t>
              </a:r>
              <a:r>
                <a:rPr kumimoji="0" lang="en-US" sz="1100" b="0" i="0" u="none" strike="noStrike" kern="1200" cap="none" spc="0" normalizeH="0" baseline="0" noProof="0" dirty="0">
                  <a:ln>
                    <a:noFill/>
                  </a:ln>
                  <a:solidFill>
                    <a:srgbClr val="1F497D"/>
                  </a:solidFill>
                  <a:effectLst/>
                  <a:uLnTx/>
                  <a:uFillTx/>
                  <a:latin typeface="Arial"/>
                  <a:ea typeface="Times New Roman"/>
                </a:rPr>
                <a:t>Team </a:t>
              </a:r>
              <a:r>
                <a:rPr kumimoji="0" lang="en-US" sz="1100" b="0" i="0" u="none" strike="noStrike" kern="1200" cap="none" spc="0" normalizeH="0" baseline="0" noProof="0" dirty="0" smtClean="0">
                  <a:ln>
                    <a:noFill/>
                  </a:ln>
                  <a:solidFill>
                    <a:srgbClr val="1F497D"/>
                  </a:solidFill>
                  <a:effectLst/>
                  <a:uLnTx/>
                  <a:uFillTx/>
                  <a:latin typeface="Arial"/>
                  <a:ea typeface="Times New Roman"/>
                </a:rPr>
                <a:t>Procedures </a:t>
              </a:r>
              <a:r>
                <a:rPr kumimoji="0" lang="en-US" sz="1100" b="0" i="0" u="none" strike="noStrike" kern="1200" cap="none" spc="0" normalizeH="0" baseline="0" noProof="0" dirty="0">
                  <a:ln>
                    <a:noFill/>
                  </a:ln>
                  <a:solidFill>
                    <a:srgbClr val="1F497D"/>
                  </a:solidFill>
                  <a:effectLst/>
                  <a:uLnTx/>
                  <a:uFillTx/>
                  <a:latin typeface="Arial"/>
                  <a:ea typeface="Times New Roman"/>
                </a:rPr>
                <a:t>can have one or more </a:t>
              </a:r>
              <a:r>
                <a:rPr kumimoji="0" lang="en-US" sz="1100" b="0" i="0" u="none" strike="noStrike" kern="1200" cap="none" spc="0" normalizeH="0" baseline="0" noProof="0" dirty="0" smtClean="0">
                  <a:ln>
                    <a:noFill/>
                  </a:ln>
                  <a:solidFill>
                    <a:srgbClr val="1F497D"/>
                  </a:solidFill>
                  <a:effectLst/>
                  <a:uLnTx/>
                  <a:uFillTx/>
                  <a:latin typeface="Arial"/>
                  <a:ea typeface="Times New Roman"/>
                </a:rPr>
                <a:t>Team </a:t>
              </a:r>
              <a:r>
                <a:rPr kumimoji="0" lang="en-US" sz="1100" b="0" i="0" u="none" strike="noStrike" kern="1200" cap="none" spc="0" normalizeH="0" baseline="0" noProof="0" dirty="0">
                  <a:ln>
                    <a:noFill/>
                  </a:ln>
                  <a:solidFill>
                    <a:srgbClr val="1F497D"/>
                  </a:solidFill>
                  <a:effectLst/>
                  <a:uLnTx/>
                  <a:uFillTx/>
                  <a:latin typeface="Arial"/>
                  <a:ea typeface="Times New Roman"/>
                </a:rPr>
                <a:t>or </a:t>
              </a:r>
              <a:r>
                <a:rPr kumimoji="0" lang="en-US" sz="1100" b="0" i="0" u="none" strike="noStrike" kern="1200" cap="none" spc="0" normalizeH="0" baseline="0" noProof="0" dirty="0" smtClean="0">
                  <a:ln>
                    <a:noFill/>
                  </a:ln>
                  <a:solidFill>
                    <a:srgbClr val="1F497D"/>
                  </a:solidFill>
                  <a:effectLst/>
                  <a:uLnTx/>
                  <a:uFillTx/>
                  <a:latin typeface="Arial"/>
                  <a:ea typeface="Times New Roman"/>
                </a:rPr>
                <a:t>Standard </a:t>
              </a:r>
              <a:r>
                <a:rPr lang="en-US" sz="1100" dirty="0">
                  <a:solidFill>
                    <a:srgbClr val="1F497D"/>
                  </a:solidFill>
                  <a:latin typeface="Arial"/>
                  <a:ea typeface="Times New Roman"/>
                </a:rPr>
                <a:t>S</a:t>
              </a:r>
              <a:r>
                <a:rPr kumimoji="0" lang="en-US" sz="1100" b="0" i="0" u="none" strike="noStrike" kern="1200" cap="none" spc="0" normalizeH="0" baseline="0" noProof="0" dirty="0" err="1" smtClean="0">
                  <a:ln>
                    <a:noFill/>
                  </a:ln>
                  <a:solidFill>
                    <a:srgbClr val="1F497D"/>
                  </a:solidFill>
                  <a:effectLst/>
                  <a:uLnTx/>
                  <a:uFillTx/>
                  <a:latin typeface="Arial"/>
                  <a:ea typeface="Times New Roman"/>
                </a:rPr>
                <a:t>ubstances</a:t>
              </a:r>
              <a:endParaRPr kumimoji="0" lang="en-US" sz="2400" b="0" i="0" u="none" strike="noStrike" kern="0" cap="none" spc="0" normalizeH="0" baseline="0" noProof="0" dirty="0">
                <a:ln>
                  <a:noFill/>
                </a:ln>
                <a:solidFill>
                  <a:sysClr val="windowText" lastClr="000000"/>
                </a:solidFill>
                <a:effectLst/>
                <a:uLnTx/>
                <a:uFillTx/>
                <a:latin typeface="Times New Roman"/>
                <a:ea typeface="Times New Roman"/>
                <a:cs typeface="+mn-cs"/>
              </a:endParaRPr>
            </a:p>
          </p:txBody>
        </p:sp>
        <p:sp>
          <p:nvSpPr>
            <p:cNvPr id="37" name="Down Arrow 15"/>
            <p:cNvSpPr/>
            <p:nvPr/>
          </p:nvSpPr>
          <p:spPr>
            <a:xfrm rot="16200000">
              <a:off x="1715651" y="2589551"/>
              <a:ext cx="407597" cy="571272"/>
            </a:xfrm>
            <a:prstGeom prst="downArrow">
              <a:avLst/>
            </a:prstGeom>
            <a:solidFill>
              <a:srgbClr val="1F497D"/>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38" name="Rounded Rectangle 18"/>
            <p:cNvSpPr/>
            <p:nvPr/>
          </p:nvSpPr>
          <p:spPr>
            <a:xfrm>
              <a:off x="2636767" y="3378918"/>
              <a:ext cx="2031191" cy="83217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03C18"/>
                  </a:solidFill>
                  <a:effectLst/>
                  <a:uLnTx/>
                  <a:uFillTx/>
                  <a:latin typeface="Arial"/>
                  <a:ea typeface="Times New Roman"/>
                  <a:cs typeface="+mn-cs"/>
                </a:rPr>
                <a:t>Procedure</a:t>
              </a:r>
              <a:endParaRPr kumimoji="0" lang="en-US"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sp>
          <p:nvSpPr>
            <p:cNvPr id="39" name="Rounded Rectangle 19"/>
            <p:cNvSpPr/>
            <p:nvPr/>
          </p:nvSpPr>
          <p:spPr>
            <a:xfrm>
              <a:off x="2690746" y="3690986"/>
              <a:ext cx="936822" cy="416089"/>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fontAlgn="auto">
                <a:spcBef>
                  <a:spcPts val="0"/>
                </a:spcBef>
                <a:spcAft>
                  <a:spcPts val="0"/>
                </a:spcAft>
              </a:pPr>
              <a:r>
                <a:rPr lang="en-US" sz="1100" b="1" kern="0" baseline="0" dirty="0">
                  <a:solidFill>
                    <a:srgbClr val="3B4A1E"/>
                  </a:solidFill>
                  <a:latin typeface="Arial"/>
                  <a:ea typeface="Times New Roman"/>
                  <a:cs typeface="Times New Roman"/>
                </a:rPr>
                <a:t>Substance</a:t>
              </a:r>
              <a:endParaRPr lang="en-US" sz="1050" b="1" kern="0" baseline="0" dirty="0">
                <a:solidFill>
                  <a:srgbClr val="3B4A1E"/>
                </a:solidFill>
                <a:latin typeface="Arial"/>
                <a:ea typeface="Times New Roman"/>
                <a:cs typeface="Times New Roman"/>
              </a:endParaRPr>
            </a:p>
          </p:txBody>
        </p:sp>
        <p:sp>
          <p:nvSpPr>
            <p:cNvPr id="40" name="Rounded Rectangle 20"/>
            <p:cNvSpPr/>
            <p:nvPr/>
          </p:nvSpPr>
          <p:spPr>
            <a:xfrm>
              <a:off x="3690215" y="3690986"/>
              <a:ext cx="936822" cy="416089"/>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pPr>
              <a:r>
                <a:rPr lang="en-US" sz="1100" b="1" baseline="0">
                  <a:solidFill>
                    <a:srgbClr val="582A04"/>
                  </a:solidFill>
                  <a:latin typeface="Arial"/>
                  <a:ea typeface="Times New Roman"/>
                  <a:cs typeface="+mn-cs"/>
                </a:rPr>
                <a:t>Substance</a:t>
              </a:r>
            </a:p>
          </p:txBody>
        </p:sp>
        <p:sp>
          <p:nvSpPr>
            <p:cNvPr id="41" name="Rounded Rectangle 32"/>
            <p:cNvSpPr/>
            <p:nvPr/>
          </p:nvSpPr>
          <p:spPr>
            <a:xfrm>
              <a:off x="2674618" y="4298366"/>
              <a:ext cx="2031191" cy="83217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03C18"/>
                  </a:solidFill>
                  <a:effectLst/>
                  <a:uLnTx/>
                  <a:uFillTx/>
                  <a:latin typeface="Arial"/>
                  <a:ea typeface="Times New Roman"/>
                  <a:cs typeface="+mn-cs"/>
                </a:rPr>
                <a:t>Procedure</a:t>
              </a:r>
              <a:endParaRPr kumimoji="0" lang="en-US" sz="1100"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sp>
          <p:nvSpPr>
            <p:cNvPr id="42" name="Rounded Rectangle 33"/>
            <p:cNvSpPr/>
            <p:nvPr/>
          </p:nvSpPr>
          <p:spPr>
            <a:xfrm>
              <a:off x="2728597" y="4610434"/>
              <a:ext cx="936822" cy="416089"/>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fontAlgn="auto">
                <a:spcBef>
                  <a:spcPts val="0"/>
                </a:spcBef>
                <a:spcAft>
                  <a:spcPts val="0"/>
                </a:spcAft>
              </a:pPr>
              <a:r>
                <a:rPr lang="en-US" sz="1100" b="1" kern="0" baseline="0" dirty="0">
                  <a:solidFill>
                    <a:srgbClr val="3B4A1E"/>
                  </a:solidFill>
                  <a:latin typeface="Arial"/>
                  <a:ea typeface="Times New Roman"/>
                  <a:cs typeface="Times New Roman"/>
                </a:rPr>
                <a:t>Substance</a:t>
              </a:r>
            </a:p>
          </p:txBody>
        </p:sp>
        <p:sp>
          <p:nvSpPr>
            <p:cNvPr id="43" name="Rounded Rectangle 34"/>
            <p:cNvSpPr/>
            <p:nvPr/>
          </p:nvSpPr>
          <p:spPr>
            <a:xfrm>
              <a:off x="3726508" y="4610434"/>
              <a:ext cx="936822" cy="416089"/>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fontAlgn="auto">
                <a:spcBef>
                  <a:spcPts val="0"/>
                </a:spcBef>
                <a:spcAft>
                  <a:spcPts val="0"/>
                </a:spcAft>
              </a:pPr>
              <a:r>
                <a:rPr lang="en-US" sz="1100" b="1" kern="0" baseline="0" dirty="0">
                  <a:solidFill>
                    <a:srgbClr val="3B4A1E"/>
                  </a:solidFill>
                  <a:latin typeface="Arial"/>
                  <a:ea typeface="Times New Roman"/>
                  <a:cs typeface="Times New Roman"/>
                </a:rPr>
                <a:t>Substance</a:t>
              </a:r>
              <a:endParaRPr lang="en-US" sz="1050" b="1" kern="0" baseline="0" dirty="0">
                <a:solidFill>
                  <a:srgbClr val="3B4A1E"/>
                </a:solidFill>
                <a:latin typeface="Arial"/>
                <a:ea typeface="Times New Roman"/>
                <a:cs typeface="Times New Roman"/>
              </a:endParaRPr>
            </a:p>
          </p:txBody>
        </p:sp>
      </p:grpSp>
    </p:spTree>
    <p:extLst>
      <p:ext uri="{BB962C8B-B14F-4D97-AF65-F5344CB8AC3E}">
        <p14:creationId xmlns:p14="http://schemas.microsoft.com/office/powerpoint/2010/main" val="359828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52400" y="2144348"/>
            <a:ext cx="8686800" cy="381000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eaLnBrk="1" fontAlgn="auto" hangingPunct="1">
              <a:spcBef>
                <a:spcPts val="0"/>
              </a:spcBef>
              <a:spcAft>
                <a:spcPts val="0"/>
              </a:spcAft>
            </a:pPr>
            <a:r>
              <a:rPr lang="en-US" sz="1800" b="1">
                <a:solidFill>
                  <a:prstClr val="white"/>
                </a:solidFill>
                <a:latin typeface="Calibri"/>
              </a:rPr>
              <a:t>The related procedures and substances are…</a:t>
            </a:r>
            <a:endParaRPr lang="en-US" sz="1800" b="1" dirty="0">
              <a:solidFill>
                <a:prstClr val="white"/>
              </a:solidFill>
              <a:latin typeface="Calibri"/>
            </a:endParaRPr>
          </a:p>
        </p:txBody>
      </p:sp>
      <p:sp>
        <p:nvSpPr>
          <p:cNvPr id="2" name="Title 1"/>
          <p:cNvSpPr>
            <a:spLocks noGrp="1"/>
          </p:cNvSpPr>
          <p:nvPr>
            <p:ph type="ctrTitle"/>
          </p:nvPr>
        </p:nvSpPr>
        <p:spPr/>
        <p:txBody>
          <a:bodyPr/>
          <a:lstStyle/>
          <a:p>
            <a:r>
              <a:rPr lang="en-US" dirty="0" smtClean="0"/>
              <a:t>Editing Building Blocks</a:t>
            </a:r>
            <a:endParaRPr lang="en-US" dirty="0"/>
          </a:p>
        </p:txBody>
      </p:sp>
      <p:sp>
        <p:nvSpPr>
          <p:cNvPr id="3" name="Subtitle 2"/>
          <p:cNvSpPr>
            <a:spLocks noGrp="1"/>
          </p:cNvSpPr>
          <p:nvPr>
            <p:ph type="subTitle" idx="1"/>
          </p:nvPr>
        </p:nvSpPr>
        <p:spPr/>
        <p:txBody>
          <a:bodyPr/>
          <a:lstStyle/>
          <a:p>
            <a:r>
              <a:rPr lang="en-US" dirty="0" smtClean="0"/>
              <a:t>Pre-Submission Activities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990297497"/>
              </p:ext>
            </p:extLst>
          </p:nvPr>
        </p:nvGraphicFramePr>
        <p:xfrm>
          <a:off x="838200" y="2037961"/>
          <a:ext cx="8001000" cy="3916386"/>
        </p:xfrm>
        <a:graphic>
          <a:graphicData uri="http://schemas.openxmlformats.org/drawingml/2006/table">
            <a:tbl>
              <a:tblPr firstRow="1" bandRow="1">
                <a:tableStyleId>{72833802-FEF1-4C79-8D5D-14CF1EAF98D9}</a:tableStyleId>
              </a:tblPr>
              <a:tblGrid>
                <a:gridCol w="2765664">
                  <a:extLst>
                    <a:ext uri="{9D8B030D-6E8A-4147-A177-3AD203B41FA5}">
                      <a16:colId xmlns:a16="http://schemas.microsoft.com/office/drawing/2014/main" val="592610043"/>
                    </a:ext>
                  </a:extLst>
                </a:gridCol>
                <a:gridCol w="5235336">
                  <a:extLst>
                    <a:ext uri="{9D8B030D-6E8A-4147-A177-3AD203B41FA5}">
                      <a16:colId xmlns:a16="http://schemas.microsoft.com/office/drawing/2014/main" val="3015600257"/>
                    </a:ext>
                  </a:extLst>
                </a:gridCol>
              </a:tblGrid>
              <a:tr h="376179">
                <a:tc>
                  <a:txBody>
                    <a:bodyPr/>
                    <a:lstStyle/>
                    <a:p>
                      <a:r>
                        <a:rPr lang="en-US" dirty="0">
                          <a:latin typeface="Trebuchet MS" panose="020B0603020202020204" pitchFamily="34" charset="0"/>
                        </a:rPr>
                        <a:t>When the protocol 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latin typeface="Trebuchet MS" panose="020B0603020202020204" pitchFamily="34" charset="0"/>
                        </a:rPr>
                        <a:t>The related procedures and substances 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3711963"/>
                  </a:ext>
                </a:extLst>
              </a:tr>
              <a:tr h="376179">
                <a:tc>
                  <a:txBody>
                    <a:bodyPr/>
                    <a:lstStyle/>
                    <a:p>
                      <a:r>
                        <a:rPr lang="en-US" sz="1600" dirty="0">
                          <a:latin typeface="Trebuchet MS" panose="020B0603020202020204" pitchFamily="34" charset="0"/>
                        </a:rPr>
                        <a:t>In </a:t>
                      </a:r>
                      <a:r>
                        <a:rPr lang="en-US" sz="1600" dirty="0" smtClean="0">
                          <a:latin typeface="Trebuchet MS" panose="020B0603020202020204" pitchFamily="34" charset="0"/>
                        </a:rPr>
                        <a:t>Pre-Submission</a:t>
                      </a:r>
                      <a:endParaRPr lang="en-US"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accent6">
                              <a:lumMod val="50000"/>
                            </a:schemeClr>
                          </a:solidFill>
                          <a:latin typeface="Trebuchet MS" panose="020B0603020202020204" pitchFamily="34" charset="0"/>
                        </a:rPr>
                        <a:t>Editable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8462316"/>
                  </a:ext>
                </a:extLst>
              </a:tr>
              <a:tr h="376179">
                <a:tc>
                  <a:txBody>
                    <a:bodyPr/>
                    <a:lstStyle/>
                    <a:p>
                      <a:r>
                        <a:rPr lang="en-US" sz="1600" dirty="0">
                          <a:latin typeface="Trebuchet MS" panose="020B0603020202020204" pitchFamily="34" charset="0"/>
                        </a:rPr>
                        <a:t>In Pre-Review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accent6">
                              <a:lumMod val="50000"/>
                            </a:schemeClr>
                          </a:solidFill>
                          <a:latin typeface="Trebuchet MS" panose="020B0603020202020204" pitchFamily="34" charset="0"/>
                        </a:rPr>
                        <a:t>Editable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432373"/>
                  </a:ext>
                </a:extLst>
              </a:tr>
              <a:tr h="587458">
                <a:tc>
                  <a:txBody>
                    <a:bodyPr/>
                    <a:lstStyle/>
                    <a:p>
                      <a:r>
                        <a:rPr lang="en-US" sz="1600" dirty="0" smtClean="0">
                          <a:latin typeface="Trebuchet MS" panose="020B0603020202020204" pitchFamily="34" charset="0"/>
                        </a:rPr>
                        <a:t>Past the Pre-Review stage</a:t>
                      </a:r>
                      <a:endParaRPr lang="en-US" sz="1600" dirty="0">
                        <a:latin typeface="Trebuchet MS" panose="020B0603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rgbClr val="C00000"/>
                          </a:solidFill>
                          <a:latin typeface="Trebuchet MS" panose="020B0603020202020204" pitchFamily="34" charset="0"/>
                        </a:rPr>
                        <a:t>Not </a:t>
                      </a:r>
                      <a:r>
                        <a:rPr lang="en-US" sz="1600" dirty="0" smtClean="0">
                          <a:solidFill>
                            <a:srgbClr val="C00000"/>
                          </a:solidFill>
                          <a:latin typeface="Trebuchet MS" panose="020B0603020202020204" pitchFamily="34" charset="0"/>
                        </a:rPr>
                        <a:t>editable </a:t>
                      </a:r>
                      <a:r>
                        <a:rPr lang="en-US" sz="1600" dirty="0">
                          <a:solidFill>
                            <a:srgbClr val="C00000"/>
                          </a:solidFill>
                          <a:latin typeface="Trebuchet MS" panose="020B0603020202020204" pitchFamily="34" charset="0"/>
                        </a:rPr>
                        <a:t>by </a:t>
                      </a:r>
                      <a:r>
                        <a:rPr lang="en-US" sz="1600" dirty="0" smtClean="0">
                          <a:solidFill>
                            <a:srgbClr val="C00000"/>
                          </a:solidFill>
                          <a:latin typeface="Trebuchet MS" panose="020B0603020202020204" pitchFamily="34" charset="0"/>
                        </a:rPr>
                        <a:t>Research </a:t>
                      </a:r>
                      <a:r>
                        <a:rPr lang="en-US" sz="1600" dirty="0">
                          <a:solidFill>
                            <a:srgbClr val="C00000"/>
                          </a:solidFill>
                          <a:latin typeface="Trebuchet MS" panose="020B0603020202020204" pitchFamily="34" charset="0"/>
                        </a:rPr>
                        <a:t>Team, </a:t>
                      </a:r>
                      <a:r>
                        <a:rPr lang="en-US" sz="1600" dirty="0">
                          <a:solidFill>
                            <a:schemeClr val="tx1"/>
                          </a:solidFill>
                          <a:latin typeface="Trebuchet MS" panose="020B0603020202020204" pitchFamily="34" charset="0"/>
                        </a:rPr>
                        <a:t>only </a:t>
                      </a:r>
                      <a:r>
                        <a:rPr lang="en-US" sz="1600" dirty="0" smtClean="0">
                          <a:solidFill>
                            <a:schemeClr val="tx1"/>
                          </a:solidFill>
                          <a:latin typeface="Trebuchet MS" panose="020B0603020202020204" pitchFamily="34" charset="0"/>
                        </a:rPr>
                        <a:t>by the assigned </a:t>
                      </a:r>
                      <a:r>
                        <a:rPr lang="en-US" sz="1600" dirty="0">
                          <a:solidFill>
                            <a:schemeClr val="tx1"/>
                          </a:solidFill>
                          <a:latin typeface="Trebuchet MS" panose="020B0603020202020204" pitchFamily="34" charset="0"/>
                        </a:rPr>
                        <a:t>IACUC Coordinator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5861025"/>
                  </a:ext>
                </a:extLst>
              </a:tr>
              <a:tr h="376179">
                <a:tc>
                  <a:txBody>
                    <a:bodyPr/>
                    <a:lstStyle/>
                    <a:p>
                      <a:r>
                        <a:rPr lang="en-US" sz="1600" dirty="0">
                          <a:latin typeface="Trebuchet MS" panose="020B0603020202020204" pitchFamily="34" charset="0"/>
                        </a:rPr>
                        <a:t>Clarifications Requested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rebuchet MS" panose="020B0603020202020204" pitchFamily="34" charset="0"/>
                        </a:rPr>
                        <a:t>Editable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1773820"/>
                  </a:ext>
                </a:extLst>
              </a:tr>
              <a:tr h="1824212">
                <a:tc>
                  <a:txBody>
                    <a:bodyPr/>
                    <a:lstStyle/>
                    <a:p>
                      <a:r>
                        <a:rPr lang="en-US" sz="1600" dirty="0">
                          <a:latin typeface="Trebuchet MS" panose="020B0603020202020204" pitchFamily="34" charset="0"/>
                        </a:rPr>
                        <a:t>Approved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rgbClr val="C00000"/>
                          </a:solidFill>
                          <a:latin typeface="Trebuchet MS" panose="020B0603020202020204" pitchFamily="34" charset="0"/>
                        </a:rPr>
                        <a:t>Not editable</a:t>
                      </a:r>
                      <a:r>
                        <a:rPr lang="en-US" sz="1600" dirty="0">
                          <a:latin typeface="Trebuchet MS" panose="020B0603020202020204" pitchFamily="34" charset="0"/>
                        </a:rPr>
                        <a:t>, including when </a:t>
                      </a:r>
                      <a:r>
                        <a:rPr lang="en-US" sz="1600" dirty="0" smtClean="0">
                          <a:latin typeface="Trebuchet MS" panose="020B0603020202020204" pitchFamily="34" charset="0"/>
                        </a:rPr>
                        <a:t>Follow-On </a:t>
                      </a:r>
                      <a:r>
                        <a:rPr lang="en-US" sz="1600" dirty="0">
                          <a:latin typeface="Trebuchet MS" panose="020B0603020202020204" pitchFamily="34" charset="0"/>
                        </a:rPr>
                        <a:t>submissions are editable.</a:t>
                      </a:r>
                    </a:p>
                    <a:p>
                      <a:endParaRPr lang="en-US" sz="1600" dirty="0">
                        <a:latin typeface="Trebuchet MS" panose="020B0603020202020204" pitchFamily="34" charset="0"/>
                      </a:endParaRPr>
                    </a:p>
                    <a:p>
                      <a:r>
                        <a:rPr lang="en-US" sz="1600" dirty="0">
                          <a:latin typeface="Trebuchet MS" panose="020B0603020202020204" pitchFamily="34" charset="0"/>
                        </a:rPr>
                        <a:t>For </a:t>
                      </a:r>
                      <a:r>
                        <a:rPr lang="en-US" sz="1600" dirty="0" smtClean="0">
                          <a:latin typeface="Trebuchet MS" panose="020B0603020202020204" pitchFamily="34" charset="0"/>
                        </a:rPr>
                        <a:t>Follow-On </a:t>
                      </a:r>
                      <a:r>
                        <a:rPr lang="en-US" sz="1600" dirty="0">
                          <a:latin typeface="Trebuchet MS" panose="020B0603020202020204" pitchFamily="34" charset="0"/>
                        </a:rPr>
                        <a:t>submissions, create a new </a:t>
                      </a:r>
                      <a:r>
                        <a:rPr lang="en-US" sz="1600" dirty="0" smtClean="0">
                          <a:latin typeface="Trebuchet MS" panose="020B0603020202020204" pitchFamily="34" charset="0"/>
                        </a:rPr>
                        <a:t>Procedure/Substance</a:t>
                      </a:r>
                      <a:r>
                        <a:rPr lang="en-US" sz="1600" dirty="0">
                          <a:latin typeface="Trebuchet MS" panose="020B0603020202020204" pitchFamily="34" charset="0"/>
                        </a:rPr>
                        <a:t>, and swap it in on the experiment. (Requires redoing the personnel procedure assignments)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8103304"/>
                  </a:ext>
                </a:extLst>
              </a:tr>
            </a:tbl>
          </a:graphicData>
        </a:graphic>
      </p:graphicFrame>
    </p:spTree>
    <p:extLst>
      <p:ext uri="{BB962C8B-B14F-4D97-AF65-F5344CB8AC3E}">
        <p14:creationId xmlns:p14="http://schemas.microsoft.com/office/powerpoint/2010/main" val="527020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74464" y="2871048"/>
            <a:ext cx="4666551" cy="3809061"/>
          </a:xfrm>
          <a:prstGeom prst="rect">
            <a:avLst/>
          </a:prstGeom>
          <a:ln>
            <a:solidFill>
              <a:srgbClr val="002060"/>
            </a:solidFill>
          </a:ln>
        </p:spPr>
      </p:pic>
      <p:pic>
        <p:nvPicPr>
          <p:cNvPr id="4" name="Picture 3"/>
          <p:cNvPicPr>
            <a:picLocks noChangeAspect="1"/>
          </p:cNvPicPr>
          <p:nvPr/>
        </p:nvPicPr>
        <p:blipFill>
          <a:blip r:embed="rId4"/>
          <a:stretch>
            <a:fillRect/>
          </a:stretch>
        </p:blipFill>
        <p:spPr>
          <a:xfrm>
            <a:off x="313695" y="1876492"/>
            <a:ext cx="2266950" cy="1533525"/>
          </a:xfrm>
          <a:prstGeom prst="rect">
            <a:avLst/>
          </a:prstGeom>
          <a:ln>
            <a:solidFill>
              <a:srgbClr val="002060"/>
            </a:solidFill>
          </a:ln>
        </p:spPr>
      </p:pic>
      <p:sp>
        <p:nvSpPr>
          <p:cNvPr id="3" name="Title 2"/>
          <p:cNvSpPr>
            <a:spLocks noGrp="1"/>
          </p:cNvSpPr>
          <p:nvPr>
            <p:ph type="ctrTitle"/>
          </p:nvPr>
        </p:nvSpPr>
        <p:spPr/>
        <p:txBody>
          <a:bodyPr/>
          <a:lstStyle/>
          <a:p>
            <a:r>
              <a:rPr lang="en-US" dirty="0" smtClean="0"/>
              <a:t>Create a Research Team</a:t>
            </a:r>
            <a:endParaRPr lang="en-US" dirty="0"/>
          </a:p>
        </p:txBody>
      </p:sp>
      <p:sp>
        <p:nvSpPr>
          <p:cNvPr id="2" name="Text Placeholder 1"/>
          <p:cNvSpPr>
            <a:spLocks noGrp="1"/>
          </p:cNvSpPr>
          <p:nvPr>
            <p:ph type="subTitle" idx="1"/>
          </p:nvPr>
        </p:nvSpPr>
        <p:spPr/>
        <p:txBody>
          <a:bodyPr>
            <a:normAutofit/>
          </a:bodyPr>
          <a:lstStyle/>
          <a:p>
            <a:r>
              <a:rPr lang="en-US" dirty="0" smtClean="0"/>
              <a:t>Pre-Submission Activities</a:t>
            </a:r>
            <a:endParaRPr lang="en-US" dirty="0"/>
          </a:p>
        </p:txBody>
      </p:sp>
      <p:sp>
        <p:nvSpPr>
          <p:cNvPr id="14" name="Text Placeholder 3"/>
          <p:cNvSpPr txBox="1">
            <a:spLocks/>
          </p:cNvSpPr>
          <p:nvPr/>
        </p:nvSpPr>
        <p:spPr>
          <a:xfrm>
            <a:off x="5486400" y="2034079"/>
            <a:ext cx="3429000" cy="1394922"/>
          </a:xfrm>
          <a:prstGeom prst="rect">
            <a:avLst/>
          </a:prstGeom>
          <a:solidFill>
            <a:schemeClr val="bg1"/>
          </a:solidFill>
          <a:ln>
            <a:solidFill>
              <a:schemeClr val="accent2"/>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Trebuchet MS" panose="020B0603020202020204" pitchFamily="34" charset="0"/>
              </a:rPr>
              <a:t>The </a:t>
            </a:r>
            <a:r>
              <a:rPr lang="en-US" sz="1800" b="1" dirty="0">
                <a:latin typeface="Trebuchet MS" panose="020B0603020202020204" pitchFamily="34" charset="0"/>
              </a:rPr>
              <a:t>PI</a:t>
            </a:r>
            <a:r>
              <a:rPr lang="en-US" sz="1800" dirty="0">
                <a:latin typeface="Trebuchet MS" panose="020B0603020202020204" pitchFamily="34" charset="0"/>
              </a:rPr>
              <a:t> will :</a:t>
            </a:r>
          </a:p>
          <a:p>
            <a:pPr marL="514350" indent="-514350">
              <a:buClr>
                <a:schemeClr val="accent6"/>
              </a:buClr>
              <a:buFont typeface="+mj-lt"/>
              <a:buAutoNum type="arabicPeriod"/>
            </a:pPr>
            <a:r>
              <a:rPr lang="en-US" sz="1800" dirty="0">
                <a:latin typeface="Trebuchet MS" panose="020B0603020202020204" pitchFamily="34" charset="0"/>
              </a:rPr>
              <a:t>Create the </a:t>
            </a:r>
            <a:r>
              <a:rPr lang="en-US" sz="1800" dirty="0" smtClean="0">
                <a:latin typeface="Trebuchet MS" panose="020B0603020202020204" pitchFamily="34" charset="0"/>
              </a:rPr>
              <a:t>Research Team</a:t>
            </a:r>
          </a:p>
          <a:p>
            <a:pPr marL="514350" indent="-514350">
              <a:buClr>
                <a:schemeClr val="accent6"/>
              </a:buClr>
              <a:buFont typeface="+mj-lt"/>
              <a:buAutoNum type="arabicPeriod"/>
            </a:pPr>
            <a:r>
              <a:rPr lang="en-US" sz="1800" dirty="0" smtClean="0">
                <a:latin typeface="Trebuchet MS" panose="020B0603020202020204" pitchFamily="34" charset="0"/>
              </a:rPr>
              <a:t>Complete </a:t>
            </a:r>
            <a:r>
              <a:rPr lang="en-US" sz="1800" dirty="0">
                <a:latin typeface="Trebuchet MS" panose="020B0603020202020204" pitchFamily="34" charset="0"/>
              </a:rPr>
              <a:t>the </a:t>
            </a:r>
            <a:r>
              <a:rPr lang="en-US" sz="1800" dirty="0" smtClean="0">
                <a:latin typeface="Trebuchet MS" panose="020B0603020202020204" pitchFamily="34" charset="0"/>
              </a:rPr>
              <a:t>SmartForm page</a:t>
            </a:r>
            <a:r>
              <a:rPr lang="en-US" sz="1800" dirty="0">
                <a:latin typeface="Trebuchet MS" panose="020B0603020202020204" pitchFamily="34" charset="0"/>
              </a:rPr>
              <a:t>s</a:t>
            </a:r>
          </a:p>
        </p:txBody>
      </p:sp>
      <p:grpSp>
        <p:nvGrpSpPr>
          <p:cNvPr id="24" name="Group 23"/>
          <p:cNvGrpSpPr/>
          <p:nvPr/>
        </p:nvGrpSpPr>
        <p:grpSpPr>
          <a:xfrm>
            <a:off x="2351789" y="2776365"/>
            <a:ext cx="263525" cy="285115"/>
            <a:chOff x="1264532" y="2098441"/>
            <a:chExt cx="263525" cy="285115"/>
          </a:xfrm>
        </p:grpSpPr>
        <p:sp>
          <p:nvSpPr>
            <p:cNvPr id="25" name="Isosceles Triangle 24"/>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900" b="1" dirty="0">
                  <a:solidFill>
                    <a:srgbClr val="FFFFFF"/>
                  </a:solidFill>
                  <a:ea typeface="Calibri"/>
                  <a:cs typeface="Arial"/>
                </a:rPr>
                <a:t> </a:t>
              </a:r>
            </a:p>
          </p:txBody>
        </p:sp>
        <p:sp>
          <p:nvSpPr>
            <p:cNvPr id="26"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0"/>
                </a:spcBef>
                <a:spcAft>
                  <a:spcPts val="0"/>
                </a:spcAft>
              </a:pPr>
              <a:r>
                <a:rPr lang="en-US" sz="900" b="1" dirty="0">
                  <a:solidFill>
                    <a:srgbClr val="FFFFFF"/>
                  </a:solidFill>
                  <a:latin typeface="Arial" panose="020B0604020202020204" pitchFamily="34" charset="0"/>
                  <a:ea typeface="Calibri"/>
                  <a:cs typeface="Arial" panose="020B0604020202020204" pitchFamily="34" charset="0"/>
                </a:rPr>
                <a:t>1</a:t>
              </a:r>
            </a:p>
            <a:p>
              <a:pPr algn="ctr">
                <a:spcBef>
                  <a:spcPts val="0"/>
                </a:spcBef>
                <a:spcAft>
                  <a:spcPts val="0"/>
                </a:spcAft>
              </a:pPr>
              <a:r>
                <a:rPr lang="en-US" sz="1100" dirty="0">
                  <a:noFill/>
                  <a:latin typeface="Times New Roman"/>
                  <a:ea typeface="Calibri"/>
                  <a:cs typeface="Arial"/>
                </a:rPr>
                <a:t> </a:t>
              </a:r>
              <a:endParaRPr lang="en-US" sz="1200" dirty="0">
                <a:latin typeface="Times New Roman"/>
                <a:ea typeface="Times New Roman"/>
              </a:endParaRPr>
            </a:p>
          </p:txBody>
        </p:sp>
      </p:grpSp>
      <p:grpSp>
        <p:nvGrpSpPr>
          <p:cNvPr id="6" name="Group 5"/>
          <p:cNvGrpSpPr/>
          <p:nvPr/>
        </p:nvGrpSpPr>
        <p:grpSpPr>
          <a:xfrm>
            <a:off x="2351789" y="3676237"/>
            <a:ext cx="320677" cy="285115"/>
            <a:chOff x="5695288" y="6108502"/>
            <a:chExt cx="320677" cy="285115"/>
          </a:xfrm>
        </p:grpSpPr>
        <p:sp>
          <p:nvSpPr>
            <p:cNvPr id="12" name="Isosceles Triangle 11"/>
            <p:cNvSpPr/>
            <p:nvPr/>
          </p:nvSpPr>
          <p:spPr>
            <a:xfrm rot="5400000">
              <a:off x="5748497" y="6126149"/>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900" b="1" dirty="0">
                  <a:solidFill>
                    <a:srgbClr val="FFFFFF"/>
                  </a:solidFill>
                  <a:ea typeface="Calibri"/>
                  <a:cs typeface="Arial"/>
                </a:rPr>
                <a:t> </a:t>
              </a:r>
            </a:p>
          </p:txBody>
        </p:sp>
        <p:sp>
          <p:nvSpPr>
            <p:cNvPr id="13" name="Text Box 3"/>
            <p:cNvSpPr txBox="1"/>
            <p:nvPr/>
          </p:nvSpPr>
          <p:spPr>
            <a:xfrm>
              <a:off x="5695288" y="6174682"/>
              <a:ext cx="301627" cy="2189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0"/>
                </a:spcBef>
                <a:spcAft>
                  <a:spcPts val="0"/>
                </a:spcAft>
              </a:pPr>
              <a:r>
                <a:rPr lang="en-US" sz="900" b="1" dirty="0" smtClean="0">
                  <a:solidFill>
                    <a:srgbClr val="FFFFFF"/>
                  </a:solidFill>
                  <a:latin typeface="Arial" panose="020B0604020202020204" pitchFamily="34" charset="0"/>
                  <a:ea typeface="Calibri"/>
                  <a:cs typeface="Arial" panose="020B0604020202020204" pitchFamily="34" charset="0"/>
                </a:rPr>
                <a:t>2</a:t>
              </a:r>
              <a:endParaRPr lang="en-US" sz="900" b="1" dirty="0">
                <a:solidFill>
                  <a:srgbClr val="FFFFFF"/>
                </a:solidFill>
                <a:latin typeface="Arial" panose="020B0604020202020204" pitchFamily="34" charset="0"/>
                <a:ea typeface="Calibri"/>
                <a:cs typeface="Arial" panose="020B0604020202020204" pitchFamily="34" charset="0"/>
              </a:endParaRPr>
            </a:p>
            <a:p>
              <a:pPr algn="ctr">
                <a:spcBef>
                  <a:spcPts val="0"/>
                </a:spcBef>
                <a:spcAft>
                  <a:spcPts val="0"/>
                </a:spcAft>
              </a:pPr>
              <a:r>
                <a:rPr lang="en-US" sz="1100" dirty="0">
                  <a:noFill/>
                  <a:latin typeface="Times New Roman"/>
                  <a:ea typeface="Calibri"/>
                  <a:cs typeface="Arial"/>
                </a:rPr>
                <a:t> </a:t>
              </a:r>
              <a:endParaRPr lang="en-US" sz="1200" dirty="0">
                <a:latin typeface="Times New Roman"/>
                <a:ea typeface="Times New Roman"/>
              </a:endParaRPr>
            </a:p>
          </p:txBody>
        </p:sp>
      </p:grpSp>
    </p:spTree>
    <p:extLst>
      <p:ext uri="{BB962C8B-B14F-4D97-AF65-F5344CB8AC3E}">
        <p14:creationId xmlns:p14="http://schemas.microsoft.com/office/powerpoint/2010/main" val="1275818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63070" y="2124634"/>
            <a:ext cx="4752975" cy="1838325"/>
          </a:xfrm>
          <a:prstGeom prst="rect">
            <a:avLst/>
          </a:prstGeom>
          <a:ln>
            <a:solidFill>
              <a:srgbClr val="002060"/>
            </a:solidFill>
          </a:ln>
        </p:spPr>
      </p:pic>
      <p:sp>
        <p:nvSpPr>
          <p:cNvPr id="3" name="Title 2"/>
          <p:cNvSpPr>
            <a:spLocks noGrp="1"/>
          </p:cNvSpPr>
          <p:nvPr>
            <p:ph type="ctrTitle"/>
          </p:nvPr>
        </p:nvSpPr>
        <p:spPr/>
        <p:txBody>
          <a:bodyPr/>
          <a:lstStyle/>
          <a:p>
            <a:r>
              <a:rPr lang="en-US" dirty="0" smtClean="0"/>
              <a:t>Create a Team Substance</a:t>
            </a:r>
            <a:endParaRPr lang="en-US" dirty="0"/>
          </a:p>
        </p:txBody>
      </p:sp>
      <p:sp>
        <p:nvSpPr>
          <p:cNvPr id="2" name="Text Placeholder 1"/>
          <p:cNvSpPr>
            <a:spLocks noGrp="1"/>
          </p:cNvSpPr>
          <p:nvPr>
            <p:ph type="subTitle" idx="1"/>
          </p:nvPr>
        </p:nvSpPr>
        <p:spPr/>
        <p:txBody>
          <a:bodyPr>
            <a:normAutofit/>
          </a:bodyPr>
          <a:lstStyle/>
          <a:p>
            <a:r>
              <a:rPr lang="en-US" dirty="0" smtClean="0"/>
              <a:t>Pre-Submission Activities</a:t>
            </a:r>
            <a:endParaRPr lang="en-US" dirty="0"/>
          </a:p>
        </p:txBody>
      </p:sp>
      <p:sp>
        <p:nvSpPr>
          <p:cNvPr id="14" name="Text Placeholder 3"/>
          <p:cNvSpPr txBox="1">
            <a:spLocks/>
          </p:cNvSpPr>
          <p:nvPr/>
        </p:nvSpPr>
        <p:spPr>
          <a:xfrm>
            <a:off x="1025057" y="4518775"/>
            <a:ext cx="3429000" cy="1392439"/>
          </a:xfrm>
          <a:prstGeom prst="rect">
            <a:avLst/>
          </a:prstGeom>
          <a:solidFill>
            <a:schemeClr val="bg1"/>
          </a:solidFill>
          <a:ln>
            <a:solidFill>
              <a:schemeClr val="accent2"/>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Trebuchet MS" panose="020B0603020202020204" pitchFamily="34" charset="0"/>
              </a:rPr>
              <a:t>The </a:t>
            </a:r>
            <a:r>
              <a:rPr lang="en-US" sz="1800" b="1" dirty="0">
                <a:latin typeface="Trebuchet MS" panose="020B0603020202020204" pitchFamily="34" charset="0"/>
              </a:rPr>
              <a:t>PI</a:t>
            </a:r>
            <a:r>
              <a:rPr lang="en-US" sz="1800" dirty="0">
                <a:latin typeface="Trebuchet MS" panose="020B0603020202020204" pitchFamily="34" charset="0"/>
              </a:rPr>
              <a:t> will :</a:t>
            </a:r>
          </a:p>
          <a:p>
            <a:pPr marL="514350" indent="-514350">
              <a:buClr>
                <a:schemeClr val="accent6"/>
              </a:buClr>
              <a:buFont typeface="+mj-lt"/>
              <a:buAutoNum type="arabicPeriod"/>
            </a:pPr>
            <a:r>
              <a:rPr lang="en-US" sz="1800" dirty="0">
                <a:latin typeface="Trebuchet MS" panose="020B0603020202020204" pitchFamily="34" charset="0"/>
              </a:rPr>
              <a:t>Create the </a:t>
            </a:r>
            <a:r>
              <a:rPr lang="en-US" sz="1800" dirty="0" smtClean="0">
                <a:latin typeface="Trebuchet MS" panose="020B0603020202020204" pitchFamily="34" charset="0"/>
              </a:rPr>
              <a:t>Substance</a:t>
            </a:r>
          </a:p>
          <a:p>
            <a:pPr marL="514350" indent="-514350">
              <a:buClr>
                <a:schemeClr val="accent6"/>
              </a:buClr>
              <a:buFont typeface="+mj-lt"/>
              <a:buAutoNum type="arabicPeriod"/>
            </a:pPr>
            <a:r>
              <a:rPr lang="en-US" sz="1800" dirty="0" smtClean="0">
                <a:latin typeface="Trebuchet MS" panose="020B0603020202020204" pitchFamily="34" charset="0"/>
              </a:rPr>
              <a:t>Complete </a:t>
            </a:r>
            <a:r>
              <a:rPr lang="en-US" sz="1800" dirty="0">
                <a:latin typeface="Trebuchet MS" panose="020B0603020202020204" pitchFamily="34" charset="0"/>
              </a:rPr>
              <a:t>the </a:t>
            </a:r>
            <a:r>
              <a:rPr lang="en-US" sz="1800" dirty="0" smtClean="0">
                <a:latin typeface="Trebuchet MS" panose="020B0603020202020204" pitchFamily="34" charset="0"/>
              </a:rPr>
              <a:t>SmartForm pages</a:t>
            </a:r>
            <a:endParaRPr lang="en-US" sz="1800" dirty="0">
              <a:latin typeface="Trebuchet MS" panose="020B0603020202020204" pitchFamily="34" charset="0"/>
            </a:endParaRPr>
          </a:p>
        </p:txBody>
      </p:sp>
      <p:grpSp>
        <p:nvGrpSpPr>
          <p:cNvPr id="24" name="Group 23"/>
          <p:cNvGrpSpPr/>
          <p:nvPr/>
        </p:nvGrpSpPr>
        <p:grpSpPr>
          <a:xfrm>
            <a:off x="2294965" y="2680451"/>
            <a:ext cx="263525" cy="285115"/>
            <a:chOff x="1264532" y="2098441"/>
            <a:chExt cx="263525" cy="285115"/>
          </a:xfrm>
        </p:grpSpPr>
        <p:sp>
          <p:nvSpPr>
            <p:cNvPr id="25" name="Isosceles Triangle 24"/>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900" b="1" dirty="0">
                  <a:solidFill>
                    <a:srgbClr val="FFFFFF"/>
                  </a:solidFill>
                  <a:ea typeface="Calibri"/>
                  <a:cs typeface="Arial"/>
                </a:rPr>
                <a:t> </a:t>
              </a:r>
            </a:p>
          </p:txBody>
        </p:sp>
        <p:sp>
          <p:nvSpPr>
            <p:cNvPr id="26"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0"/>
                </a:spcBef>
                <a:spcAft>
                  <a:spcPts val="0"/>
                </a:spcAft>
              </a:pPr>
              <a:r>
                <a:rPr lang="en-US" sz="900" b="1" dirty="0">
                  <a:solidFill>
                    <a:srgbClr val="FFFFFF"/>
                  </a:solidFill>
                  <a:latin typeface="Arial" panose="020B0604020202020204" pitchFamily="34" charset="0"/>
                  <a:ea typeface="Calibri"/>
                  <a:cs typeface="Arial" panose="020B0604020202020204" pitchFamily="34" charset="0"/>
                </a:rPr>
                <a:t>1</a:t>
              </a:r>
            </a:p>
            <a:p>
              <a:pPr algn="ctr">
                <a:spcBef>
                  <a:spcPts val="0"/>
                </a:spcBef>
                <a:spcAft>
                  <a:spcPts val="0"/>
                </a:spcAft>
              </a:pPr>
              <a:r>
                <a:rPr lang="en-US" sz="1100" dirty="0">
                  <a:noFill/>
                  <a:latin typeface="Times New Roman"/>
                  <a:ea typeface="Calibri"/>
                  <a:cs typeface="Arial"/>
                </a:rPr>
                <a:t> </a:t>
              </a:r>
              <a:endParaRPr lang="en-US" sz="1200" dirty="0">
                <a:latin typeface="Times New Roman"/>
                <a:ea typeface="Times New Roman"/>
              </a:endParaRPr>
            </a:p>
          </p:txBody>
        </p:sp>
      </p:grpSp>
      <p:grpSp>
        <p:nvGrpSpPr>
          <p:cNvPr id="6" name="Group 5"/>
          <p:cNvGrpSpPr/>
          <p:nvPr/>
        </p:nvGrpSpPr>
        <p:grpSpPr>
          <a:xfrm>
            <a:off x="5657188" y="1143877"/>
            <a:ext cx="320677" cy="285115"/>
            <a:chOff x="5695288" y="6108502"/>
            <a:chExt cx="320677" cy="285115"/>
          </a:xfrm>
        </p:grpSpPr>
        <p:sp>
          <p:nvSpPr>
            <p:cNvPr id="12" name="Isosceles Triangle 11"/>
            <p:cNvSpPr/>
            <p:nvPr/>
          </p:nvSpPr>
          <p:spPr>
            <a:xfrm rot="5400000">
              <a:off x="5748497" y="6126149"/>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900" b="1" dirty="0">
                  <a:solidFill>
                    <a:srgbClr val="FFFFFF"/>
                  </a:solidFill>
                  <a:ea typeface="Calibri"/>
                  <a:cs typeface="Arial"/>
                </a:rPr>
                <a:t> </a:t>
              </a:r>
            </a:p>
          </p:txBody>
        </p:sp>
        <p:sp>
          <p:nvSpPr>
            <p:cNvPr id="13" name="Text Box 3"/>
            <p:cNvSpPr txBox="1"/>
            <p:nvPr/>
          </p:nvSpPr>
          <p:spPr>
            <a:xfrm>
              <a:off x="5695288" y="6174682"/>
              <a:ext cx="301627" cy="2189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0"/>
                </a:spcBef>
                <a:spcAft>
                  <a:spcPts val="0"/>
                </a:spcAft>
              </a:pPr>
              <a:r>
                <a:rPr lang="en-US" sz="900" b="1" dirty="0" smtClean="0">
                  <a:solidFill>
                    <a:srgbClr val="FFFFFF"/>
                  </a:solidFill>
                  <a:latin typeface="Arial" panose="020B0604020202020204" pitchFamily="34" charset="0"/>
                  <a:ea typeface="Calibri"/>
                  <a:cs typeface="Arial" panose="020B0604020202020204" pitchFamily="34" charset="0"/>
                </a:rPr>
                <a:t>2</a:t>
              </a:r>
              <a:endParaRPr lang="en-US" sz="900" b="1" dirty="0">
                <a:solidFill>
                  <a:srgbClr val="FFFFFF"/>
                </a:solidFill>
                <a:latin typeface="Arial" panose="020B0604020202020204" pitchFamily="34" charset="0"/>
                <a:ea typeface="Calibri"/>
                <a:cs typeface="Arial" panose="020B0604020202020204" pitchFamily="34" charset="0"/>
              </a:endParaRPr>
            </a:p>
            <a:p>
              <a:pPr algn="ctr">
                <a:spcBef>
                  <a:spcPts val="0"/>
                </a:spcBef>
                <a:spcAft>
                  <a:spcPts val="0"/>
                </a:spcAft>
              </a:pPr>
              <a:r>
                <a:rPr lang="en-US" sz="1100" dirty="0">
                  <a:noFill/>
                  <a:latin typeface="Times New Roman"/>
                  <a:ea typeface="Calibri"/>
                  <a:cs typeface="Arial"/>
                </a:rPr>
                <a:t> </a:t>
              </a:r>
              <a:endParaRPr lang="en-US" sz="1200" dirty="0">
                <a:latin typeface="Times New Roman"/>
                <a:ea typeface="Times New Roman"/>
              </a:endParaRPr>
            </a:p>
          </p:txBody>
        </p:sp>
      </p:grpSp>
      <p:pic>
        <p:nvPicPr>
          <p:cNvPr id="4" name="Picture 3"/>
          <p:cNvPicPr>
            <a:picLocks noChangeAspect="1"/>
          </p:cNvPicPr>
          <p:nvPr/>
        </p:nvPicPr>
        <p:blipFill>
          <a:blip r:embed="rId4"/>
          <a:stretch>
            <a:fillRect/>
          </a:stretch>
        </p:blipFill>
        <p:spPr>
          <a:xfrm>
            <a:off x="5977865" y="783335"/>
            <a:ext cx="2717309" cy="6006683"/>
          </a:xfrm>
          <a:prstGeom prst="rect">
            <a:avLst/>
          </a:prstGeom>
          <a:ln>
            <a:solidFill>
              <a:srgbClr val="002060"/>
            </a:solidFill>
          </a:ln>
        </p:spPr>
      </p:pic>
    </p:spTree>
    <p:extLst>
      <p:ext uri="{BB962C8B-B14F-4D97-AF65-F5344CB8AC3E}">
        <p14:creationId xmlns:p14="http://schemas.microsoft.com/office/powerpoint/2010/main" val="2302241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Substance Workspace</a:t>
            </a:r>
            <a:endParaRPr lang="en-US" dirty="0"/>
          </a:p>
        </p:txBody>
      </p:sp>
      <p:sp>
        <p:nvSpPr>
          <p:cNvPr id="3" name="Subtitle 2"/>
          <p:cNvSpPr>
            <a:spLocks noGrp="1"/>
          </p:cNvSpPr>
          <p:nvPr>
            <p:ph type="subTitle" idx="1"/>
          </p:nvPr>
        </p:nvSpPr>
        <p:spPr/>
        <p:txBody>
          <a:bodyPr/>
          <a:lstStyle/>
          <a:p>
            <a:r>
              <a:rPr lang="en-US" dirty="0" smtClean="0"/>
              <a:t>Pre-Submission Activities</a:t>
            </a:r>
            <a:endParaRPr lang="en-US" dirty="0"/>
          </a:p>
        </p:txBody>
      </p:sp>
      <p:pic>
        <p:nvPicPr>
          <p:cNvPr id="6" name="Picture 5"/>
          <p:cNvPicPr>
            <a:picLocks noChangeAspect="1"/>
          </p:cNvPicPr>
          <p:nvPr/>
        </p:nvPicPr>
        <p:blipFill rotWithShape="1">
          <a:blip r:embed="rId3"/>
          <a:srcRect t="4031" r="27857" b="17849"/>
          <a:stretch/>
        </p:blipFill>
        <p:spPr>
          <a:xfrm>
            <a:off x="346644" y="1905000"/>
            <a:ext cx="8577943" cy="4297465"/>
          </a:xfrm>
          <a:prstGeom prst="rect">
            <a:avLst/>
          </a:prstGeom>
          <a:ln w="28575" cap="sq">
            <a:solidFill>
              <a:srgbClr val="002060"/>
            </a:solidFill>
            <a:prstDash val="solid"/>
            <a:miter lim="800000"/>
          </a:ln>
          <a:effectLst/>
        </p:spPr>
      </p:pic>
    </p:spTree>
    <p:extLst>
      <p:ext uri="{BB962C8B-B14F-4D97-AF65-F5344CB8AC3E}">
        <p14:creationId xmlns:p14="http://schemas.microsoft.com/office/powerpoint/2010/main" val="2980862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Background</a:t>
            </a:r>
            <a:endParaRPr lang="en-US" dirty="0"/>
          </a:p>
        </p:txBody>
      </p:sp>
      <p:sp>
        <p:nvSpPr>
          <p:cNvPr id="5" name="Subtitle 4"/>
          <p:cNvSpPr>
            <a:spLocks noGrp="1"/>
          </p:cNvSpPr>
          <p:nvPr>
            <p:ph type="subTitle" idx="1"/>
          </p:nvPr>
        </p:nvSpPr>
        <p:spPr/>
        <p:txBody>
          <a:bodyPr/>
          <a:lstStyle/>
          <a:p>
            <a:r>
              <a:rPr lang="en-US" dirty="0" smtClean="0"/>
              <a:t>IACUC Module</a:t>
            </a:r>
            <a:endParaRPr lang="en-US" dirty="0"/>
          </a:p>
        </p:txBody>
      </p:sp>
      <p:sp>
        <p:nvSpPr>
          <p:cNvPr id="6" name="Content Placeholder 5"/>
          <p:cNvSpPr>
            <a:spLocks noGrp="1"/>
          </p:cNvSpPr>
          <p:nvPr>
            <p:ph idx="10"/>
          </p:nvPr>
        </p:nvSpPr>
        <p:spPr/>
        <p:txBody>
          <a:bodyPr/>
          <a:lstStyle/>
          <a:p>
            <a:r>
              <a:rPr lang="en-US" dirty="0" smtClean="0"/>
              <a:t>The Pre-Award and Compliance System (PACS) </a:t>
            </a:r>
            <a:r>
              <a:rPr lang="en-US" dirty="0"/>
              <a:t>is a multi-year collaborative project to implement the online Click Portal</a:t>
            </a:r>
          </a:p>
          <a:p>
            <a:endParaRPr lang="en-US" dirty="0"/>
          </a:p>
          <a:p>
            <a:r>
              <a:rPr lang="en-US" dirty="0" smtClean="0"/>
              <a:t>The Click Portal is being implemented </a:t>
            </a:r>
            <a:r>
              <a:rPr lang="en-US" dirty="0"/>
              <a:t>to assist principal investigators, students, compliance and research administration staff </a:t>
            </a:r>
            <a:r>
              <a:rPr lang="en-US" dirty="0" smtClean="0"/>
              <a:t>with administering </a:t>
            </a:r>
            <a:r>
              <a:rPr lang="en-US" dirty="0"/>
              <a:t>sponsored programs </a:t>
            </a:r>
          </a:p>
          <a:p>
            <a:endParaRPr lang="en-US" dirty="0"/>
          </a:p>
          <a:p>
            <a:r>
              <a:rPr lang="en-US" dirty="0" smtClean="0"/>
              <a:t>UB is leading the implementation of the Click Portal, working in collaboration with our vendor partner, Huron, and the PACS Leadership Team.  </a:t>
            </a:r>
            <a:endParaRPr lang="en-US" dirty="0"/>
          </a:p>
          <a:p>
            <a:pPr lvl="1"/>
            <a:endParaRPr lang="en-US" dirty="0" smtClean="0"/>
          </a:p>
          <a:p>
            <a:endParaRPr lang="en-US" dirty="0"/>
          </a:p>
        </p:txBody>
      </p:sp>
    </p:spTree>
    <p:extLst>
      <p:ext uri="{BB962C8B-B14F-4D97-AF65-F5344CB8AC3E}">
        <p14:creationId xmlns:p14="http://schemas.microsoft.com/office/powerpoint/2010/main" val="1253897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32312" y="1764419"/>
            <a:ext cx="4191000" cy="5028037"/>
          </a:xfrm>
          <a:prstGeom prst="rect">
            <a:avLst/>
          </a:prstGeom>
          <a:ln>
            <a:solidFill>
              <a:srgbClr val="002060"/>
            </a:solidFill>
          </a:ln>
        </p:spPr>
      </p:pic>
      <p:pic>
        <p:nvPicPr>
          <p:cNvPr id="5" name="Picture 4"/>
          <p:cNvPicPr>
            <a:picLocks noChangeAspect="1"/>
          </p:cNvPicPr>
          <p:nvPr/>
        </p:nvPicPr>
        <p:blipFill>
          <a:blip r:embed="rId4"/>
          <a:stretch>
            <a:fillRect/>
          </a:stretch>
        </p:blipFill>
        <p:spPr>
          <a:xfrm>
            <a:off x="4267200" y="1764419"/>
            <a:ext cx="4752975" cy="1838325"/>
          </a:xfrm>
          <a:prstGeom prst="rect">
            <a:avLst/>
          </a:prstGeom>
          <a:ln>
            <a:solidFill>
              <a:srgbClr val="002060"/>
            </a:solidFill>
          </a:ln>
        </p:spPr>
      </p:pic>
      <p:sp>
        <p:nvSpPr>
          <p:cNvPr id="3" name="Title 2"/>
          <p:cNvSpPr>
            <a:spLocks noGrp="1"/>
          </p:cNvSpPr>
          <p:nvPr>
            <p:ph type="ctrTitle"/>
          </p:nvPr>
        </p:nvSpPr>
        <p:spPr/>
        <p:txBody>
          <a:bodyPr/>
          <a:lstStyle/>
          <a:p>
            <a:r>
              <a:rPr lang="en-US" dirty="0" smtClean="0"/>
              <a:t>Create a Team Procedure</a:t>
            </a:r>
            <a:endParaRPr lang="en-US" dirty="0"/>
          </a:p>
        </p:txBody>
      </p:sp>
      <p:sp>
        <p:nvSpPr>
          <p:cNvPr id="2" name="Text Placeholder 1"/>
          <p:cNvSpPr>
            <a:spLocks noGrp="1"/>
          </p:cNvSpPr>
          <p:nvPr>
            <p:ph type="subTitle" idx="1"/>
          </p:nvPr>
        </p:nvSpPr>
        <p:spPr/>
        <p:txBody>
          <a:bodyPr>
            <a:normAutofit/>
          </a:bodyPr>
          <a:lstStyle/>
          <a:p>
            <a:r>
              <a:rPr lang="en-US" dirty="0" smtClean="0"/>
              <a:t>Pre-Submission Activities</a:t>
            </a:r>
            <a:endParaRPr lang="en-US" dirty="0"/>
          </a:p>
        </p:txBody>
      </p:sp>
      <p:sp>
        <p:nvSpPr>
          <p:cNvPr id="14" name="Text Placeholder 3"/>
          <p:cNvSpPr txBox="1">
            <a:spLocks/>
          </p:cNvSpPr>
          <p:nvPr/>
        </p:nvSpPr>
        <p:spPr>
          <a:xfrm>
            <a:off x="5181405" y="4146914"/>
            <a:ext cx="3429000" cy="1990163"/>
          </a:xfrm>
          <a:prstGeom prst="rect">
            <a:avLst/>
          </a:prstGeom>
          <a:solidFill>
            <a:schemeClr val="bg1"/>
          </a:solidFill>
          <a:ln>
            <a:solidFill>
              <a:schemeClr val="accent2"/>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Trebuchet MS" panose="020B0603020202020204" pitchFamily="34" charset="0"/>
              </a:rPr>
              <a:t>The </a:t>
            </a:r>
            <a:r>
              <a:rPr lang="en-US" sz="1800" b="1" dirty="0">
                <a:latin typeface="Trebuchet MS" panose="020B0603020202020204" pitchFamily="34" charset="0"/>
              </a:rPr>
              <a:t>PI</a:t>
            </a:r>
            <a:r>
              <a:rPr lang="en-US" sz="1800" dirty="0">
                <a:latin typeface="Trebuchet MS" panose="020B0603020202020204" pitchFamily="34" charset="0"/>
              </a:rPr>
              <a:t> will :</a:t>
            </a:r>
          </a:p>
          <a:p>
            <a:pPr marL="514350" indent="-514350">
              <a:buClr>
                <a:schemeClr val="accent6"/>
              </a:buClr>
              <a:buFont typeface="+mj-lt"/>
              <a:buAutoNum type="arabicPeriod"/>
            </a:pPr>
            <a:r>
              <a:rPr lang="en-US" sz="1800" dirty="0">
                <a:latin typeface="Trebuchet MS" panose="020B0603020202020204" pitchFamily="34" charset="0"/>
              </a:rPr>
              <a:t>Create </a:t>
            </a:r>
            <a:r>
              <a:rPr lang="en-US" sz="1800" dirty="0" smtClean="0">
                <a:latin typeface="Trebuchet MS" panose="020B0603020202020204" pitchFamily="34" charset="0"/>
              </a:rPr>
              <a:t>the Procedure</a:t>
            </a:r>
            <a:endParaRPr lang="en-US" sz="1800" dirty="0">
              <a:latin typeface="Trebuchet MS" panose="020B0603020202020204" pitchFamily="34" charset="0"/>
            </a:endParaRPr>
          </a:p>
          <a:p>
            <a:pPr marL="514350" indent="-514350">
              <a:buClr>
                <a:schemeClr val="accent6"/>
              </a:buClr>
              <a:buFont typeface="+mj-lt"/>
              <a:buAutoNum type="arabicPeriod"/>
            </a:pPr>
            <a:r>
              <a:rPr lang="en-US" sz="1800" dirty="0" smtClean="0">
                <a:latin typeface="Trebuchet MS" panose="020B0603020202020204" pitchFamily="34" charset="0"/>
              </a:rPr>
              <a:t>Complete the SmartForm pages</a:t>
            </a:r>
            <a:endParaRPr lang="en-US" sz="1800" dirty="0">
              <a:latin typeface="Trebuchet MS" panose="020B0603020202020204" pitchFamily="34" charset="0"/>
            </a:endParaRPr>
          </a:p>
        </p:txBody>
      </p:sp>
      <p:grpSp>
        <p:nvGrpSpPr>
          <p:cNvPr id="24" name="Group 23"/>
          <p:cNvGrpSpPr/>
          <p:nvPr/>
        </p:nvGrpSpPr>
        <p:grpSpPr>
          <a:xfrm>
            <a:off x="6172200" y="2057180"/>
            <a:ext cx="263525" cy="285115"/>
            <a:chOff x="1264532" y="2098441"/>
            <a:chExt cx="263525" cy="285115"/>
          </a:xfrm>
        </p:grpSpPr>
        <p:sp>
          <p:nvSpPr>
            <p:cNvPr id="25" name="Isosceles Triangle 24"/>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900" b="1" dirty="0">
                  <a:solidFill>
                    <a:srgbClr val="FFFFFF"/>
                  </a:solidFill>
                  <a:ea typeface="Calibri"/>
                  <a:cs typeface="Arial"/>
                </a:rPr>
                <a:t> </a:t>
              </a:r>
            </a:p>
          </p:txBody>
        </p:sp>
        <p:sp>
          <p:nvSpPr>
            <p:cNvPr id="26"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0"/>
                </a:spcBef>
                <a:spcAft>
                  <a:spcPts val="0"/>
                </a:spcAft>
              </a:pPr>
              <a:r>
                <a:rPr lang="en-US" sz="900" b="1" dirty="0">
                  <a:solidFill>
                    <a:srgbClr val="FFFFFF"/>
                  </a:solidFill>
                  <a:latin typeface="Arial" panose="020B0604020202020204" pitchFamily="34" charset="0"/>
                  <a:ea typeface="Calibri"/>
                  <a:cs typeface="Arial" panose="020B0604020202020204" pitchFamily="34" charset="0"/>
                </a:rPr>
                <a:t>1</a:t>
              </a:r>
            </a:p>
            <a:p>
              <a:pPr algn="ctr">
                <a:spcBef>
                  <a:spcPts val="0"/>
                </a:spcBef>
                <a:spcAft>
                  <a:spcPts val="0"/>
                </a:spcAft>
              </a:pPr>
              <a:r>
                <a:rPr lang="en-US" sz="1100" dirty="0">
                  <a:noFill/>
                  <a:latin typeface="Times New Roman"/>
                  <a:ea typeface="Calibri"/>
                  <a:cs typeface="Arial"/>
                </a:rPr>
                <a:t> </a:t>
              </a:r>
              <a:endParaRPr lang="en-US" sz="1200" dirty="0">
                <a:latin typeface="Times New Roman"/>
                <a:ea typeface="Times New Roman"/>
              </a:endParaRPr>
            </a:p>
          </p:txBody>
        </p:sp>
      </p:grpSp>
      <p:grpSp>
        <p:nvGrpSpPr>
          <p:cNvPr id="6" name="Group 5"/>
          <p:cNvGrpSpPr/>
          <p:nvPr/>
        </p:nvGrpSpPr>
        <p:grpSpPr>
          <a:xfrm rot="10800000">
            <a:off x="1877277" y="1964664"/>
            <a:ext cx="301147" cy="303409"/>
            <a:chOff x="5714818" y="6090208"/>
            <a:chExt cx="301147" cy="303409"/>
          </a:xfrm>
        </p:grpSpPr>
        <p:sp>
          <p:nvSpPr>
            <p:cNvPr id="12" name="Isosceles Triangle 11"/>
            <p:cNvSpPr/>
            <p:nvPr/>
          </p:nvSpPr>
          <p:spPr>
            <a:xfrm rot="5400000">
              <a:off x="5748497" y="6126149"/>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900" b="1" dirty="0">
                  <a:solidFill>
                    <a:srgbClr val="FFFFFF"/>
                  </a:solidFill>
                  <a:ea typeface="Calibri"/>
                  <a:cs typeface="Arial"/>
                </a:rPr>
                <a:t> </a:t>
              </a:r>
            </a:p>
          </p:txBody>
        </p:sp>
        <p:sp>
          <p:nvSpPr>
            <p:cNvPr id="13" name="Text Box 3"/>
            <p:cNvSpPr txBox="1"/>
            <p:nvPr/>
          </p:nvSpPr>
          <p:spPr>
            <a:xfrm rot="10800000">
              <a:off x="5714818" y="6090208"/>
              <a:ext cx="264167" cy="23168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0"/>
                </a:spcBef>
                <a:spcAft>
                  <a:spcPts val="0"/>
                </a:spcAft>
              </a:pPr>
              <a:r>
                <a:rPr lang="en-US" sz="900" b="1" dirty="0">
                  <a:solidFill>
                    <a:srgbClr val="FFFFFF"/>
                  </a:solidFill>
                  <a:latin typeface="Arial" panose="020B0604020202020204" pitchFamily="34" charset="0"/>
                  <a:ea typeface="Calibri"/>
                  <a:cs typeface="Arial" panose="020B0604020202020204" pitchFamily="34" charset="0"/>
                </a:rPr>
                <a:t>2</a:t>
              </a:r>
            </a:p>
            <a:p>
              <a:pPr algn="ctr">
                <a:spcBef>
                  <a:spcPts val="0"/>
                </a:spcBef>
                <a:spcAft>
                  <a:spcPts val="0"/>
                </a:spcAft>
              </a:pPr>
              <a:r>
                <a:rPr lang="en-US" sz="1100" dirty="0">
                  <a:noFill/>
                  <a:latin typeface="Times New Roman"/>
                  <a:ea typeface="Calibri"/>
                  <a:cs typeface="Arial"/>
                </a:rPr>
                <a:t> </a:t>
              </a:r>
              <a:endParaRPr lang="en-US" sz="1200" dirty="0">
                <a:latin typeface="Times New Roman"/>
                <a:ea typeface="Times New Roman"/>
              </a:endParaRPr>
            </a:p>
          </p:txBody>
        </p:sp>
      </p:grpSp>
    </p:spTree>
    <p:extLst>
      <p:ext uri="{BB962C8B-B14F-4D97-AF65-F5344CB8AC3E}">
        <p14:creationId xmlns:p14="http://schemas.microsoft.com/office/powerpoint/2010/main" val="31772846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Procedure Workspace</a:t>
            </a:r>
            <a:endParaRPr lang="en-US" dirty="0"/>
          </a:p>
        </p:txBody>
      </p:sp>
      <p:sp>
        <p:nvSpPr>
          <p:cNvPr id="3" name="Subtitle 2"/>
          <p:cNvSpPr>
            <a:spLocks noGrp="1"/>
          </p:cNvSpPr>
          <p:nvPr>
            <p:ph type="subTitle" idx="1"/>
          </p:nvPr>
        </p:nvSpPr>
        <p:spPr/>
        <p:txBody>
          <a:bodyPr/>
          <a:lstStyle/>
          <a:p>
            <a:r>
              <a:rPr lang="en-US" dirty="0" smtClean="0"/>
              <a:t>Pre-Submission Activities</a:t>
            </a:r>
            <a:endParaRPr lang="en-US" dirty="0"/>
          </a:p>
        </p:txBody>
      </p:sp>
      <p:sp>
        <p:nvSpPr>
          <p:cNvPr id="4" name="Content Placeholder 3"/>
          <p:cNvSpPr>
            <a:spLocks noGrp="1"/>
          </p:cNvSpPr>
          <p:nvPr>
            <p:ph idx="10"/>
          </p:nvPr>
        </p:nvSpPr>
        <p:spPr/>
        <p:txBody>
          <a:bodyPr/>
          <a:lstStyle/>
          <a:p>
            <a:endParaRPr lang="en-US" dirty="0"/>
          </a:p>
        </p:txBody>
      </p:sp>
      <p:pic>
        <p:nvPicPr>
          <p:cNvPr id="5" name="Picture 4"/>
          <p:cNvPicPr>
            <a:picLocks noChangeAspect="1"/>
          </p:cNvPicPr>
          <p:nvPr/>
        </p:nvPicPr>
        <p:blipFill rotWithShape="1">
          <a:blip r:embed="rId3"/>
          <a:srcRect t="4649" r="28571" b="16923"/>
          <a:stretch/>
        </p:blipFill>
        <p:spPr>
          <a:xfrm>
            <a:off x="474163" y="1905000"/>
            <a:ext cx="8399999" cy="4267200"/>
          </a:xfrm>
          <a:prstGeom prst="rect">
            <a:avLst/>
          </a:prstGeom>
          <a:ln w="28575" cap="sq">
            <a:solidFill>
              <a:srgbClr val="002060"/>
            </a:solidFill>
            <a:prstDash val="solid"/>
            <a:miter lim="800000"/>
          </a:ln>
          <a:effectLst/>
        </p:spPr>
      </p:pic>
    </p:spTree>
    <p:extLst>
      <p:ext uri="{BB962C8B-B14F-4D97-AF65-F5344CB8AC3E}">
        <p14:creationId xmlns:p14="http://schemas.microsoft.com/office/powerpoint/2010/main" val="5191099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63070" y="2124634"/>
            <a:ext cx="4752975" cy="1838325"/>
          </a:xfrm>
          <a:prstGeom prst="rect">
            <a:avLst/>
          </a:prstGeom>
          <a:ln>
            <a:solidFill>
              <a:srgbClr val="002060"/>
            </a:solidFill>
          </a:ln>
        </p:spPr>
      </p:pic>
      <p:sp>
        <p:nvSpPr>
          <p:cNvPr id="3" name="Title 2"/>
          <p:cNvSpPr>
            <a:spLocks noGrp="1"/>
          </p:cNvSpPr>
          <p:nvPr>
            <p:ph type="ctrTitle"/>
          </p:nvPr>
        </p:nvSpPr>
        <p:spPr/>
        <p:txBody>
          <a:bodyPr/>
          <a:lstStyle/>
          <a:p>
            <a:r>
              <a:rPr lang="en-US" dirty="0" smtClean="0"/>
              <a:t>Create a Protocol</a:t>
            </a:r>
            <a:endParaRPr lang="en-US" dirty="0"/>
          </a:p>
        </p:txBody>
      </p:sp>
      <p:sp>
        <p:nvSpPr>
          <p:cNvPr id="2" name="Text Placeholder 1"/>
          <p:cNvSpPr>
            <a:spLocks noGrp="1"/>
          </p:cNvSpPr>
          <p:nvPr>
            <p:ph type="subTitle" idx="1"/>
          </p:nvPr>
        </p:nvSpPr>
        <p:spPr/>
        <p:txBody>
          <a:bodyPr>
            <a:normAutofit/>
          </a:bodyPr>
          <a:lstStyle/>
          <a:p>
            <a:r>
              <a:rPr lang="en-US" dirty="0" smtClean="0"/>
              <a:t>Pre-Submission Activities</a:t>
            </a:r>
            <a:endParaRPr lang="en-US" dirty="0"/>
          </a:p>
        </p:txBody>
      </p:sp>
      <p:sp>
        <p:nvSpPr>
          <p:cNvPr id="14" name="Text Placeholder 3"/>
          <p:cNvSpPr txBox="1">
            <a:spLocks/>
          </p:cNvSpPr>
          <p:nvPr/>
        </p:nvSpPr>
        <p:spPr>
          <a:xfrm>
            <a:off x="5486400" y="2034078"/>
            <a:ext cx="3429000" cy="1990163"/>
          </a:xfrm>
          <a:prstGeom prst="rect">
            <a:avLst/>
          </a:prstGeom>
          <a:solidFill>
            <a:schemeClr val="bg1"/>
          </a:solidFill>
          <a:ln>
            <a:solidFill>
              <a:schemeClr val="accent2"/>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Trebuchet MS" panose="020B0603020202020204" pitchFamily="34" charset="0"/>
              </a:rPr>
              <a:t>The </a:t>
            </a:r>
            <a:r>
              <a:rPr lang="en-US" sz="1800" b="1" dirty="0">
                <a:latin typeface="Trebuchet MS" panose="020B0603020202020204" pitchFamily="34" charset="0"/>
              </a:rPr>
              <a:t>PI</a:t>
            </a:r>
            <a:r>
              <a:rPr lang="en-US" sz="1800" dirty="0">
                <a:latin typeface="Trebuchet MS" panose="020B0603020202020204" pitchFamily="34" charset="0"/>
              </a:rPr>
              <a:t> will :</a:t>
            </a:r>
          </a:p>
          <a:p>
            <a:pPr marL="514350" indent="-514350">
              <a:buClr>
                <a:schemeClr val="accent6"/>
              </a:buClr>
              <a:buFont typeface="+mj-lt"/>
              <a:buAutoNum type="arabicPeriod"/>
            </a:pPr>
            <a:r>
              <a:rPr lang="en-US" sz="1800" dirty="0">
                <a:latin typeface="Trebuchet MS" panose="020B0603020202020204" pitchFamily="34" charset="0"/>
              </a:rPr>
              <a:t>Create the </a:t>
            </a:r>
            <a:r>
              <a:rPr lang="en-US" sz="1800" dirty="0" smtClean="0">
                <a:latin typeface="Trebuchet MS" panose="020B0603020202020204" pitchFamily="34" charset="0"/>
              </a:rPr>
              <a:t>protocol </a:t>
            </a:r>
            <a:r>
              <a:rPr lang="en-US" sz="1800" dirty="0">
                <a:latin typeface="Trebuchet MS" panose="020B0603020202020204" pitchFamily="34" charset="0"/>
              </a:rPr>
              <a:t>and complete the </a:t>
            </a:r>
            <a:r>
              <a:rPr lang="en-US" sz="1800" dirty="0" smtClean="0">
                <a:latin typeface="Trebuchet MS" panose="020B0603020202020204" pitchFamily="34" charset="0"/>
              </a:rPr>
              <a:t>SmartForm </a:t>
            </a:r>
            <a:r>
              <a:rPr lang="en-US" sz="1800" dirty="0">
                <a:latin typeface="Trebuchet MS" panose="020B0603020202020204" pitchFamily="34" charset="0"/>
              </a:rPr>
              <a:t>pages</a:t>
            </a:r>
          </a:p>
          <a:p>
            <a:pPr marL="514350" indent="-514350">
              <a:buClr>
                <a:schemeClr val="accent6"/>
              </a:buClr>
              <a:buFont typeface="+mj-lt"/>
              <a:buAutoNum type="arabicPeriod"/>
            </a:pPr>
            <a:r>
              <a:rPr lang="en-US" sz="1800" dirty="0">
                <a:latin typeface="Trebuchet MS" panose="020B0603020202020204" pitchFamily="34" charset="0"/>
              </a:rPr>
              <a:t>Submit </a:t>
            </a:r>
            <a:r>
              <a:rPr lang="en-US" sz="1800" dirty="0" smtClean="0">
                <a:latin typeface="Trebuchet MS" panose="020B0603020202020204" pitchFamily="34" charset="0"/>
              </a:rPr>
              <a:t>the protocol for </a:t>
            </a:r>
            <a:r>
              <a:rPr lang="en-US" sz="1800" dirty="0">
                <a:latin typeface="Trebuchet MS" panose="020B0603020202020204" pitchFamily="34" charset="0"/>
              </a:rPr>
              <a:t>review</a:t>
            </a:r>
          </a:p>
        </p:txBody>
      </p:sp>
      <p:grpSp>
        <p:nvGrpSpPr>
          <p:cNvPr id="24" name="Group 23"/>
          <p:cNvGrpSpPr/>
          <p:nvPr/>
        </p:nvGrpSpPr>
        <p:grpSpPr>
          <a:xfrm>
            <a:off x="2294965" y="2142565"/>
            <a:ext cx="263525" cy="285115"/>
            <a:chOff x="1264532" y="2098441"/>
            <a:chExt cx="263525" cy="285115"/>
          </a:xfrm>
        </p:grpSpPr>
        <p:sp>
          <p:nvSpPr>
            <p:cNvPr id="25" name="Isosceles Triangle 24"/>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900" b="1" dirty="0">
                  <a:solidFill>
                    <a:srgbClr val="FFFFFF"/>
                  </a:solidFill>
                  <a:ea typeface="Calibri"/>
                  <a:cs typeface="Arial"/>
                </a:rPr>
                <a:t> </a:t>
              </a:r>
            </a:p>
          </p:txBody>
        </p:sp>
        <p:sp>
          <p:nvSpPr>
            <p:cNvPr id="26"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0"/>
                </a:spcBef>
                <a:spcAft>
                  <a:spcPts val="0"/>
                </a:spcAft>
              </a:pPr>
              <a:r>
                <a:rPr lang="en-US" sz="900" b="1" dirty="0">
                  <a:solidFill>
                    <a:srgbClr val="FFFFFF"/>
                  </a:solidFill>
                  <a:latin typeface="Arial" panose="020B0604020202020204" pitchFamily="34" charset="0"/>
                  <a:ea typeface="Calibri"/>
                  <a:cs typeface="Arial" panose="020B0604020202020204" pitchFamily="34" charset="0"/>
                </a:rPr>
                <a:t>1</a:t>
              </a:r>
            </a:p>
            <a:p>
              <a:pPr algn="ctr">
                <a:spcBef>
                  <a:spcPts val="0"/>
                </a:spcBef>
                <a:spcAft>
                  <a:spcPts val="0"/>
                </a:spcAft>
              </a:pPr>
              <a:r>
                <a:rPr lang="en-US" sz="1100" dirty="0">
                  <a:noFill/>
                  <a:latin typeface="Times New Roman"/>
                  <a:ea typeface="Calibri"/>
                  <a:cs typeface="Arial"/>
                </a:rPr>
                <a:t> </a:t>
              </a:r>
              <a:endParaRPr lang="en-US" sz="1200" dirty="0">
                <a:latin typeface="Times New Roman"/>
                <a:ea typeface="Times New Roman"/>
              </a:endParaRPr>
            </a:p>
          </p:txBody>
        </p:sp>
      </p:grpSp>
      <p:grpSp>
        <p:nvGrpSpPr>
          <p:cNvPr id="6" name="Group 5"/>
          <p:cNvGrpSpPr/>
          <p:nvPr/>
        </p:nvGrpSpPr>
        <p:grpSpPr>
          <a:xfrm>
            <a:off x="5676238" y="6137077"/>
            <a:ext cx="320677" cy="285115"/>
            <a:chOff x="5695288" y="6108502"/>
            <a:chExt cx="320677" cy="285115"/>
          </a:xfrm>
        </p:grpSpPr>
        <p:sp>
          <p:nvSpPr>
            <p:cNvPr id="12" name="Isosceles Triangle 11"/>
            <p:cNvSpPr/>
            <p:nvPr/>
          </p:nvSpPr>
          <p:spPr>
            <a:xfrm rot="5400000">
              <a:off x="5748497" y="6126149"/>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0"/>
                </a:spcBef>
                <a:spcAft>
                  <a:spcPts val="0"/>
                </a:spcAft>
              </a:pPr>
              <a:r>
                <a:rPr lang="en-US" sz="900" b="1" dirty="0">
                  <a:solidFill>
                    <a:srgbClr val="FFFFFF"/>
                  </a:solidFill>
                  <a:ea typeface="Calibri"/>
                  <a:cs typeface="Arial"/>
                </a:rPr>
                <a:t> </a:t>
              </a:r>
            </a:p>
          </p:txBody>
        </p:sp>
        <p:sp>
          <p:nvSpPr>
            <p:cNvPr id="13" name="Text Box 3"/>
            <p:cNvSpPr txBox="1"/>
            <p:nvPr/>
          </p:nvSpPr>
          <p:spPr>
            <a:xfrm>
              <a:off x="5695288" y="6174682"/>
              <a:ext cx="301627" cy="2189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0"/>
                </a:spcBef>
                <a:spcAft>
                  <a:spcPts val="0"/>
                </a:spcAft>
              </a:pPr>
              <a:r>
                <a:rPr lang="en-US" sz="900" b="1" dirty="0" smtClean="0">
                  <a:solidFill>
                    <a:srgbClr val="FFFFFF"/>
                  </a:solidFill>
                  <a:latin typeface="Arial" panose="020B0604020202020204" pitchFamily="34" charset="0"/>
                  <a:ea typeface="Calibri"/>
                  <a:cs typeface="Arial" panose="020B0604020202020204" pitchFamily="34" charset="0"/>
                </a:rPr>
                <a:t>2</a:t>
              </a:r>
              <a:endParaRPr lang="en-US" sz="900" b="1" dirty="0">
                <a:solidFill>
                  <a:srgbClr val="FFFFFF"/>
                </a:solidFill>
                <a:latin typeface="Arial" panose="020B0604020202020204" pitchFamily="34" charset="0"/>
                <a:ea typeface="Calibri"/>
                <a:cs typeface="Arial" panose="020B0604020202020204" pitchFamily="34" charset="0"/>
              </a:endParaRPr>
            </a:p>
            <a:p>
              <a:pPr algn="ctr">
                <a:spcBef>
                  <a:spcPts val="0"/>
                </a:spcBef>
                <a:spcAft>
                  <a:spcPts val="0"/>
                </a:spcAft>
              </a:pPr>
              <a:r>
                <a:rPr lang="en-US" sz="1100" dirty="0">
                  <a:noFill/>
                  <a:latin typeface="Times New Roman"/>
                  <a:ea typeface="Calibri"/>
                  <a:cs typeface="Arial"/>
                </a:rPr>
                <a:t> </a:t>
              </a:r>
              <a:endParaRPr lang="en-US" sz="1200" dirty="0">
                <a:latin typeface="Times New Roman"/>
                <a:ea typeface="Times New Roman"/>
              </a:endParaRPr>
            </a:p>
          </p:txBody>
        </p:sp>
      </p:grpSp>
      <p:pic>
        <p:nvPicPr>
          <p:cNvPr id="8" name="Picture 7"/>
          <p:cNvPicPr>
            <a:picLocks noChangeAspect="1"/>
          </p:cNvPicPr>
          <p:nvPr/>
        </p:nvPicPr>
        <p:blipFill>
          <a:blip r:embed="rId4"/>
          <a:stretch>
            <a:fillRect/>
          </a:stretch>
        </p:blipFill>
        <p:spPr>
          <a:xfrm>
            <a:off x="6017345" y="4648200"/>
            <a:ext cx="2257425" cy="1870438"/>
          </a:xfrm>
          <a:prstGeom prst="rect">
            <a:avLst/>
          </a:prstGeom>
          <a:ln>
            <a:solidFill>
              <a:srgbClr val="002060"/>
            </a:solidFill>
          </a:ln>
        </p:spPr>
      </p:pic>
    </p:spTree>
    <p:extLst>
      <p:ext uri="{BB962C8B-B14F-4D97-AF65-F5344CB8AC3E}">
        <p14:creationId xmlns:p14="http://schemas.microsoft.com/office/powerpoint/2010/main" val="2493975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Protocol Workspace</a:t>
            </a:r>
            <a:endParaRPr lang="en-US" dirty="0"/>
          </a:p>
        </p:txBody>
      </p:sp>
      <p:sp>
        <p:nvSpPr>
          <p:cNvPr id="2" name="Text Placeholder 1"/>
          <p:cNvSpPr>
            <a:spLocks noGrp="1"/>
          </p:cNvSpPr>
          <p:nvPr>
            <p:ph type="subTitle" idx="1"/>
          </p:nvPr>
        </p:nvSpPr>
        <p:spPr/>
        <p:txBody>
          <a:bodyPr>
            <a:normAutofit/>
          </a:bodyPr>
          <a:lstStyle/>
          <a:p>
            <a:r>
              <a:rPr lang="en-US" dirty="0" smtClean="0"/>
              <a:t>Pre-Submission Activities</a:t>
            </a:r>
            <a:endParaRPr lang="en-US" dirty="0"/>
          </a:p>
        </p:txBody>
      </p:sp>
      <p:pic>
        <p:nvPicPr>
          <p:cNvPr id="15" name="Picture 14"/>
          <p:cNvPicPr>
            <a:picLocks noChangeAspect="1"/>
          </p:cNvPicPr>
          <p:nvPr/>
        </p:nvPicPr>
        <p:blipFill rotWithShape="1">
          <a:blip r:embed="rId3"/>
          <a:srcRect t="4958" r="27286" b="6425"/>
          <a:stretch/>
        </p:blipFill>
        <p:spPr>
          <a:xfrm>
            <a:off x="609600" y="1764419"/>
            <a:ext cx="8249194" cy="4651314"/>
          </a:xfrm>
          <a:prstGeom prst="rect">
            <a:avLst/>
          </a:prstGeom>
          <a:ln w="28575" cap="sq">
            <a:solidFill>
              <a:srgbClr val="002060"/>
            </a:solidFill>
            <a:prstDash val="solid"/>
            <a:miter lim="800000"/>
          </a:ln>
          <a:effectLst/>
        </p:spPr>
      </p:pic>
    </p:spTree>
    <p:extLst>
      <p:ext uri="{BB962C8B-B14F-4D97-AF65-F5344CB8AC3E}">
        <p14:creationId xmlns:p14="http://schemas.microsoft.com/office/powerpoint/2010/main" val="691446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Pre-Submission</a:t>
            </a:r>
            <a:endParaRPr lang="en-US" dirty="0"/>
          </a:p>
        </p:txBody>
      </p:sp>
      <p:sp>
        <p:nvSpPr>
          <p:cNvPr id="3" name="Subtitle 2"/>
          <p:cNvSpPr>
            <a:spLocks noGrp="1"/>
          </p:cNvSpPr>
          <p:nvPr>
            <p:ph type="subTitle" idx="1"/>
          </p:nvPr>
        </p:nvSpPr>
        <p:spPr/>
        <p:txBody>
          <a:bodyPr/>
          <a:lstStyle/>
          <a:p>
            <a:r>
              <a:rPr lang="en-US" dirty="0" smtClean="0"/>
              <a:t>What to Expect After Submitting</a:t>
            </a:r>
            <a:endParaRPr lang="en-US" dirty="0"/>
          </a:p>
        </p:txBody>
      </p:sp>
      <p:sp>
        <p:nvSpPr>
          <p:cNvPr id="4" name="Content Placeholder 3"/>
          <p:cNvSpPr>
            <a:spLocks noGrp="1"/>
          </p:cNvSpPr>
          <p:nvPr>
            <p:ph idx="10"/>
          </p:nvPr>
        </p:nvSpPr>
        <p:spPr/>
        <p:txBody>
          <a:bodyPr/>
          <a:lstStyle/>
          <a:p>
            <a:pPr marL="342900" indent="-342900">
              <a:buFont typeface="Wingdings" panose="05000000000000000000" pitchFamily="2" charset="2"/>
              <a:buChar char="q"/>
            </a:pPr>
            <a:r>
              <a:rPr lang="en-US" sz="1800" dirty="0"/>
              <a:t>Submitting </a:t>
            </a:r>
            <a:r>
              <a:rPr lang="en-US" sz="1800" dirty="0" smtClean="0"/>
              <a:t>your protocol initiates </a:t>
            </a:r>
            <a:r>
              <a:rPr lang="en-US" sz="1800" dirty="0"/>
              <a:t>a series of activities that may include</a:t>
            </a:r>
            <a:r>
              <a:rPr lang="en-US" sz="1800" dirty="0" smtClean="0"/>
              <a:t>:</a:t>
            </a:r>
            <a:endParaRPr lang="en-US" dirty="0"/>
          </a:p>
          <a:p>
            <a:pPr marL="800100" lvl="1" indent="-342900">
              <a:buFont typeface="Wingdings" panose="05000000000000000000" pitchFamily="2" charset="2"/>
              <a:buChar char="§"/>
            </a:pPr>
            <a:r>
              <a:rPr lang="en-US" dirty="0" smtClean="0"/>
              <a:t>Review </a:t>
            </a:r>
            <a:r>
              <a:rPr lang="en-US" dirty="0"/>
              <a:t>by </a:t>
            </a:r>
            <a:r>
              <a:rPr lang="en-US" dirty="0" smtClean="0"/>
              <a:t>an IACUC Coordinator</a:t>
            </a:r>
            <a:endParaRPr lang="en-US" dirty="0"/>
          </a:p>
          <a:p>
            <a:pPr marL="800100" lvl="1" indent="-342900">
              <a:buFont typeface="Wingdings" panose="05000000000000000000" pitchFamily="2" charset="2"/>
              <a:buChar char="§"/>
            </a:pPr>
            <a:r>
              <a:rPr lang="en-US" dirty="0"/>
              <a:t>Review by </a:t>
            </a:r>
            <a:r>
              <a:rPr lang="en-US" dirty="0" smtClean="0"/>
              <a:t>an IACUC committee</a:t>
            </a:r>
          </a:p>
          <a:p>
            <a:pPr marL="800100" lvl="1" indent="-342900">
              <a:buFont typeface="Wingdings" panose="05000000000000000000" pitchFamily="2" charset="2"/>
              <a:buChar char="§"/>
            </a:pPr>
            <a:r>
              <a:rPr lang="en-US" dirty="0" smtClean="0"/>
              <a:t>Optional ancillary review by individuals, departments, and other organizations</a:t>
            </a:r>
            <a:endParaRPr lang="en-US" dirty="0"/>
          </a:p>
          <a:p>
            <a:pPr marL="800100" lvl="1" indent="-342900">
              <a:buFont typeface="Wingdings" panose="05000000000000000000" pitchFamily="2" charset="2"/>
              <a:buChar char="§"/>
            </a:pPr>
            <a:r>
              <a:rPr lang="en-US" dirty="0"/>
              <a:t>Communication of the </a:t>
            </a:r>
            <a:r>
              <a:rPr lang="en-US" dirty="0" smtClean="0"/>
              <a:t>committee’s </a:t>
            </a:r>
            <a:r>
              <a:rPr lang="en-US" dirty="0"/>
              <a:t>decision to the investigator</a:t>
            </a:r>
          </a:p>
          <a:p>
            <a:endParaRPr lang="en-US" sz="1800" dirty="0"/>
          </a:p>
          <a:p>
            <a:pPr marL="342900" indent="-342900">
              <a:buFont typeface="Wingdings" panose="05000000000000000000" pitchFamily="2" charset="2"/>
              <a:buChar char="q"/>
            </a:pPr>
            <a:r>
              <a:rPr lang="en-US" sz="1800" dirty="0"/>
              <a:t>Any of these may lead to a request for the </a:t>
            </a:r>
            <a:r>
              <a:rPr lang="en-US" sz="1800" dirty="0" smtClean="0"/>
              <a:t>research </a:t>
            </a:r>
            <a:r>
              <a:rPr lang="en-US" sz="1800" dirty="0"/>
              <a:t>team to take further action, such as providing clarifications </a:t>
            </a:r>
            <a:r>
              <a:rPr lang="en-US" sz="1800" dirty="0" smtClean="0"/>
              <a:t>regarding </a:t>
            </a:r>
            <a:r>
              <a:rPr lang="en-US" sz="1800" dirty="0"/>
              <a:t>the </a:t>
            </a:r>
            <a:r>
              <a:rPr lang="en-US" sz="1800" dirty="0" smtClean="0"/>
              <a:t>protocol</a:t>
            </a:r>
            <a:endParaRPr lang="en-US" sz="1800" dirty="0"/>
          </a:p>
          <a:p>
            <a:pPr marL="342900" indent="-342900">
              <a:buFont typeface="Wingdings" panose="05000000000000000000" pitchFamily="2" charset="2"/>
              <a:buChar char="q"/>
            </a:pPr>
            <a:endParaRPr lang="en-US" sz="1800" dirty="0"/>
          </a:p>
          <a:p>
            <a:pPr marL="342900" indent="-342900">
              <a:buFont typeface="Wingdings" panose="05000000000000000000" pitchFamily="2" charset="2"/>
              <a:buChar char="q"/>
            </a:pPr>
            <a:r>
              <a:rPr lang="en-US" sz="1800" dirty="0"/>
              <a:t>Whenever the </a:t>
            </a:r>
            <a:r>
              <a:rPr lang="en-US" sz="1800" dirty="0" smtClean="0"/>
              <a:t>research </a:t>
            </a:r>
            <a:r>
              <a:rPr lang="en-US" sz="1800" dirty="0"/>
              <a:t>team needs to act, the PI receives an e-mail </a:t>
            </a:r>
            <a:r>
              <a:rPr lang="en-US" sz="1800" dirty="0" smtClean="0"/>
              <a:t>notification </a:t>
            </a:r>
            <a:r>
              <a:rPr lang="en-US" sz="1800" dirty="0"/>
              <a:t>and the </a:t>
            </a:r>
            <a:r>
              <a:rPr lang="en-US" sz="1800" dirty="0" smtClean="0"/>
              <a:t>study appears </a:t>
            </a:r>
            <a:r>
              <a:rPr lang="en-US" sz="1800" dirty="0"/>
              <a:t>in My Inbox for all </a:t>
            </a:r>
            <a:r>
              <a:rPr lang="en-US" sz="1800" dirty="0" smtClean="0"/>
              <a:t>research </a:t>
            </a:r>
            <a:r>
              <a:rPr lang="en-US" sz="1800" dirty="0"/>
              <a:t>team members when they log in to the </a:t>
            </a:r>
            <a:r>
              <a:rPr lang="en-US" sz="1800" dirty="0" smtClean="0"/>
              <a:t>Click Portal</a:t>
            </a:r>
            <a:endParaRPr lang="en-US" sz="1800" dirty="0"/>
          </a:p>
        </p:txBody>
      </p:sp>
    </p:spTree>
    <p:extLst>
      <p:ext uri="{BB962C8B-B14F-4D97-AF65-F5344CB8AC3E}">
        <p14:creationId xmlns:p14="http://schemas.microsoft.com/office/powerpoint/2010/main" val="1116628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uter_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45" y="2257425"/>
            <a:ext cx="764831" cy="634810"/>
          </a:xfrm>
          <a:prstGeom prst="rect">
            <a:avLst/>
          </a:prstGeom>
        </p:spPr>
      </p:pic>
      <p:sp>
        <p:nvSpPr>
          <p:cNvPr id="3" name="Text Placeholder 3"/>
          <p:cNvSpPr txBox="1">
            <a:spLocks/>
          </p:cNvSpPr>
          <p:nvPr/>
        </p:nvSpPr>
        <p:spPr>
          <a:xfrm>
            <a:off x="2314575" y="2257425"/>
            <a:ext cx="6360652" cy="31242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dirty="0">
              <a:solidFill>
                <a:schemeClr val="bg1"/>
              </a:solidFill>
            </a:endParaRPr>
          </a:p>
        </p:txBody>
      </p:sp>
      <p:sp>
        <p:nvSpPr>
          <p:cNvPr id="4" name="Text Placeholder 12"/>
          <p:cNvSpPr txBox="1">
            <a:spLocks/>
          </p:cNvSpPr>
          <p:nvPr/>
        </p:nvSpPr>
        <p:spPr>
          <a:xfrm>
            <a:off x="644600" y="1339061"/>
            <a:ext cx="8098863" cy="520763"/>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800" b="1" kern="1200" baseline="0">
                <a:solidFill>
                  <a:schemeClr val="bg1"/>
                </a:solidFill>
                <a:latin typeface="Helvetica"/>
                <a:ea typeface="+mn-ea"/>
                <a:cs typeface="Helvetic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latin typeface="Trebuchet MS" panose="020B0603020202020204" pitchFamily="34" charset="0"/>
              </a:rPr>
              <a:t>Pre-Submission </a:t>
            </a:r>
            <a:r>
              <a:rPr lang="en-US" dirty="0" smtClean="0">
                <a:latin typeface="Trebuchet MS" panose="020B0603020202020204" pitchFamily="34" charset="0"/>
              </a:rPr>
              <a:t>Exercises</a:t>
            </a:r>
            <a:endParaRPr lang="en-US" dirty="0">
              <a:latin typeface="Trebuchet MS" panose="020B0603020202020204" pitchFamily="34" charset="0"/>
            </a:endParaRPr>
          </a:p>
        </p:txBody>
      </p:sp>
      <p:sp>
        <p:nvSpPr>
          <p:cNvPr id="7" name="Text Placeholder 3"/>
          <p:cNvSpPr txBox="1">
            <a:spLocks/>
          </p:cNvSpPr>
          <p:nvPr/>
        </p:nvSpPr>
        <p:spPr>
          <a:xfrm>
            <a:off x="2314576" y="2133600"/>
            <a:ext cx="6360651" cy="2912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spcAft>
                <a:spcPts val="1200"/>
              </a:spcAft>
              <a:buNone/>
            </a:pPr>
            <a:r>
              <a:rPr lang="en-US" sz="2000" dirty="0">
                <a:solidFill>
                  <a:schemeClr val="bg1"/>
                </a:solidFill>
                <a:latin typeface="Trebuchet MS" panose="020B0603020202020204" pitchFamily="34" charset="0"/>
              </a:rPr>
              <a:t>Perform the following training </a:t>
            </a:r>
            <a:r>
              <a:rPr lang="en-US" sz="2000" dirty="0" smtClean="0">
                <a:solidFill>
                  <a:schemeClr val="bg1"/>
                </a:solidFill>
                <a:latin typeface="Trebuchet MS" panose="020B0603020202020204" pitchFamily="34" charset="0"/>
              </a:rPr>
              <a:t>exercises:</a:t>
            </a:r>
            <a:endParaRPr lang="en-US" sz="2000" dirty="0">
              <a:solidFill>
                <a:schemeClr val="bg1"/>
              </a:solidFill>
              <a:latin typeface="Trebuchet MS" panose="020B0603020202020204" pitchFamily="34" charset="0"/>
            </a:endParaRPr>
          </a:p>
          <a:p>
            <a:pPr>
              <a:spcBef>
                <a:spcPts val="1200"/>
              </a:spcBef>
              <a:spcAft>
                <a:spcPts val="1200"/>
              </a:spcAft>
              <a:buFont typeface="Wingdings" panose="05000000000000000000" pitchFamily="2" charset="2"/>
              <a:buChar char="q"/>
            </a:pPr>
            <a:r>
              <a:rPr lang="en-US" sz="2000" b="1" dirty="0">
                <a:solidFill>
                  <a:schemeClr val="bg1"/>
                </a:solidFill>
                <a:latin typeface="Trebuchet MS" panose="020B0603020202020204" pitchFamily="34" charset="0"/>
              </a:rPr>
              <a:t>Exercise </a:t>
            </a:r>
            <a:r>
              <a:rPr lang="en-US" sz="2000" b="1" dirty="0" smtClean="0">
                <a:solidFill>
                  <a:schemeClr val="bg1"/>
                </a:solidFill>
                <a:latin typeface="Trebuchet MS" panose="020B0603020202020204" pitchFamily="34" charset="0"/>
              </a:rPr>
              <a:t>6: </a:t>
            </a:r>
            <a:r>
              <a:rPr lang="en-US" sz="2000" dirty="0" smtClean="0">
                <a:solidFill>
                  <a:schemeClr val="bg1"/>
                </a:solidFill>
                <a:latin typeface="Trebuchet MS" panose="020B0603020202020204" pitchFamily="34" charset="0"/>
              </a:rPr>
              <a:t>Create a Research Team</a:t>
            </a:r>
          </a:p>
          <a:p>
            <a:pPr>
              <a:spcBef>
                <a:spcPts val="1200"/>
              </a:spcBef>
              <a:spcAft>
                <a:spcPts val="1200"/>
              </a:spcAft>
              <a:buFont typeface="Wingdings" panose="05000000000000000000" pitchFamily="2" charset="2"/>
              <a:buChar char="q"/>
            </a:pPr>
            <a:r>
              <a:rPr lang="en-US" sz="2000" b="1" dirty="0" smtClean="0">
                <a:solidFill>
                  <a:schemeClr val="bg1"/>
                </a:solidFill>
                <a:latin typeface="Trebuchet MS" panose="020B0603020202020204" pitchFamily="34" charset="0"/>
              </a:rPr>
              <a:t>Exercise </a:t>
            </a:r>
            <a:r>
              <a:rPr lang="en-US" sz="2000" b="1" dirty="0">
                <a:solidFill>
                  <a:schemeClr val="bg1"/>
                </a:solidFill>
                <a:latin typeface="Trebuchet MS" panose="020B0603020202020204" pitchFamily="34" charset="0"/>
              </a:rPr>
              <a:t>7</a:t>
            </a:r>
            <a:r>
              <a:rPr lang="en-US" sz="2000" b="1" dirty="0" smtClean="0">
                <a:solidFill>
                  <a:schemeClr val="bg1"/>
                </a:solidFill>
                <a:latin typeface="Trebuchet MS" panose="020B0603020202020204" pitchFamily="34" charset="0"/>
              </a:rPr>
              <a:t>: </a:t>
            </a:r>
            <a:r>
              <a:rPr lang="en-US" sz="2000" dirty="0" smtClean="0">
                <a:solidFill>
                  <a:schemeClr val="bg1"/>
                </a:solidFill>
                <a:latin typeface="Trebuchet MS" panose="020B0603020202020204" pitchFamily="34" charset="0"/>
              </a:rPr>
              <a:t>Create a Team Substance</a:t>
            </a:r>
          </a:p>
          <a:p>
            <a:pPr>
              <a:spcBef>
                <a:spcPts val="1200"/>
              </a:spcBef>
              <a:spcAft>
                <a:spcPts val="1200"/>
              </a:spcAft>
              <a:buFont typeface="Wingdings" panose="05000000000000000000" pitchFamily="2" charset="2"/>
              <a:buChar char="q"/>
            </a:pPr>
            <a:r>
              <a:rPr lang="en-US" sz="2000" b="1" dirty="0" smtClean="0">
                <a:solidFill>
                  <a:schemeClr val="bg1"/>
                </a:solidFill>
                <a:latin typeface="Trebuchet MS" panose="020B0603020202020204" pitchFamily="34" charset="0"/>
              </a:rPr>
              <a:t>Exercise 8: </a:t>
            </a:r>
            <a:r>
              <a:rPr lang="en-US" sz="2000" dirty="0" smtClean="0">
                <a:solidFill>
                  <a:schemeClr val="bg1"/>
                </a:solidFill>
                <a:latin typeface="Trebuchet MS" panose="020B0603020202020204" pitchFamily="34" charset="0"/>
              </a:rPr>
              <a:t>Create a Team Procedure</a:t>
            </a:r>
          </a:p>
          <a:p>
            <a:pPr>
              <a:spcBef>
                <a:spcPts val="1200"/>
              </a:spcBef>
              <a:spcAft>
                <a:spcPts val="1200"/>
              </a:spcAft>
              <a:buFont typeface="Wingdings" panose="05000000000000000000" pitchFamily="2" charset="2"/>
              <a:buChar char="q"/>
            </a:pPr>
            <a:r>
              <a:rPr lang="en-US" sz="2000" dirty="0" smtClean="0">
                <a:solidFill>
                  <a:schemeClr val="bg1"/>
                </a:solidFill>
                <a:latin typeface="Trebuchet MS" panose="020B0603020202020204" pitchFamily="34" charset="0"/>
              </a:rPr>
              <a:t>Exercise 9: Copy a Procedure</a:t>
            </a:r>
          </a:p>
          <a:p>
            <a:pPr>
              <a:spcBef>
                <a:spcPts val="1200"/>
              </a:spcBef>
              <a:spcAft>
                <a:spcPts val="1200"/>
              </a:spcAft>
              <a:buFont typeface="Wingdings" panose="05000000000000000000" pitchFamily="2" charset="2"/>
              <a:buChar char="q"/>
            </a:pPr>
            <a:r>
              <a:rPr lang="en-US" sz="2000" dirty="0" smtClean="0">
                <a:solidFill>
                  <a:schemeClr val="bg1"/>
                </a:solidFill>
                <a:latin typeface="Trebuchet MS" panose="020B0603020202020204" pitchFamily="34" charset="0"/>
              </a:rPr>
              <a:t>Exercise 10: Create a Protocol</a:t>
            </a:r>
          </a:p>
          <a:p>
            <a:pPr>
              <a:spcBef>
                <a:spcPts val="1200"/>
              </a:spcBef>
              <a:spcAft>
                <a:spcPts val="1200"/>
              </a:spcAft>
              <a:buFont typeface="Wingdings" panose="05000000000000000000" pitchFamily="2" charset="2"/>
              <a:buChar char="q"/>
            </a:pPr>
            <a:r>
              <a:rPr lang="en-US" sz="2000" dirty="0" smtClean="0">
                <a:solidFill>
                  <a:schemeClr val="bg1"/>
                </a:solidFill>
                <a:latin typeface="Trebuchet MS" panose="020B0603020202020204" pitchFamily="34" charset="0"/>
              </a:rPr>
              <a:t>Exercise 11: Submit a Protocol for Review</a:t>
            </a:r>
          </a:p>
          <a:p>
            <a:pPr>
              <a:spcBef>
                <a:spcPts val="1200"/>
              </a:spcBef>
              <a:spcAft>
                <a:spcPts val="1200"/>
              </a:spcAft>
              <a:buFont typeface="Wingdings" panose="05000000000000000000" pitchFamily="2" charset="2"/>
              <a:buChar char="q"/>
            </a:pPr>
            <a:endParaRPr lang="en-US" sz="20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9997637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Pre-Review</a:t>
            </a:r>
            <a:endParaRPr lang="en-US" dirty="0"/>
          </a:p>
        </p:txBody>
      </p:sp>
      <p:sp>
        <p:nvSpPr>
          <p:cNvPr id="3" name="Text Placeholder 2"/>
          <p:cNvSpPr>
            <a:spLocks noGrp="1"/>
          </p:cNvSpPr>
          <p:nvPr>
            <p:ph type="body" idx="1"/>
          </p:nvPr>
        </p:nvSpPr>
        <p:spPr/>
        <p:txBody>
          <a:bodyPr/>
          <a:lstStyle/>
          <a:p>
            <a:r>
              <a:rPr lang="en-US" dirty="0" smtClean="0"/>
              <a:t>Click IACUC Module</a:t>
            </a:r>
            <a:endParaRPr lang="en-US" dirty="0"/>
          </a:p>
        </p:txBody>
      </p:sp>
    </p:spTree>
    <p:extLst>
      <p:ext uri="{BB962C8B-B14F-4D97-AF65-F5344CB8AC3E}">
        <p14:creationId xmlns:p14="http://schemas.microsoft.com/office/powerpoint/2010/main" val="115508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Pre-Review</a:t>
            </a:r>
            <a:endParaRPr lang="en-US" dirty="0"/>
          </a:p>
        </p:txBody>
      </p:sp>
      <p:sp>
        <p:nvSpPr>
          <p:cNvPr id="3" name="Subtitle 2"/>
          <p:cNvSpPr>
            <a:spLocks noGrp="1"/>
          </p:cNvSpPr>
          <p:nvPr>
            <p:ph type="subTitle" idx="1"/>
          </p:nvPr>
        </p:nvSpPr>
        <p:spPr/>
        <p:txBody>
          <a:bodyPr/>
          <a:lstStyle/>
          <a:p>
            <a:r>
              <a:rPr lang="en-US" dirty="0" smtClean="0"/>
              <a:t>Pre-Review Activities</a:t>
            </a:r>
            <a:endParaRPr lang="en-US" dirty="0"/>
          </a:p>
        </p:txBody>
      </p:sp>
      <p:pic>
        <p:nvPicPr>
          <p:cNvPr id="6" name="Picture 5"/>
          <p:cNvPicPr>
            <a:picLocks noChangeAspect="1"/>
          </p:cNvPicPr>
          <p:nvPr/>
        </p:nvPicPr>
        <p:blipFill rotWithShape="1">
          <a:blip r:embed="rId2"/>
          <a:srcRect t="5885" r="30571" b="11365"/>
          <a:stretch/>
        </p:blipFill>
        <p:spPr>
          <a:xfrm>
            <a:off x="449384" y="1905000"/>
            <a:ext cx="7772400" cy="4286015"/>
          </a:xfrm>
          <a:prstGeom prst="rect">
            <a:avLst/>
          </a:prstGeom>
          <a:ln>
            <a:solidFill>
              <a:srgbClr val="002060"/>
            </a:solidFill>
          </a:ln>
        </p:spPr>
      </p:pic>
      <p:grpSp>
        <p:nvGrpSpPr>
          <p:cNvPr id="7" name="Group 6"/>
          <p:cNvGrpSpPr/>
          <p:nvPr/>
        </p:nvGrpSpPr>
        <p:grpSpPr>
          <a:xfrm rot="10800000">
            <a:off x="152400" y="3048000"/>
            <a:ext cx="296984" cy="381000"/>
            <a:chOff x="1264532" y="2002556"/>
            <a:chExt cx="296984" cy="381000"/>
          </a:xfrm>
        </p:grpSpPr>
        <p:sp>
          <p:nvSpPr>
            <p:cNvPr id="8" name="Isosceles Triangle 7"/>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9" name="Text Box 3"/>
            <p:cNvSpPr txBox="1"/>
            <p:nvPr/>
          </p:nvSpPr>
          <p:spPr>
            <a:xfrm flipV="1">
              <a:off x="1311694" y="2002556"/>
              <a:ext cx="249822" cy="3048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1</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grpSp>
        <p:nvGrpSpPr>
          <p:cNvPr id="10" name="Group 9"/>
          <p:cNvGrpSpPr/>
          <p:nvPr/>
        </p:nvGrpSpPr>
        <p:grpSpPr>
          <a:xfrm>
            <a:off x="2133600" y="4267200"/>
            <a:ext cx="263525" cy="285115"/>
            <a:chOff x="1264532" y="2098441"/>
            <a:chExt cx="263525" cy="285115"/>
          </a:xfrm>
        </p:grpSpPr>
        <p:sp>
          <p:nvSpPr>
            <p:cNvPr id="11" name="Isosceles Triangle 10"/>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12"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latin typeface="Arial" panose="020B0604020202020204" pitchFamily="34" charset="0"/>
                  <a:ea typeface="Calibri"/>
                  <a:cs typeface="Arial" panose="020B0604020202020204" pitchFamily="34" charset="0"/>
                </a:rPr>
                <a:t>2</a:t>
              </a:r>
              <a:endParaRPr lang="en-US" sz="900" b="1" dirty="0">
                <a:solidFill>
                  <a:srgbClr val="FFFFFF"/>
                </a:solidFill>
                <a:effectLst/>
                <a:latin typeface="Arial" panose="020B0604020202020204" pitchFamily="34" charset="0"/>
                <a:ea typeface="Calibri"/>
                <a:cs typeface="Arial" panose="020B0604020202020204" pitchFamily="34" charset="0"/>
              </a:endParaRP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sp>
        <p:nvSpPr>
          <p:cNvPr id="13" name="Text Placeholder 3"/>
          <p:cNvSpPr txBox="1">
            <a:spLocks/>
          </p:cNvSpPr>
          <p:nvPr/>
        </p:nvSpPr>
        <p:spPr>
          <a:xfrm>
            <a:off x="5423410" y="1536748"/>
            <a:ext cx="3429000" cy="3941065"/>
          </a:xfrm>
          <a:prstGeom prst="rect">
            <a:avLst/>
          </a:prstGeom>
          <a:solidFill>
            <a:schemeClr val="bg1"/>
          </a:solidFill>
          <a:ln>
            <a:solidFill>
              <a:srgbClr val="002060"/>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Trebuchet MS" panose="020B0603020202020204" pitchFamily="34" charset="0"/>
              </a:rPr>
              <a:t>The </a:t>
            </a:r>
            <a:r>
              <a:rPr lang="en-US" sz="1800" b="1" dirty="0" smtClean="0">
                <a:latin typeface="Trebuchet MS" panose="020B0603020202020204" pitchFamily="34" charset="0"/>
              </a:rPr>
              <a:t>IACUC Coordinator</a:t>
            </a:r>
            <a:r>
              <a:rPr lang="en-US" sz="1800" b="1" dirty="0">
                <a:latin typeface="Trebuchet MS" panose="020B0603020202020204" pitchFamily="34" charset="0"/>
              </a:rPr>
              <a:t> </a:t>
            </a:r>
            <a:r>
              <a:rPr lang="en-US" sz="1800" dirty="0" smtClean="0">
                <a:latin typeface="Trebuchet MS" panose="020B0603020202020204" pitchFamily="34" charset="0"/>
              </a:rPr>
              <a:t>can:</a:t>
            </a:r>
            <a:endParaRPr lang="en-US" sz="1800" dirty="0">
              <a:latin typeface="Trebuchet MS" panose="020B0603020202020204" pitchFamily="34" charset="0"/>
            </a:endParaRPr>
          </a:p>
          <a:p>
            <a:pPr>
              <a:buFont typeface="+mj-lt"/>
              <a:buAutoNum type="arabicPeriod"/>
            </a:pPr>
            <a:r>
              <a:rPr lang="en-US" sz="1800" dirty="0" smtClean="0">
                <a:latin typeface="Trebuchet MS" panose="020B0603020202020204" pitchFamily="34" charset="0"/>
              </a:rPr>
              <a:t>Review the SmartForms, print the SmartForm pages, and compare different versions of the protocol</a:t>
            </a:r>
            <a:endParaRPr lang="en-US" sz="1800" dirty="0">
              <a:latin typeface="Trebuchet MS" panose="020B0603020202020204" pitchFamily="34" charset="0"/>
            </a:endParaRPr>
          </a:p>
          <a:p>
            <a:pPr>
              <a:buFont typeface="+mj-lt"/>
              <a:buAutoNum type="arabicPeriod"/>
            </a:pPr>
            <a:r>
              <a:rPr lang="en-US" sz="1800" dirty="0" smtClean="0">
                <a:latin typeface="Trebuchet MS" panose="020B0603020202020204" pitchFamily="34" charset="0"/>
              </a:rPr>
              <a:t>Take action on the protocol:</a:t>
            </a:r>
          </a:p>
          <a:p>
            <a:pPr lvl="1"/>
            <a:r>
              <a:rPr lang="en-US" sz="1400" dirty="0" smtClean="0">
                <a:latin typeface="Trebuchet MS" panose="020B0603020202020204" pitchFamily="34" charset="0"/>
              </a:rPr>
              <a:t>Submit a Pre-Review</a:t>
            </a:r>
          </a:p>
          <a:p>
            <a:pPr lvl="1"/>
            <a:r>
              <a:rPr lang="en-US" sz="1400" dirty="0" smtClean="0">
                <a:latin typeface="Trebuchet MS" panose="020B0603020202020204" pitchFamily="34" charset="0"/>
              </a:rPr>
              <a:t>Send for a Vet Consult</a:t>
            </a:r>
          </a:p>
          <a:p>
            <a:pPr lvl="1"/>
            <a:r>
              <a:rPr lang="en-US" sz="1400" dirty="0" smtClean="0">
                <a:latin typeface="Trebuchet MS" panose="020B0603020202020204" pitchFamily="34" charset="0"/>
              </a:rPr>
              <a:t>Request Clarifications</a:t>
            </a:r>
          </a:p>
          <a:p>
            <a:pPr lvl="1"/>
            <a:r>
              <a:rPr lang="en-US" sz="1400" dirty="0" smtClean="0">
                <a:latin typeface="Trebuchet MS" panose="020B0603020202020204" pitchFamily="34" charset="0"/>
              </a:rPr>
              <a:t>Assign an Admin Office</a:t>
            </a:r>
          </a:p>
          <a:p>
            <a:pPr lvl="1"/>
            <a:r>
              <a:rPr lang="en-US" sz="1400" dirty="0" smtClean="0">
                <a:latin typeface="Trebuchet MS" panose="020B0603020202020204" pitchFamily="34" charset="0"/>
              </a:rPr>
              <a:t>Assign an IACUC Coordinator</a:t>
            </a:r>
          </a:p>
          <a:p>
            <a:pPr lvl="1"/>
            <a:r>
              <a:rPr lang="en-US" sz="1400" dirty="0" smtClean="0">
                <a:latin typeface="Trebuchet MS" panose="020B0603020202020204" pitchFamily="34" charset="0"/>
              </a:rPr>
              <a:t>Manage Ancillary Reviews</a:t>
            </a:r>
            <a:endParaRPr lang="en-US" sz="1400" dirty="0">
              <a:latin typeface="Trebuchet MS" panose="020B0603020202020204" pitchFamily="34" charset="0"/>
            </a:endParaRPr>
          </a:p>
        </p:txBody>
      </p:sp>
    </p:spTree>
    <p:extLst>
      <p:ext uri="{BB962C8B-B14F-4D97-AF65-F5344CB8AC3E}">
        <p14:creationId xmlns:p14="http://schemas.microsoft.com/office/powerpoint/2010/main" val="40045113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Request Clarifications</a:t>
            </a:r>
            <a:endParaRPr lang="en-US" dirty="0"/>
          </a:p>
        </p:txBody>
      </p:sp>
      <p:sp>
        <p:nvSpPr>
          <p:cNvPr id="3" name="Subtitle 2"/>
          <p:cNvSpPr>
            <a:spLocks noGrp="1"/>
          </p:cNvSpPr>
          <p:nvPr>
            <p:ph type="subTitle" idx="1"/>
          </p:nvPr>
        </p:nvSpPr>
        <p:spPr/>
        <p:txBody>
          <a:bodyPr/>
          <a:lstStyle/>
          <a:p>
            <a:r>
              <a:rPr lang="en-US" dirty="0" smtClean="0"/>
              <a:t>Pre-Review Activities</a:t>
            </a:r>
            <a:endParaRPr lang="en-US" dirty="0"/>
          </a:p>
        </p:txBody>
      </p:sp>
      <p:sp>
        <p:nvSpPr>
          <p:cNvPr id="4" name="Content Placeholder 3"/>
          <p:cNvSpPr>
            <a:spLocks noGrp="1"/>
          </p:cNvSpPr>
          <p:nvPr>
            <p:ph idx="10"/>
          </p:nvPr>
        </p:nvSpPr>
        <p:spPr/>
        <p:txBody>
          <a:bodyPr/>
          <a:lstStyle/>
          <a:p>
            <a:r>
              <a:rPr lang="en-US" dirty="0" smtClean="0"/>
              <a:t>The </a:t>
            </a:r>
            <a:r>
              <a:rPr lang="en-US" b="1" dirty="0" smtClean="0"/>
              <a:t>IACUC Coordinator </a:t>
            </a:r>
            <a:r>
              <a:rPr lang="en-US" dirty="0" smtClean="0"/>
              <a:t>or </a:t>
            </a:r>
            <a:r>
              <a:rPr lang="en-US" b="1" dirty="0" smtClean="0"/>
              <a:t>IACUC Committee Members </a:t>
            </a:r>
            <a:r>
              <a:rPr lang="en-US" dirty="0" smtClean="0"/>
              <a:t>will send a Request for Clarification message to the </a:t>
            </a:r>
            <a:r>
              <a:rPr lang="en-US" b="1" dirty="0" smtClean="0"/>
              <a:t>Principal Investigator</a:t>
            </a:r>
          </a:p>
          <a:p>
            <a:pPr lvl="1"/>
            <a:endParaRPr lang="en-US" dirty="0"/>
          </a:p>
        </p:txBody>
      </p:sp>
      <p:pic>
        <p:nvPicPr>
          <p:cNvPr id="5" name="Picture 4"/>
          <p:cNvPicPr>
            <a:picLocks noChangeAspect="1"/>
          </p:cNvPicPr>
          <p:nvPr/>
        </p:nvPicPr>
        <p:blipFill rotWithShape="1">
          <a:blip r:embed="rId2"/>
          <a:srcRect l="311" r="1305" b="23051"/>
          <a:stretch/>
        </p:blipFill>
        <p:spPr>
          <a:xfrm>
            <a:off x="1303088" y="2819400"/>
            <a:ext cx="6164512" cy="3611532"/>
          </a:xfrm>
          <a:prstGeom prst="rect">
            <a:avLst/>
          </a:prstGeom>
          <a:ln>
            <a:solidFill>
              <a:schemeClr val="accent6"/>
            </a:solidFill>
          </a:ln>
        </p:spPr>
      </p:pic>
      <p:sp>
        <p:nvSpPr>
          <p:cNvPr id="6" name="Text Placeholder 3"/>
          <p:cNvSpPr txBox="1">
            <a:spLocks/>
          </p:cNvSpPr>
          <p:nvPr/>
        </p:nvSpPr>
        <p:spPr>
          <a:xfrm>
            <a:off x="4953000" y="4191000"/>
            <a:ext cx="3429000" cy="1054052"/>
          </a:xfrm>
          <a:prstGeom prst="rect">
            <a:avLst/>
          </a:prstGeom>
          <a:solidFill>
            <a:schemeClr val="bg1"/>
          </a:solidFill>
          <a:ln>
            <a:solidFill>
              <a:srgbClr val="002060"/>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smtClean="0">
                <a:latin typeface="Trebuchet MS" panose="020B0603020202020204" pitchFamily="34" charset="0"/>
              </a:rPr>
              <a:t>Clarifications can be requested in the Pre-Review and IACUC Review stages.</a:t>
            </a:r>
            <a:endParaRPr lang="en-US" sz="1800" dirty="0">
              <a:latin typeface="Trebuchet MS" panose="020B0603020202020204" pitchFamily="34" charset="0"/>
            </a:endParaRPr>
          </a:p>
        </p:txBody>
      </p:sp>
    </p:spTree>
    <p:extLst>
      <p:ext uri="{BB962C8B-B14F-4D97-AF65-F5344CB8AC3E}">
        <p14:creationId xmlns:p14="http://schemas.microsoft.com/office/powerpoint/2010/main" val="38888126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Responding to Clarification Requests</a:t>
            </a:r>
            <a:endParaRPr lang="en-US" dirty="0"/>
          </a:p>
        </p:txBody>
      </p:sp>
      <p:sp>
        <p:nvSpPr>
          <p:cNvPr id="3" name="Subtitle 2"/>
          <p:cNvSpPr>
            <a:spLocks noGrp="1"/>
          </p:cNvSpPr>
          <p:nvPr>
            <p:ph type="subTitle" idx="1"/>
          </p:nvPr>
        </p:nvSpPr>
        <p:spPr/>
        <p:txBody>
          <a:bodyPr/>
          <a:lstStyle/>
          <a:p>
            <a:r>
              <a:rPr lang="en-US" dirty="0" smtClean="0"/>
              <a:t>Pre-Review Activities</a:t>
            </a:r>
            <a:endParaRPr lang="en-US" dirty="0"/>
          </a:p>
        </p:txBody>
      </p:sp>
      <p:sp>
        <p:nvSpPr>
          <p:cNvPr id="4" name="Content Placeholder 3"/>
          <p:cNvSpPr>
            <a:spLocks noGrp="1"/>
          </p:cNvSpPr>
          <p:nvPr>
            <p:ph idx="10"/>
          </p:nvPr>
        </p:nvSpPr>
        <p:spPr/>
        <p:txBody>
          <a:bodyPr/>
          <a:lstStyle/>
          <a:p>
            <a:r>
              <a:rPr lang="en-US" dirty="0" smtClean="0"/>
              <a:t>The </a:t>
            </a:r>
            <a:r>
              <a:rPr lang="en-US" b="1" dirty="0" smtClean="0"/>
              <a:t>Principal Investigator </a:t>
            </a:r>
            <a:r>
              <a:rPr lang="en-US" dirty="0" smtClean="0"/>
              <a:t>will:</a:t>
            </a:r>
          </a:p>
          <a:p>
            <a:pPr lvl="1"/>
            <a:r>
              <a:rPr lang="en-US" dirty="0" smtClean="0"/>
              <a:t>Click on Submit Response in the Protocol </a:t>
            </a:r>
            <a:r>
              <a:rPr lang="en-US" dirty="0"/>
              <a:t>w</a:t>
            </a:r>
            <a:r>
              <a:rPr lang="en-US" dirty="0" smtClean="0"/>
              <a:t>orkspace</a:t>
            </a:r>
          </a:p>
          <a:p>
            <a:pPr lvl="1"/>
            <a:r>
              <a:rPr lang="en-US" dirty="0" smtClean="0"/>
              <a:t>Add any comments, and/or upload supporting documents as needed</a:t>
            </a:r>
            <a:endParaRPr lang="en-US" dirty="0"/>
          </a:p>
          <a:p>
            <a:pPr lvl="1"/>
            <a:endParaRPr lang="en-US" dirty="0"/>
          </a:p>
        </p:txBody>
      </p:sp>
      <p:pic>
        <p:nvPicPr>
          <p:cNvPr id="6" name="Picture 5"/>
          <p:cNvPicPr>
            <a:picLocks noChangeAspect="1"/>
          </p:cNvPicPr>
          <p:nvPr/>
        </p:nvPicPr>
        <p:blipFill>
          <a:blip r:embed="rId2"/>
          <a:stretch>
            <a:fillRect/>
          </a:stretch>
        </p:blipFill>
        <p:spPr>
          <a:xfrm>
            <a:off x="1371600" y="3060547"/>
            <a:ext cx="6878002" cy="3340253"/>
          </a:xfrm>
          <a:prstGeom prst="rect">
            <a:avLst/>
          </a:prstGeom>
          <a:ln>
            <a:solidFill>
              <a:schemeClr val="accent6"/>
            </a:solidFill>
          </a:ln>
        </p:spPr>
      </p:pic>
      <p:pic>
        <p:nvPicPr>
          <p:cNvPr id="7" name="Picture 6"/>
          <p:cNvPicPr>
            <a:picLocks noChangeAspect="1"/>
          </p:cNvPicPr>
          <p:nvPr/>
        </p:nvPicPr>
        <p:blipFill rotWithShape="1">
          <a:blip r:embed="rId3"/>
          <a:srcRect t="79994"/>
          <a:stretch/>
        </p:blipFill>
        <p:spPr>
          <a:xfrm>
            <a:off x="7018514" y="2220374"/>
            <a:ext cx="1623173" cy="364463"/>
          </a:xfrm>
          <a:prstGeom prst="rect">
            <a:avLst/>
          </a:prstGeom>
          <a:noFill/>
          <a:ln>
            <a:solidFill>
              <a:schemeClr val="accent6"/>
            </a:solidFill>
          </a:ln>
        </p:spPr>
      </p:pic>
      <p:sp>
        <p:nvSpPr>
          <p:cNvPr id="5" name="Rectangle 4"/>
          <p:cNvSpPr/>
          <p:nvPr/>
        </p:nvSpPr>
        <p:spPr bwMode="auto">
          <a:xfrm>
            <a:off x="2926975" y="3657600"/>
            <a:ext cx="914400" cy="152400"/>
          </a:xfrm>
          <a:prstGeom prst="rect">
            <a:avLst/>
          </a:prstGeom>
          <a:ln>
            <a:solidFill>
              <a:schemeClr val="bg1"/>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9" name="Picture 8"/>
          <p:cNvPicPr>
            <a:picLocks noChangeAspect="1"/>
          </p:cNvPicPr>
          <p:nvPr/>
        </p:nvPicPr>
        <p:blipFill>
          <a:blip r:embed="rId4"/>
          <a:stretch>
            <a:fillRect/>
          </a:stretch>
        </p:blipFill>
        <p:spPr>
          <a:xfrm>
            <a:off x="6979024" y="1318042"/>
            <a:ext cx="1702154" cy="893209"/>
          </a:xfrm>
          <a:prstGeom prst="rect">
            <a:avLst/>
          </a:prstGeom>
        </p:spPr>
      </p:pic>
    </p:spTree>
    <p:extLst>
      <p:ext uri="{BB962C8B-B14F-4D97-AF65-F5344CB8AC3E}">
        <p14:creationId xmlns:p14="http://schemas.microsoft.com/office/powerpoint/2010/main" val="2757894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Objectives</a:t>
            </a:r>
            <a:endParaRPr lang="en-US" dirty="0"/>
          </a:p>
        </p:txBody>
      </p:sp>
      <p:sp>
        <p:nvSpPr>
          <p:cNvPr id="2" name="Text Placeholder 1"/>
          <p:cNvSpPr>
            <a:spLocks noGrp="1"/>
          </p:cNvSpPr>
          <p:nvPr>
            <p:ph type="subTitle" idx="1"/>
          </p:nvPr>
        </p:nvSpPr>
        <p:spPr/>
        <p:txBody>
          <a:bodyPr/>
          <a:lstStyle/>
          <a:p>
            <a:r>
              <a:rPr lang="en-US" dirty="0" smtClean="0"/>
              <a:t>IACUC </a:t>
            </a:r>
            <a:r>
              <a:rPr lang="en-US" dirty="0"/>
              <a:t>Module</a:t>
            </a:r>
          </a:p>
        </p:txBody>
      </p:sp>
      <p:sp>
        <p:nvSpPr>
          <p:cNvPr id="4" name="Text Placeholder 3"/>
          <p:cNvSpPr>
            <a:spLocks noGrp="1"/>
          </p:cNvSpPr>
          <p:nvPr>
            <p:ph idx="10"/>
          </p:nvPr>
        </p:nvSpPr>
        <p:spPr>
          <a:prstGeom prst="rect">
            <a:avLst/>
          </a:prstGeom>
        </p:spPr>
        <p:txBody>
          <a:bodyPr/>
          <a:lstStyle/>
          <a:p>
            <a:r>
              <a:rPr lang="en-US" sz="1700" dirty="0"/>
              <a:t>Provide principal investigators, </a:t>
            </a:r>
            <a:r>
              <a:rPr lang="en-US" sz="1700" dirty="0" smtClean="0"/>
              <a:t>study staff, </a:t>
            </a:r>
            <a:r>
              <a:rPr lang="en-US" sz="1700" dirty="0"/>
              <a:t>compliance and research administration staff </a:t>
            </a:r>
            <a:r>
              <a:rPr lang="en-US" sz="1700" dirty="0" smtClean="0"/>
              <a:t>an overview of the IACUC module</a:t>
            </a:r>
            <a:br>
              <a:rPr lang="en-US" sz="1700" dirty="0" smtClean="0"/>
            </a:br>
            <a:endParaRPr lang="en-US" sz="1700" dirty="0"/>
          </a:p>
          <a:p>
            <a:r>
              <a:rPr lang="en-US" sz="1700" dirty="0"/>
              <a:t>Demonstrate how to: </a:t>
            </a:r>
          </a:p>
          <a:p>
            <a:pPr lvl="1"/>
            <a:r>
              <a:rPr lang="en-US" sz="1700" dirty="0" smtClean="0"/>
              <a:t>Use building blocks to create an IACUC study and submit it for review</a:t>
            </a:r>
          </a:p>
          <a:p>
            <a:pPr lvl="1"/>
            <a:r>
              <a:rPr lang="en-US" sz="1700" dirty="0" smtClean="0"/>
              <a:t>Manage the IACUC review process</a:t>
            </a:r>
          </a:p>
          <a:p>
            <a:pPr lvl="1"/>
            <a:r>
              <a:rPr lang="en-US" sz="1700" dirty="0" smtClean="0"/>
              <a:t>Create and convene IACUC committee meetings</a:t>
            </a:r>
          </a:p>
          <a:p>
            <a:pPr lvl="1"/>
            <a:r>
              <a:rPr lang="en-US" sz="1700" dirty="0" smtClean="0"/>
              <a:t>Communicate the committee’s decision to the study team</a:t>
            </a:r>
          </a:p>
          <a:p>
            <a:pPr lvl="1"/>
            <a:r>
              <a:rPr lang="en-US" sz="1700" dirty="0" smtClean="0"/>
              <a:t>Submit concerns regarding animal welfare and research practices</a:t>
            </a:r>
          </a:p>
          <a:p>
            <a:pPr lvl="1"/>
            <a:r>
              <a:rPr lang="en-US" sz="1700" dirty="0" smtClean="0"/>
              <a:t>Complete inspections of research facilities</a:t>
            </a:r>
          </a:p>
          <a:p>
            <a:pPr lvl="1"/>
            <a:endParaRPr lang="en-US" sz="1700" dirty="0"/>
          </a:p>
          <a:p>
            <a:r>
              <a:rPr lang="en-US" sz="1700" dirty="0"/>
              <a:t>Allow the participants to practice with hands-on exercises  </a:t>
            </a:r>
          </a:p>
          <a:p>
            <a:endParaRPr lang="en-US" sz="1700" dirty="0"/>
          </a:p>
          <a:p>
            <a:r>
              <a:rPr lang="en-US" sz="1700" dirty="0"/>
              <a:t>Provide training materials and references that will provide assistance while using </a:t>
            </a:r>
            <a:r>
              <a:rPr lang="en-US" sz="1700" dirty="0" smtClean="0"/>
              <a:t>the IACUC module</a:t>
            </a:r>
            <a:endParaRPr lang="en-US" sz="1700" dirty="0"/>
          </a:p>
        </p:txBody>
      </p:sp>
    </p:spTree>
    <p:extLst>
      <p:ext uri="{BB962C8B-B14F-4D97-AF65-F5344CB8AC3E}">
        <p14:creationId xmlns:p14="http://schemas.microsoft.com/office/powerpoint/2010/main" val="6027819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uter_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066800"/>
            <a:ext cx="764831" cy="634810"/>
          </a:xfrm>
          <a:prstGeom prst="rect">
            <a:avLst/>
          </a:prstGeom>
        </p:spPr>
      </p:pic>
      <p:sp>
        <p:nvSpPr>
          <p:cNvPr id="3" name="Text Placeholder 3"/>
          <p:cNvSpPr txBox="1">
            <a:spLocks/>
          </p:cNvSpPr>
          <p:nvPr/>
        </p:nvSpPr>
        <p:spPr>
          <a:xfrm>
            <a:off x="2314575" y="2257425"/>
            <a:ext cx="6360652" cy="31242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Text Placeholder 12"/>
          <p:cNvSpPr txBox="1">
            <a:spLocks/>
          </p:cNvSpPr>
          <p:nvPr/>
        </p:nvSpPr>
        <p:spPr>
          <a:xfrm>
            <a:off x="381000" y="304800"/>
            <a:ext cx="8098863" cy="520763"/>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800" b="1" kern="1200" baseline="0">
                <a:solidFill>
                  <a:schemeClr val="bg1"/>
                </a:solidFill>
                <a:latin typeface="Helvetica"/>
                <a:ea typeface="+mn-ea"/>
                <a:cs typeface="Helvetic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Helvetica"/>
              </a:rPr>
              <a:t>Pre-Review Exercises</a:t>
            </a:r>
            <a:endParaRPr kumimoji="0" lang="en-US" sz="28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Helvetica"/>
            </a:endParaRPr>
          </a:p>
        </p:txBody>
      </p:sp>
      <p:sp>
        <p:nvSpPr>
          <p:cNvPr id="7" name="Text Placeholder 3"/>
          <p:cNvSpPr txBox="1">
            <a:spLocks/>
          </p:cNvSpPr>
          <p:nvPr/>
        </p:nvSpPr>
        <p:spPr>
          <a:xfrm>
            <a:off x="1981200" y="897814"/>
            <a:ext cx="6360651" cy="2912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20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Perform the following training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exercises:</a:t>
            </a:r>
            <a:endPar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Exercise </a:t>
            </a:r>
            <a:r>
              <a:rPr lang="en-US" sz="2000" b="1" dirty="0" smtClean="0">
                <a:solidFill>
                  <a:srgbClr val="FFFFFF"/>
                </a:solidFill>
                <a:latin typeface="Trebuchet MS" panose="020B0603020202020204" pitchFamily="34" charset="0"/>
              </a:rPr>
              <a:t>12</a:t>
            </a: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Assign a Coordinator</a:t>
            </a: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 </a:t>
            </a:r>
            <a:r>
              <a:rPr lang="en-US" sz="2000" b="1" dirty="0" smtClean="0">
                <a:solidFill>
                  <a:srgbClr val="FFFFFF"/>
                </a:solidFill>
                <a:latin typeface="Trebuchet MS" panose="020B0603020202020204" pitchFamily="34" charset="0"/>
              </a:rPr>
              <a:t>13</a:t>
            </a: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Review the Protocol</a:t>
            </a: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 14: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Add Reviewer Notes/Request Clarification</a:t>
            </a: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 15: Respond</a:t>
            </a:r>
            <a:r>
              <a:rPr kumimoji="0" lang="en-US" sz="2000" b="0" i="0" u="none" strike="noStrike" kern="1200" cap="none" spc="0" normalizeH="0" noProof="0" dirty="0" smtClean="0">
                <a:ln>
                  <a:noFill/>
                </a:ln>
                <a:solidFill>
                  <a:srgbClr val="FFFFFF"/>
                </a:solidFill>
                <a:effectLst/>
                <a:uLnTx/>
                <a:uFillTx/>
                <a:latin typeface="Trebuchet MS" panose="020B0603020202020204" pitchFamily="34" charset="0"/>
                <a:ea typeface="+mn-ea"/>
                <a:cs typeface="+mn-cs"/>
              </a:rPr>
              <a:t> to a Reviewer Request</a:t>
            </a:r>
            <a:endPar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 16: Send Protocol for Vet Consult</a:t>
            </a: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lang="en-US" sz="2000" dirty="0" smtClean="0">
                <a:solidFill>
                  <a:srgbClr val="FFFFFF"/>
                </a:solidFill>
                <a:latin typeface="Trebuchet MS" panose="020B0603020202020204" pitchFamily="34" charset="0"/>
              </a:rPr>
              <a:t>Exercise 17: Submit Vet Consult (with Reviewer Notes</a:t>
            </a:r>
            <a:endPar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 18: Respond to</a:t>
            </a:r>
            <a:r>
              <a:rPr kumimoji="0" lang="en-US" sz="2000" b="0" i="0" u="none" strike="noStrike" kern="1200" cap="none" spc="0" normalizeH="0" noProof="0" dirty="0" smtClean="0">
                <a:ln>
                  <a:noFill/>
                </a:ln>
                <a:solidFill>
                  <a:srgbClr val="FFFFFF"/>
                </a:solidFill>
                <a:effectLst/>
                <a:uLnTx/>
                <a:uFillTx/>
                <a:latin typeface="Trebuchet MS" panose="020B0603020202020204" pitchFamily="34" charset="0"/>
                <a:ea typeface="+mn-ea"/>
                <a:cs typeface="+mn-cs"/>
              </a:rPr>
              <a:t> Vet Reviewer Notes</a:t>
            </a: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lang="en-US" sz="2000" baseline="0" dirty="0" smtClean="0">
                <a:solidFill>
                  <a:srgbClr val="FFFFFF"/>
                </a:solidFill>
                <a:latin typeface="Trebuchet MS" panose="020B0603020202020204" pitchFamily="34" charset="0"/>
              </a:rPr>
              <a:t>Exercise 19: Submit a Pre-Review Decision</a:t>
            </a:r>
            <a:endPar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endPar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41259588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Ancillary Review</a:t>
            </a:r>
            <a:endParaRPr lang="en-US" dirty="0"/>
          </a:p>
        </p:txBody>
      </p:sp>
      <p:sp>
        <p:nvSpPr>
          <p:cNvPr id="3" name="Text Placeholder 2"/>
          <p:cNvSpPr>
            <a:spLocks noGrp="1"/>
          </p:cNvSpPr>
          <p:nvPr>
            <p:ph type="body" idx="1"/>
          </p:nvPr>
        </p:nvSpPr>
        <p:spPr/>
        <p:txBody>
          <a:bodyPr/>
          <a:lstStyle/>
          <a:p>
            <a:r>
              <a:rPr lang="en-US" dirty="0" smtClean="0"/>
              <a:t>Click IACUC Module</a:t>
            </a:r>
            <a:endParaRPr lang="en-US" dirty="0"/>
          </a:p>
        </p:txBody>
      </p:sp>
    </p:spTree>
    <p:extLst>
      <p:ext uri="{BB962C8B-B14F-4D97-AF65-F5344CB8AC3E}">
        <p14:creationId xmlns:p14="http://schemas.microsoft.com/office/powerpoint/2010/main" val="877367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Request an Ancillary Review</a:t>
            </a:r>
            <a:endParaRPr lang="en-US" dirty="0"/>
          </a:p>
        </p:txBody>
      </p:sp>
      <p:sp>
        <p:nvSpPr>
          <p:cNvPr id="3" name="Subtitle 2"/>
          <p:cNvSpPr>
            <a:spLocks noGrp="1"/>
          </p:cNvSpPr>
          <p:nvPr>
            <p:ph type="subTitle" idx="1"/>
          </p:nvPr>
        </p:nvSpPr>
        <p:spPr/>
        <p:txBody>
          <a:bodyPr/>
          <a:lstStyle/>
          <a:p>
            <a:r>
              <a:rPr lang="en-US" dirty="0" smtClean="0"/>
              <a:t>Ancillary Review Activities</a:t>
            </a:r>
            <a:endParaRPr lang="en-US" dirty="0"/>
          </a:p>
        </p:txBody>
      </p:sp>
      <p:pic>
        <p:nvPicPr>
          <p:cNvPr id="5" name="Picture 4"/>
          <p:cNvPicPr>
            <a:picLocks noChangeAspect="1"/>
          </p:cNvPicPr>
          <p:nvPr/>
        </p:nvPicPr>
        <p:blipFill rotWithShape="1">
          <a:blip r:embed="rId2"/>
          <a:srcRect t="7484" r="51401" b="31980"/>
          <a:stretch/>
        </p:blipFill>
        <p:spPr>
          <a:xfrm>
            <a:off x="914400" y="2057400"/>
            <a:ext cx="7272195" cy="4191001"/>
          </a:xfrm>
          <a:prstGeom prst="rect">
            <a:avLst/>
          </a:prstGeom>
          <a:ln w="28575" cap="sq">
            <a:solidFill>
              <a:srgbClr val="002060"/>
            </a:solidFill>
            <a:prstDash val="solid"/>
            <a:miter lim="800000"/>
          </a:ln>
          <a:effectLst/>
        </p:spPr>
      </p:pic>
      <p:sp>
        <p:nvSpPr>
          <p:cNvPr id="6" name="Text Placeholder 3"/>
          <p:cNvSpPr txBox="1">
            <a:spLocks/>
          </p:cNvSpPr>
          <p:nvPr/>
        </p:nvSpPr>
        <p:spPr>
          <a:xfrm>
            <a:off x="5410200" y="1676400"/>
            <a:ext cx="3200399" cy="1261572"/>
          </a:xfrm>
          <a:prstGeom prst="rect">
            <a:avLst/>
          </a:prstGeom>
          <a:solidFill>
            <a:schemeClr val="bg1"/>
          </a:solidFill>
          <a:ln>
            <a:solidFill>
              <a:srgbClr val="002060"/>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Trebuchet MS" panose="020B0603020202020204" pitchFamily="34" charset="0"/>
              </a:rPr>
              <a:t>The </a:t>
            </a:r>
            <a:r>
              <a:rPr lang="en-US" sz="1800" b="1" dirty="0">
                <a:latin typeface="Trebuchet MS" panose="020B0603020202020204" pitchFamily="34" charset="0"/>
              </a:rPr>
              <a:t>IACUC Coordinator </a:t>
            </a:r>
            <a:r>
              <a:rPr lang="en-US" sz="1800" dirty="0">
                <a:latin typeface="Trebuchet MS" panose="020B0603020202020204" pitchFamily="34" charset="0"/>
              </a:rPr>
              <a:t>will:</a:t>
            </a:r>
          </a:p>
          <a:p>
            <a:pPr>
              <a:buFont typeface="+mj-lt"/>
              <a:buAutoNum type="arabicPeriod"/>
            </a:pPr>
            <a:r>
              <a:rPr lang="en-US" sz="1800" dirty="0">
                <a:latin typeface="Trebuchet MS" panose="020B0603020202020204" pitchFamily="34" charset="0"/>
              </a:rPr>
              <a:t>Set up </a:t>
            </a:r>
            <a:r>
              <a:rPr lang="en-US" sz="1800" dirty="0" smtClean="0">
                <a:latin typeface="Trebuchet MS" panose="020B0603020202020204" pitchFamily="34" charset="0"/>
              </a:rPr>
              <a:t>Ancillary </a:t>
            </a:r>
            <a:r>
              <a:rPr lang="en-US" sz="1800" dirty="0">
                <a:latin typeface="Trebuchet MS" panose="020B0603020202020204" pitchFamily="34" charset="0"/>
              </a:rPr>
              <a:t>R</a:t>
            </a:r>
            <a:r>
              <a:rPr lang="en-US" sz="1800" dirty="0" smtClean="0">
                <a:latin typeface="Trebuchet MS" panose="020B0603020202020204" pitchFamily="34" charset="0"/>
              </a:rPr>
              <a:t>eviews</a:t>
            </a:r>
            <a:r>
              <a:rPr lang="en-US" sz="1800" dirty="0">
                <a:latin typeface="Trebuchet MS" panose="020B0603020202020204" pitchFamily="34" charset="0"/>
              </a:rPr>
              <a:t>, if appropriate</a:t>
            </a:r>
          </a:p>
        </p:txBody>
      </p:sp>
      <p:grpSp>
        <p:nvGrpSpPr>
          <p:cNvPr id="7" name="Group 6"/>
          <p:cNvGrpSpPr/>
          <p:nvPr/>
        </p:nvGrpSpPr>
        <p:grpSpPr>
          <a:xfrm rot="10800000">
            <a:off x="581150" y="5842570"/>
            <a:ext cx="284075" cy="285115"/>
            <a:chOff x="1264532" y="2098441"/>
            <a:chExt cx="284075" cy="285115"/>
          </a:xfrm>
        </p:grpSpPr>
        <p:sp>
          <p:nvSpPr>
            <p:cNvPr id="8" name="Isosceles Triangle 7"/>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9" name="Text Box 3"/>
            <p:cNvSpPr txBox="1"/>
            <p:nvPr/>
          </p:nvSpPr>
          <p:spPr>
            <a:xfrm flipV="1">
              <a:off x="1285081" y="2108716"/>
              <a:ext cx="263526" cy="20711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1</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spTree>
    <p:extLst>
      <p:ext uri="{BB962C8B-B14F-4D97-AF65-F5344CB8AC3E}">
        <p14:creationId xmlns:p14="http://schemas.microsoft.com/office/powerpoint/2010/main" val="10233384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Submit an Ancillary Review</a:t>
            </a:r>
            <a:endParaRPr lang="en-US" dirty="0"/>
          </a:p>
        </p:txBody>
      </p:sp>
      <p:sp>
        <p:nvSpPr>
          <p:cNvPr id="3" name="Subtitle 2"/>
          <p:cNvSpPr>
            <a:spLocks noGrp="1"/>
          </p:cNvSpPr>
          <p:nvPr>
            <p:ph type="subTitle" idx="1"/>
          </p:nvPr>
        </p:nvSpPr>
        <p:spPr/>
        <p:txBody>
          <a:bodyPr/>
          <a:lstStyle/>
          <a:p>
            <a:r>
              <a:rPr lang="en-US" dirty="0" smtClean="0"/>
              <a:t>Ancillary Review Activities</a:t>
            </a:r>
            <a:endParaRPr lang="en-US" dirty="0"/>
          </a:p>
        </p:txBody>
      </p:sp>
      <p:pic>
        <p:nvPicPr>
          <p:cNvPr id="5" name="Picture 4"/>
          <p:cNvPicPr>
            <a:picLocks noChangeAspect="1"/>
          </p:cNvPicPr>
          <p:nvPr/>
        </p:nvPicPr>
        <p:blipFill rotWithShape="1">
          <a:blip r:embed="rId2"/>
          <a:srcRect t="10825" r="41791" b="34334"/>
          <a:stretch/>
        </p:blipFill>
        <p:spPr>
          <a:xfrm>
            <a:off x="533400" y="2286000"/>
            <a:ext cx="8216150" cy="3581400"/>
          </a:xfrm>
          <a:prstGeom prst="rect">
            <a:avLst/>
          </a:prstGeom>
          <a:ln w="28575" cap="sq">
            <a:solidFill>
              <a:srgbClr val="000000"/>
            </a:solidFill>
            <a:prstDash val="solid"/>
            <a:miter lim="800000"/>
          </a:ln>
          <a:effectLst/>
        </p:spPr>
      </p:pic>
      <p:sp>
        <p:nvSpPr>
          <p:cNvPr id="6" name="Text Placeholder 3"/>
          <p:cNvSpPr txBox="1">
            <a:spLocks/>
          </p:cNvSpPr>
          <p:nvPr/>
        </p:nvSpPr>
        <p:spPr>
          <a:xfrm>
            <a:off x="4641475" y="1816981"/>
            <a:ext cx="3570263" cy="1078619"/>
          </a:xfrm>
          <a:prstGeom prst="rect">
            <a:avLst/>
          </a:prstGeom>
          <a:solidFill>
            <a:schemeClr val="bg1"/>
          </a:solidFill>
          <a:ln>
            <a:solidFill>
              <a:srgbClr val="002060"/>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Trebuchet MS" panose="020B0603020202020204" pitchFamily="34" charset="0"/>
              </a:rPr>
              <a:t>The assigned </a:t>
            </a:r>
            <a:r>
              <a:rPr lang="en-US" sz="1800" b="1" dirty="0">
                <a:latin typeface="Trebuchet MS" panose="020B0603020202020204" pitchFamily="34" charset="0"/>
              </a:rPr>
              <a:t>Ancillary </a:t>
            </a:r>
            <a:r>
              <a:rPr lang="en-US" sz="1800" b="1" dirty="0" smtClean="0">
                <a:latin typeface="Trebuchet MS" panose="020B0603020202020204" pitchFamily="34" charset="0"/>
              </a:rPr>
              <a:t>Reviewer(s) </a:t>
            </a:r>
            <a:r>
              <a:rPr lang="en-US" sz="1800" dirty="0">
                <a:latin typeface="Trebuchet MS" panose="020B0603020202020204" pitchFamily="34" charset="0"/>
              </a:rPr>
              <a:t>will:</a:t>
            </a:r>
          </a:p>
          <a:p>
            <a:pPr>
              <a:buFont typeface="+mj-lt"/>
              <a:buAutoNum type="arabicPeriod"/>
            </a:pPr>
            <a:r>
              <a:rPr lang="en-US" sz="1800" dirty="0">
                <a:latin typeface="Trebuchet MS" panose="020B0603020202020204" pitchFamily="34" charset="0"/>
              </a:rPr>
              <a:t>Submit an </a:t>
            </a:r>
            <a:r>
              <a:rPr lang="en-US" sz="1800" dirty="0" smtClean="0">
                <a:latin typeface="Trebuchet MS" panose="020B0603020202020204" pitchFamily="34" charset="0"/>
              </a:rPr>
              <a:t>Ancillary </a:t>
            </a:r>
            <a:r>
              <a:rPr lang="en-US" sz="1800" dirty="0">
                <a:latin typeface="Trebuchet MS" panose="020B0603020202020204" pitchFamily="34" charset="0"/>
              </a:rPr>
              <a:t>R</a:t>
            </a:r>
            <a:r>
              <a:rPr lang="en-US" sz="1800" dirty="0" smtClean="0">
                <a:latin typeface="Trebuchet MS" panose="020B0603020202020204" pitchFamily="34" charset="0"/>
              </a:rPr>
              <a:t>eview</a:t>
            </a:r>
            <a:endParaRPr lang="en-US" sz="1800" dirty="0">
              <a:latin typeface="Trebuchet MS" panose="020B0603020202020204" pitchFamily="34" charset="0"/>
            </a:endParaRPr>
          </a:p>
        </p:txBody>
      </p:sp>
      <p:grpSp>
        <p:nvGrpSpPr>
          <p:cNvPr id="7" name="Group 6"/>
          <p:cNvGrpSpPr/>
          <p:nvPr/>
        </p:nvGrpSpPr>
        <p:grpSpPr>
          <a:xfrm rot="10800000">
            <a:off x="227811" y="4353674"/>
            <a:ext cx="253251" cy="285115"/>
            <a:chOff x="1264532" y="2098441"/>
            <a:chExt cx="253251" cy="285115"/>
          </a:xfrm>
        </p:grpSpPr>
        <p:sp>
          <p:nvSpPr>
            <p:cNvPr id="8" name="Isosceles Triangle 7"/>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9" name="Text Box 3"/>
            <p:cNvSpPr txBox="1"/>
            <p:nvPr/>
          </p:nvSpPr>
          <p:spPr>
            <a:xfrm flipV="1">
              <a:off x="1365383" y="2098441"/>
              <a:ext cx="152400" cy="2089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1</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spTree>
    <p:extLst>
      <p:ext uri="{BB962C8B-B14F-4D97-AF65-F5344CB8AC3E}">
        <p14:creationId xmlns:p14="http://schemas.microsoft.com/office/powerpoint/2010/main" val="34117752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uter_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45" y="2257425"/>
            <a:ext cx="764831" cy="634810"/>
          </a:xfrm>
          <a:prstGeom prst="rect">
            <a:avLst/>
          </a:prstGeom>
        </p:spPr>
      </p:pic>
      <p:sp>
        <p:nvSpPr>
          <p:cNvPr id="3" name="Text Placeholder 3"/>
          <p:cNvSpPr txBox="1">
            <a:spLocks/>
          </p:cNvSpPr>
          <p:nvPr/>
        </p:nvSpPr>
        <p:spPr>
          <a:xfrm>
            <a:off x="2314575" y="2257425"/>
            <a:ext cx="6360652" cy="31242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Text Placeholder 12"/>
          <p:cNvSpPr txBox="1">
            <a:spLocks/>
          </p:cNvSpPr>
          <p:nvPr/>
        </p:nvSpPr>
        <p:spPr>
          <a:xfrm>
            <a:off x="644600" y="1339061"/>
            <a:ext cx="8098863" cy="520763"/>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800" b="1" kern="1200" baseline="0">
                <a:solidFill>
                  <a:schemeClr val="bg1"/>
                </a:solidFill>
                <a:latin typeface="Helvetica"/>
                <a:ea typeface="+mn-ea"/>
                <a:cs typeface="Helvetic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Helvetica"/>
              </a:rPr>
              <a:t>Ancillary Review Exercises</a:t>
            </a:r>
            <a:endParaRPr kumimoji="0" lang="en-US" sz="28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Helvetica"/>
            </a:endParaRPr>
          </a:p>
        </p:txBody>
      </p:sp>
      <p:sp>
        <p:nvSpPr>
          <p:cNvPr id="7" name="Text Placeholder 3"/>
          <p:cNvSpPr txBox="1">
            <a:spLocks/>
          </p:cNvSpPr>
          <p:nvPr/>
        </p:nvSpPr>
        <p:spPr>
          <a:xfrm>
            <a:off x="2314576" y="2133600"/>
            <a:ext cx="6360651" cy="2912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20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Perform the following training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exercises:</a:t>
            </a:r>
            <a:endPar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Exercise </a:t>
            </a:r>
            <a:r>
              <a:rPr lang="en-US" sz="2000" b="1" dirty="0" smtClean="0">
                <a:solidFill>
                  <a:srgbClr val="FFFFFF"/>
                </a:solidFill>
                <a:latin typeface="Trebuchet MS" panose="020B0603020202020204" pitchFamily="34" charset="0"/>
              </a:rPr>
              <a:t>20</a:t>
            </a: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Set Up Ancillary Reviews</a:t>
            </a: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 </a:t>
            </a:r>
            <a:r>
              <a:rPr lang="en-US" sz="2000" b="1" dirty="0" smtClean="0">
                <a:solidFill>
                  <a:srgbClr val="FFFFFF"/>
                </a:solidFill>
                <a:latin typeface="Trebuchet MS" panose="020B0603020202020204" pitchFamily="34" charset="0"/>
              </a:rPr>
              <a:t>21</a:t>
            </a: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Submit an Ancillary Review</a:t>
            </a:r>
          </a:p>
          <a:p>
            <a:pPr marL="0" marR="0" lvl="0" indent="0" algn="l" defTabSz="914400" rtl="0" eaLnBrk="1" fontAlgn="base" latinLnBrk="0" hangingPunct="1">
              <a:lnSpc>
                <a:spcPct val="100000"/>
              </a:lnSpc>
              <a:spcBef>
                <a:spcPts val="1200"/>
              </a:spcBef>
              <a:spcAft>
                <a:spcPts val="1200"/>
              </a:spcAft>
              <a:buClrTx/>
              <a:buSzTx/>
              <a:buNone/>
              <a:tabLst/>
              <a:defRPr/>
            </a:pPr>
            <a:endPar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655381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IACUC Review: </a:t>
            </a:r>
            <a:br>
              <a:rPr lang="en-US" dirty="0" smtClean="0"/>
            </a:br>
            <a:r>
              <a:rPr lang="en-US" dirty="0" smtClean="0"/>
              <a:t>Designated Review</a:t>
            </a:r>
            <a:endParaRPr lang="en-US" dirty="0"/>
          </a:p>
        </p:txBody>
      </p:sp>
      <p:sp>
        <p:nvSpPr>
          <p:cNvPr id="3" name="Text Placeholder 2"/>
          <p:cNvSpPr>
            <a:spLocks noGrp="1"/>
          </p:cNvSpPr>
          <p:nvPr>
            <p:ph type="body" idx="1"/>
          </p:nvPr>
        </p:nvSpPr>
        <p:spPr/>
        <p:txBody>
          <a:bodyPr/>
          <a:lstStyle/>
          <a:p>
            <a:r>
              <a:rPr lang="en-US" dirty="0" smtClean="0"/>
              <a:t>Click IACUC Module</a:t>
            </a:r>
            <a:endParaRPr lang="en-US" dirty="0"/>
          </a:p>
        </p:txBody>
      </p:sp>
    </p:spTree>
    <p:extLst>
      <p:ext uri="{BB962C8B-B14F-4D97-AF65-F5344CB8AC3E}">
        <p14:creationId xmlns:p14="http://schemas.microsoft.com/office/powerpoint/2010/main" val="9151978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Pre-Review</a:t>
            </a:r>
            <a:endParaRPr lang="en-US" dirty="0"/>
          </a:p>
        </p:txBody>
      </p:sp>
      <p:sp>
        <p:nvSpPr>
          <p:cNvPr id="3" name="Subtitle 2"/>
          <p:cNvSpPr>
            <a:spLocks noGrp="1"/>
          </p:cNvSpPr>
          <p:nvPr>
            <p:ph type="subTitle" idx="1"/>
          </p:nvPr>
        </p:nvSpPr>
        <p:spPr/>
        <p:txBody>
          <a:bodyPr/>
          <a:lstStyle/>
          <a:p>
            <a:r>
              <a:rPr lang="en-US" dirty="0" smtClean="0"/>
              <a:t>IACUC Review: Designated Review</a:t>
            </a:r>
            <a:endParaRPr lang="en-US" dirty="0"/>
          </a:p>
        </p:txBody>
      </p:sp>
      <p:graphicFrame>
        <p:nvGraphicFramePr>
          <p:cNvPr id="5" name="Diagram 4"/>
          <p:cNvGraphicFramePr/>
          <p:nvPr>
            <p:extLst>
              <p:ext uri="{D42A27DB-BD31-4B8C-83A1-F6EECF244321}">
                <p14:modId xmlns:p14="http://schemas.microsoft.com/office/powerpoint/2010/main" val="1464970272"/>
              </p:ext>
            </p:extLst>
          </p:nvPr>
        </p:nvGraphicFramePr>
        <p:xfrm>
          <a:off x="609600" y="1288551"/>
          <a:ext cx="8153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rotWithShape="1">
          <a:blip r:embed="rId7"/>
          <a:srcRect t="39768" r="23098" b="31905"/>
          <a:stretch/>
        </p:blipFill>
        <p:spPr>
          <a:xfrm>
            <a:off x="1828800" y="3557451"/>
            <a:ext cx="5853514" cy="1619793"/>
          </a:xfrm>
          <a:prstGeom prst="rect">
            <a:avLst/>
          </a:prstGeom>
          <a:ln w="28575" cap="sq">
            <a:solidFill>
              <a:srgbClr val="002060"/>
            </a:solidFill>
            <a:prstDash val="solid"/>
            <a:miter lim="800000"/>
          </a:ln>
          <a:effectLst/>
        </p:spPr>
      </p:pic>
    </p:spTree>
    <p:extLst>
      <p:ext uri="{BB962C8B-B14F-4D97-AF65-F5344CB8AC3E}">
        <p14:creationId xmlns:p14="http://schemas.microsoft.com/office/powerpoint/2010/main" val="30803972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Grace Period</a:t>
            </a:r>
            <a:endParaRPr lang="en-US" dirty="0"/>
          </a:p>
        </p:txBody>
      </p:sp>
      <p:sp>
        <p:nvSpPr>
          <p:cNvPr id="3" name="Subtitle 2"/>
          <p:cNvSpPr>
            <a:spLocks noGrp="1"/>
          </p:cNvSpPr>
          <p:nvPr>
            <p:ph type="subTitle" idx="1"/>
          </p:nvPr>
        </p:nvSpPr>
        <p:spPr/>
        <p:txBody>
          <a:bodyPr/>
          <a:lstStyle/>
          <a:p>
            <a:r>
              <a:rPr lang="en-US" dirty="0" smtClean="0"/>
              <a:t>IACUC Review: Designated Review</a:t>
            </a:r>
            <a:endParaRPr lang="en-US" dirty="0"/>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3788244805"/>
              </p:ext>
            </p:extLst>
          </p:nvPr>
        </p:nvGraphicFramePr>
        <p:xfrm>
          <a:off x="431429" y="1309077"/>
          <a:ext cx="8412163"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428088" y="3200400"/>
            <a:ext cx="8418847" cy="2604477"/>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rtlCol="0" anchor="ctr"/>
          <a:lstStyle/>
          <a:p>
            <a:pPr marL="285750" indent="-285750">
              <a:buFont typeface="Wingdings" panose="05000000000000000000" pitchFamily="2" charset="2"/>
              <a:buChar char="q"/>
            </a:pPr>
            <a:r>
              <a:rPr lang="en-US" sz="1800" dirty="0">
                <a:latin typeface="Trebuchet MS" panose="020B0603020202020204" pitchFamily="34" charset="0"/>
              </a:rPr>
              <a:t>The number of days in the </a:t>
            </a:r>
            <a:r>
              <a:rPr lang="en-US" sz="1800" dirty="0" smtClean="0">
                <a:latin typeface="Trebuchet MS" panose="020B0603020202020204" pitchFamily="34" charset="0"/>
              </a:rPr>
              <a:t>Grace </a:t>
            </a:r>
            <a:r>
              <a:rPr lang="en-US" sz="1800" dirty="0">
                <a:latin typeface="Trebuchet MS" panose="020B0603020202020204" pitchFamily="34" charset="0"/>
              </a:rPr>
              <a:t>P</a:t>
            </a:r>
            <a:r>
              <a:rPr lang="en-US" sz="1800" dirty="0" smtClean="0">
                <a:latin typeface="Trebuchet MS" panose="020B0603020202020204" pitchFamily="34" charset="0"/>
              </a:rPr>
              <a:t>eriod </a:t>
            </a:r>
            <a:r>
              <a:rPr lang="en-US" sz="1800" dirty="0">
                <a:latin typeface="Trebuchet MS" panose="020B0603020202020204" pitchFamily="34" charset="0"/>
              </a:rPr>
              <a:t>is set for the IACUC </a:t>
            </a:r>
            <a:r>
              <a:rPr lang="en-US" sz="1800" dirty="0" smtClean="0">
                <a:latin typeface="Trebuchet MS" panose="020B0603020202020204" pitchFamily="34" charset="0"/>
              </a:rPr>
              <a:t>module </a:t>
            </a:r>
            <a:r>
              <a:rPr lang="en-US" sz="1800" dirty="0">
                <a:latin typeface="Trebuchet MS" panose="020B0603020202020204" pitchFamily="34" charset="0"/>
              </a:rPr>
              <a:t>and is calculated based on calendar days</a:t>
            </a:r>
            <a:r>
              <a:rPr lang="en-US" sz="1800" dirty="0" smtClean="0">
                <a:latin typeface="Trebuchet MS" panose="020B0603020202020204" pitchFamily="34" charset="0"/>
              </a:rPr>
              <a:t>.</a:t>
            </a:r>
            <a:br>
              <a:rPr lang="en-US" sz="1800" dirty="0" smtClean="0">
                <a:latin typeface="Trebuchet MS" panose="020B0603020202020204" pitchFamily="34" charset="0"/>
              </a:rPr>
            </a:br>
            <a:endParaRPr lang="en-US" sz="1800" dirty="0">
              <a:latin typeface="Trebuchet MS" panose="020B0603020202020204" pitchFamily="34" charset="0"/>
            </a:endParaRPr>
          </a:p>
          <a:p>
            <a:pPr marL="285750" indent="-285750">
              <a:buFont typeface="Wingdings" panose="05000000000000000000" pitchFamily="2" charset="2"/>
              <a:buChar char="q"/>
            </a:pPr>
            <a:r>
              <a:rPr lang="en-US" sz="1800" dirty="0">
                <a:latin typeface="Trebuchet MS" panose="020B0603020202020204" pitchFamily="34" charset="0"/>
              </a:rPr>
              <a:t>When set to zero, the protocol will still go to the </a:t>
            </a:r>
            <a:r>
              <a:rPr lang="en-US" sz="1800" dirty="0" smtClean="0">
                <a:latin typeface="Trebuchet MS" panose="020B0603020202020204" pitchFamily="34" charset="0"/>
              </a:rPr>
              <a:t>Grace </a:t>
            </a:r>
            <a:r>
              <a:rPr lang="en-US" sz="1800" dirty="0">
                <a:latin typeface="Trebuchet MS" panose="020B0603020202020204" pitchFamily="34" charset="0"/>
              </a:rPr>
              <a:t>P</a:t>
            </a:r>
            <a:r>
              <a:rPr lang="en-US" sz="1800" dirty="0" smtClean="0">
                <a:latin typeface="Trebuchet MS" panose="020B0603020202020204" pitchFamily="34" charset="0"/>
              </a:rPr>
              <a:t>eriod </a:t>
            </a:r>
            <a:r>
              <a:rPr lang="en-US" sz="1800" dirty="0">
                <a:latin typeface="Trebuchet MS" panose="020B0603020202020204" pitchFamily="34" charset="0"/>
              </a:rPr>
              <a:t>state for the remainder of the day. </a:t>
            </a:r>
          </a:p>
          <a:p>
            <a:pPr marL="285750" indent="-285750">
              <a:buFont typeface="Wingdings" panose="05000000000000000000" pitchFamily="2" charset="2"/>
              <a:buChar char="q"/>
            </a:pPr>
            <a:endParaRPr lang="en-US" sz="1800" dirty="0">
              <a:latin typeface="Trebuchet MS" panose="020B0603020202020204" pitchFamily="34" charset="0"/>
            </a:endParaRPr>
          </a:p>
          <a:p>
            <a:pPr marL="285750" indent="-285750">
              <a:buFont typeface="Wingdings" panose="05000000000000000000" pitchFamily="2" charset="2"/>
              <a:buChar char="q"/>
            </a:pPr>
            <a:r>
              <a:rPr lang="en-US" sz="1800" dirty="0" smtClean="0">
                <a:latin typeface="Trebuchet MS" panose="020B0603020202020204" pitchFamily="34" charset="0"/>
              </a:rPr>
              <a:t>IACUC Committee </a:t>
            </a:r>
            <a:r>
              <a:rPr lang="en-US" sz="1800" dirty="0">
                <a:latin typeface="Trebuchet MS" panose="020B0603020202020204" pitchFamily="34" charset="0"/>
              </a:rPr>
              <a:t>Members can see the protocol in this state, but reviewers cannot be assigned, and </a:t>
            </a:r>
            <a:r>
              <a:rPr lang="en-US" sz="1800" dirty="0" smtClean="0">
                <a:latin typeface="Trebuchet MS" panose="020B0603020202020204" pitchFamily="34" charset="0"/>
              </a:rPr>
              <a:t>Reviewer </a:t>
            </a:r>
            <a:r>
              <a:rPr lang="en-US" sz="1800" dirty="0">
                <a:latin typeface="Trebuchet MS" panose="020B0603020202020204" pitchFamily="34" charset="0"/>
              </a:rPr>
              <a:t>N</a:t>
            </a:r>
            <a:r>
              <a:rPr lang="en-US" sz="1800" dirty="0" smtClean="0">
                <a:latin typeface="Trebuchet MS" panose="020B0603020202020204" pitchFamily="34" charset="0"/>
              </a:rPr>
              <a:t>otes </a:t>
            </a:r>
            <a:r>
              <a:rPr lang="en-US" sz="1800" dirty="0">
                <a:latin typeface="Trebuchet MS" panose="020B0603020202020204" pitchFamily="34" charset="0"/>
              </a:rPr>
              <a:t>are not available.</a:t>
            </a:r>
          </a:p>
        </p:txBody>
      </p:sp>
    </p:spTree>
    <p:extLst>
      <p:ext uri="{BB962C8B-B14F-4D97-AF65-F5344CB8AC3E}">
        <p14:creationId xmlns:p14="http://schemas.microsoft.com/office/powerpoint/2010/main" val="17027987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Reviewer Assignment</a:t>
            </a:r>
            <a:endParaRPr lang="en-US" dirty="0"/>
          </a:p>
        </p:txBody>
      </p:sp>
      <p:sp>
        <p:nvSpPr>
          <p:cNvPr id="3" name="Subtitle 2"/>
          <p:cNvSpPr>
            <a:spLocks noGrp="1"/>
          </p:cNvSpPr>
          <p:nvPr>
            <p:ph type="subTitle" idx="1"/>
          </p:nvPr>
        </p:nvSpPr>
        <p:spPr/>
        <p:txBody>
          <a:bodyPr/>
          <a:lstStyle/>
          <a:p>
            <a:r>
              <a:rPr lang="en-US" dirty="0" smtClean="0"/>
              <a:t>IACUC Review: Designated </a:t>
            </a:r>
            <a:r>
              <a:rPr lang="en-US" dirty="0" err="1" smtClean="0"/>
              <a:t>REview</a:t>
            </a:r>
            <a:endParaRPr lang="en-US" dirty="0"/>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2559559232"/>
              </p:ext>
            </p:extLst>
          </p:nvPr>
        </p:nvGraphicFramePr>
        <p:xfrm>
          <a:off x="415993" y="1289407"/>
          <a:ext cx="8412163"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600200" y="3657600"/>
            <a:ext cx="6324600" cy="1524000"/>
          </a:xfrm>
          <a:prstGeom prst="rect">
            <a:avLst/>
          </a:prstGeom>
          <a:solidFill>
            <a:srgbClr val="D5C139"/>
          </a:solidFill>
        </p:spPr>
        <p:style>
          <a:lnRef idx="1">
            <a:schemeClr val="accent2"/>
          </a:lnRef>
          <a:fillRef idx="3">
            <a:schemeClr val="accent2"/>
          </a:fillRef>
          <a:effectRef idx="2">
            <a:schemeClr val="accent2"/>
          </a:effectRef>
          <a:fontRef idx="minor">
            <a:schemeClr val="lt1"/>
          </a:fontRef>
        </p:style>
        <p:txBody>
          <a:bodyPr rtlCol="0" anchor="ctr"/>
          <a:lstStyle/>
          <a:p>
            <a:pPr marL="285750" indent="-285750">
              <a:buFont typeface="Wingdings" panose="05000000000000000000" pitchFamily="2" charset="2"/>
              <a:buChar char="q"/>
            </a:pPr>
            <a:r>
              <a:rPr lang="en-US" sz="1800" dirty="0" smtClean="0">
                <a:latin typeface="Trebuchet MS" panose="020B0603020202020204" pitchFamily="34" charset="0"/>
              </a:rPr>
              <a:t>Either the </a:t>
            </a:r>
            <a:r>
              <a:rPr lang="en-US" sz="1800" dirty="0">
                <a:latin typeface="Trebuchet MS" panose="020B0603020202020204" pitchFamily="34" charset="0"/>
              </a:rPr>
              <a:t>assigned </a:t>
            </a:r>
            <a:r>
              <a:rPr lang="en-US" sz="1800" dirty="0" smtClean="0">
                <a:latin typeface="Trebuchet MS" panose="020B0603020202020204" pitchFamily="34" charset="0"/>
              </a:rPr>
              <a:t>IACUC Coordinator </a:t>
            </a:r>
            <a:r>
              <a:rPr lang="en-US" sz="1800" dirty="0">
                <a:latin typeface="Trebuchet MS" panose="020B0603020202020204" pitchFamily="34" charset="0"/>
              </a:rPr>
              <a:t>or the IACUC Chair assigns one of the </a:t>
            </a:r>
            <a:r>
              <a:rPr lang="en-US" sz="1800" dirty="0" smtClean="0">
                <a:latin typeface="Trebuchet MS" panose="020B0603020202020204" pitchFamily="34" charset="0"/>
              </a:rPr>
              <a:t>IACUC Committee </a:t>
            </a:r>
            <a:r>
              <a:rPr lang="en-US" sz="1800" dirty="0">
                <a:latin typeface="Trebuchet MS" panose="020B0603020202020204" pitchFamily="34" charset="0"/>
              </a:rPr>
              <a:t>M</a:t>
            </a:r>
            <a:r>
              <a:rPr lang="en-US" sz="1800" dirty="0" smtClean="0">
                <a:latin typeface="Trebuchet MS" panose="020B0603020202020204" pitchFamily="34" charset="0"/>
              </a:rPr>
              <a:t>embers </a:t>
            </a:r>
            <a:r>
              <a:rPr lang="en-US" sz="1800" dirty="0">
                <a:latin typeface="Trebuchet MS" panose="020B0603020202020204" pitchFamily="34" charset="0"/>
              </a:rPr>
              <a:t>as the </a:t>
            </a:r>
            <a:r>
              <a:rPr lang="en-US" sz="1800" dirty="0" smtClean="0">
                <a:latin typeface="Trebuchet MS" panose="020B0603020202020204" pitchFamily="34" charset="0"/>
              </a:rPr>
              <a:t>Designated </a:t>
            </a:r>
            <a:r>
              <a:rPr lang="en-US" sz="1800" dirty="0">
                <a:latin typeface="Trebuchet MS" panose="020B0603020202020204" pitchFamily="34" charset="0"/>
              </a:rPr>
              <a:t>R</a:t>
            </a:r>
            <a:r>
              <a:rPr lang="en-US" sz="1800" dirty="0" smtClean="0">
                <a:latin typeface="Trebuchet MS" panose="020B0603020202020204" pitchFamily="34" charset="0"/>
              </a:rPr>
              <a:t>eviewer</a:t>
            </a:r>
            <a:r>
              <a:rPr lang="en-US" sz="1800" dirty="0">
                <a:latin typeface="Trebuchet MS" panose="020B0603020202020204" pitchFamily="34" charset="0"/>
              </a:rPr>
              <a:t>. </a:t>
            </a:r>
          </a:p>
          <a:p>
            <a:pPr marL="285750" indent="-285750">
              <a:buFont typeface="Wingdings" panose="05000000000000000000" pitchFamily="2" charset="2"/>
              <a:buChar char="Ø"/>
            </a:pPr>
            <a:endParaRPr lang="en-US" sz="1600" dirty="0"/>
          </a:p>
        </p:txBody>
      </p:sp>
    </p:spTree>
    <p:extLst>
      <p:ext uri="{BB962C8B-B14F-4D97-AF65-F5344CB8AC3E}">
        <p14:creationId xmlns:p14="http://schemas.microsoft.com/office/powerpoint/2010/main" val="37949008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Member Review and Post-Review</a:t>
            </a:r>
            <a:endParaRPr lang="en-US" dirty="0"/>
          </a:p>
        </p:txBody>
      </p:sp>
      <p:sp>
        <p:nvSpPr>
          <p:cNvPr id="3" name="Subtitle 2"/>
          <p:cNvSpPr>
            <a:spLocks noGrp="1"/>
          </p:cNvSpPr>
          <p:nvPr>
            <p:ph type="subTitle" idx="1"/>
          </p:nvPr>
        </p:nvSpPr>
        <p:spPr/>
        <p:txBody>
          <a:bodyPr/>
          <a:lstStyle/>
          <a:p>
            <a:r>
              <a:rPr lang="en-US" dirty="0" smtClean="0"/>
              <a:t>IACUC Review: Designated Review</a:t>
            </a:r>
            <a:endParaRPr lang="en-US" dirty="0"/>
          </a:p>
        </p:txBody>
      </p:sp>
      <p:graphicFrame>
        <p:nvGraphicFramePr>
          <p:cNvPr id="5" name="Content Placeholder 4"/>
          <p:cNvGraphicFramePr>
            <a:graphicFrameLocks noGrp="1"/>
          </p:cNvGraphicFramePr>
          <p:nvPr>
            <p:ph idx="10"/>
            <p:extLst>
              <p:ext uri="{D42A27DB-BD31-4B8C-83A1-F6EECF244321}">
                <p14:modId xmlns:p14="http://schemas.microsoft.com/office/powerpoint/2010/main" val="4148057860"/>
              </p:ext>
            </p:extLst>
          </p:nvPr>
        </p:nvGraphicFramePr>
        <p:xfrm>
          <a:off x="304800" y="1295400"/>
          <a:ext cx="8686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21924" y="3124200"/>
            <a:ext cx="8593476" cy="3276600"/>
          </a:xfrm>
          <a:prstGeom prst="rect">
            <a:avLst/>
          </a:prstGeom>
          <a:solidFill>
            <a:srgbClr val="00B050"/>
          </a:solidFill>
        </p:spPr>
        <p:style>
          <a:lnRef idx="1">
            <a:schemeClr val="accent2"/>
          </a:lnRef>
          <a:fillRef idx="3">
            <a:schemeClr val="accent2"/>
          </a:fillRef>
          <a:effectRef idx="2">
            <a:schemeClr val="accent2"/>
          </a:effectRef>
          <a:fontRef idx="minor">
            <a:schemeClr val="lt1"/>
          </a:fontRef>
        </p:style>
        <p:txBody>
          <a:bodyPr rtlCol="0" anchor="ctr"/>
          <a:lstStyle/>
          <a:p>
            <a:pPr marL="285750" indent="-285750">
              <a:buFont typeface="Wingdings" panose="05000000000000000000" pitchFamily="2" charset="2"/>
              <a:buChar char="Ø"/>
            </a:pPr>
            <a:r>
              <a:rPr lang="en-US" sz="1600" dirty="0">
                <a:latin typeface="Trebuchet MS" panose="020B0603020202020204" pitchFamily="34" charset="0"/>
              </a:rPr>
              <a:t>The </a:t>
            </a:r>
            <a:r>
              <a:rPr lang="en-US" sz="1600" dirty="0" smtClean="0">
                <a:latin typeface="Trebuchet MS" panose="020B0603020202020204" pitchFamily="34" charset="0"/>
              </a:rPr>
              <a:t>Designated Reviewer </a:t>
            </a:r>
            <a:r>
              <a:rPr lang="en-US" sz="1600" dirty="0">
                <a:latin typeface="Trebuchet MS" panose="020B0603020202020204" pitchFamily="34" charset="0"/>
              </a:rPr>
              <a:t>can add </a:t>
            </a:r>
            <a:r>
              <a:rPr lang="en-US" sz="1600" dirty="0" smtClean="0">
                <a:latin typeface="Trebuchet MS" panose="020B0603020202020204" pitchFamily="34" charset="0"/>
              </a:rPr>
              <a:t>Reviewer Notes </a:t>
            </a:r>
            <a:r>
              <a:rPr lang="en-US" sz="1600" dirty="0">
                <a:latin typeface="Trebuchet MS" panose="020B0603020202020204" pitchFamily="34" charset="0"/>
              </a:rPr>
              <a:t>and </a:t>
            </a:r>
            <a:r>
              <a:rPr lang="en-US" sz="1600" dirty="0" smtClean="0">
                <a:latin typeface="Trebuchet MS" panose="020B0603020202020204" pitchFamily="34" charset="0"/>
              </a:rPr>
              <a:t>Request </a:t>
            </a:r>
            <a:r>
              <a:rPr lang="en-US" sz="1600" dirty="0">
                <a:latin typeface="Trebuchet MS" panose="020B0603020202020204" pitchFamily="34" charset="0"/>
              </a:rPr>
              <a:t>C</a:t>
            </a:r>
            <a:r>
              <a:rPr lang="en-US" sz="1600" dirty="0" smtClean="0">
                <a:latin typeface="Trebuchet MS" panose="020B0603020202020204" pitchFamily="34" charset="0"/>
              </a:rPr>
              <a:t>larifications </a:t>
            </a:r>
            <a:r>
              <a:rPr lang="en-US" sz="1600" dirty="0">
                <a:latin typeface="Trebuchet MS" panose="020B0603020202020204" pitchFamily="34" charset="0"/>
              </a:rPr>
              <a:t>from the protocol </a:t>
            </a:r>
            <a:r>
              <a:rPr lang="en-US" sz="1600" dirty="0" smtClean="0">
                <a:latin typeface="Trebuchet MS" panose="020B0603020202020204" pitchFamily="34" charset="0"/>
              </a:rPr>
              <a:t>team.</a:t>
            </a:r>
            <a:br>
              <a:rPr lang="en-US" sz="1600" dirty="0" smtClean="0">
                <a:latin typeface="Trebuchet MS" panose="020B0603020202020204" pitchFamily="34" charset="0"/>
              </a:rPr>
            </a:br>
            <a:endParaRPr lang="en-US" sz="1600" dirty="0">
              <a:latin typeface="Trebuchet MS" panose="020B0603020202020204" pitchFamily="34" charset="0"/>
            </a:endParaRPr>
          </a:p>
          <a:p>
            <a:pPr marL="285750" indent="-285750">
              <a:buFont typeface="Wingdings" panose="05000000000000000000" pitchFamily="2" charset="2"/>
              <a:buChar char="Ø"/>
            </a:pPr>
            <a:r>
              <a:rPr lang="en-US" sz="1600" dirty="0" smtClean="0">
                <a:latin typeface="Trebuchet MS" panose="020B0603020202020204" pitchFamily="34" charset="0"/>
              </a:rPr>
              <a:t>The IACUC Coordinator </a:t>
            </a:r>
            <a:r>
              <a:rPr lang="en-US" sz="1600" dirty="0">
                <a:latin typeface="Trebuchet MS" panose="020B0603020202020204" pitchFamily="34" charset="0"/>
              </a:rPr>
              <a:t>can reassign the </a:t>
            </a:r>
            <a:r>
              <a:rPr lang="en-US" sz="1600" dirty="0" smtClean="0">
                <a:latin typeface="Trebuchet MS" panose="020B0603020202020204" pitchFamily="34" charset="0"/>
              </a:rPr>
              <a:t>Designated </a:t>
            </a:r>
            <a:r>
              <a:rPr lang="en-US" sz="1600" dirty="0">
                <a:latin typeface="Trebuchet MS" panose="020B0603020202020204" pitchFamily="34" charset="0"/>
              </a:rPr>
              <a:t>R</a:t>
            </a:r>
            <a:r>
              <a:rPr lang="en-US" sz="1600" dirty="0" smtClean="0">
                <a:latin typeface="Trebuchet MS" panose="020B0603020202020204" pitchFamily="34" charset="0"/>
              </a:rPr>
              <a:t>eviewer role to </a:t>
            </a:r>
            <a:r>
              <a:rPr lang="en-US" sz="1600" dirty="0">
                <a:latin typeface="Trebuchet MS" panose="020B0603020202020204" pitchFamily="34" charset="0"/>
              </a:rPr>
              <a:t>another </a:t>
            </a:r>
            <a:r>
              <a:rPr lang="en-US" sz="1600" dirty="0" smtClean="0">
                <a:latin typeface="Trebuchet MS" panose="020B0603020202020204" pitchFamily="34" charset="0"/>
              </a:rPr>
              <a:t>IACUC Committee Member, if necessary.</a:t>
            </a:r>
            <a:br>
              <a:rPr lang="en-US" sz="1600" dirty="0" smtClean="0">
                <a:latin typeface="Trebuchet MS" panose="020B0603020202020204" pitchFamily="34" charset="0"/>
              </a:rPr>
            </a:br>
            <a:endParaRPr lang="en-US" sz="1600" dirty="0">
              <a:latin typeface="Trebuchet MS" panose="020B0603020202020204" pitchFamily="34" charset="0"/>
            </a:endParaRPr>
          </a:p>
          <a:p>
            <a:pPr marL="285750" indent="-285750">
              <a:buFont typeface="Wingdings" panose="05000000000000000000" pitchFamily="2" charset="2"/>
              <a:buChar char="Ø"/>
            </a:pPr>
            <a:r>
              <a:rPr lang="en-US" sz="1600" dirty="0">
                <a:latin typeface="Trebuchet MS" panose="020B0603020202020204" pitchFamily="34" charset="0"/>
              </a:rPr>
              <a:t>The Designated Reviewer can </a:t>
            </a:r>
            <a:r>
              <a:rPr lang="en-US" sz="1600" dirty="0" smtClean="0">
                <a:latin typeface="Trebuchet MS" panose="020B0603020202020204" pitchFamily="34" charset="0"/>
              </a:rPr>
              <a:t>complete </a:t>
            </a:r>
            <a:r>
              <a:rPr lang="en-US" sz="1600" dirty="0">
                <a:latin typeface="Trebuchet MS" panose="020B0603020202020204" pitchFamily="34" charset="0"/>
              </a:rPr>
              <a:t>their review determining it is </a:t>
            </a:r>
            <a:r>
              <a:rPr lang="en-US" sz="1600" dirty="0" smtClean="0">
                <a:latin typeface="Trebuchet MS" panose="020B0603020202020204" pitchFamily="34" charset="0"/>
              </a:rPr>
              <a:t>Approved</a:t>
            </a:r>
            <a:r>
              <a:rPr lang="en-US" sz="1600" dirty="0">
                <a:latin typeface="Trebuchet MS" panose="020B0603020202020204" pitchFamily="34" charset="0"/>
              </a:rPr>
              <a:t>, or </a:t>
            </a:r>
            <a:r>
              <a:rPr lang="en-US" sz="1600" dirty="0" smtClean="0">
                <a:latin typeface="Trebuchet MS" panose="020B0603020202020204" pitchFamily="34" charset="0"/>
              </a:rPr>
              <a:t>Requires Modifications.  They </a:t>
            </a:r>
            <a:r>
              <a:rPr lang="en-US" sz="1600" dirty="0">
                <a:latin typeface="Trebuchet MS" panose="020B0603020202020204" pitchFamily="34" charset="0"/>
              </a:rPr>
              <a:t>can also move the protocol to Full Committee Review, </a:t>
            </a:r>
            <a:r>
              <a:rPr lang="en-US" sz="1600" dirty="0" smtClean="0">
                <a:latin typeface="Trebuchet MS" panose="020B0603020202020204" pitchFamily="34" charset="0"/>
              </a:rPr>
              <a:t>if a full review is warranted </a:t>
            </a:r>
            <a:br>
              <a:rPr lang="en-US" sz="1600" dirty="0" smtClean="0">
                <a:latin typeface="Trebuchet MS" panose="020B0603020202020204" pitchFamily="34" charset="0"/>
              </a:rPr>
            </a:br>
            <a:endParaRPr lang="en-US" sz="1600" dirty="0">
              <a:latin typeface="Trebuchet MS" panose="020B0603020202020204" pitchFamily="34" charset="0"/>
            </a:endParaRPr>
          </a:p>
          <a:p>
            <a:pPr marL="285750" indent="-285750">
              <a:buFont typeface="Wingdings" panose="05000000000000000000" pitchFamily="2" charset="2"/>
              <a:buChar char="Ø"/>
            </a:pPr>
            <a:r>
              <a:rPr lang="en-US" sz="1600" dirty="0">
                <a:latin typeface="Trebuchet MS" panose="020B0603020202020204" pitchFamily="34" charset="0"/>
              </a:rPr>
              <a:t>Once the </a:t>
            </a:r>
            <a:r>
              <a:rPr lang="en-US" sz="1600" dirty="0" smtClean="0">
                <a:latin typeface="Trebuchet MS" panose="020B0603020202020204" pitchFamily="34" charset="0"/>
              </a:rPr>
              <a:t>Designated </a:t>
            </a:r>
            <a:r>
              <a:rPr lang="en-US" sz="1600" dirty="0">
                <a:latin typeface="Trebuchet MS" panose="020B0603020202020204" pitchFamily="34" charset="0"/>
              </a:rPr>
              <a:t>Review is complete, the protocol moves to </a:t>
            </a:r>
            <a:r>
              <a:rPr lang="en-US" sz="1600" dirty="0" smtClean="0">
                <a:latin typeface="Trebuchet MS" panose="020B0603020202020204" pitchFamily="34" charset="0"/>
              </a:rPr>
              <a:t>Post-Review </a:t>
            </a:r>
            <a:r>
              <a:rPr lang="en-US" sz="1600" dirty="0">
                <a:latin typeface="Trebuchet MS" panose="020B0603020202020204" pitchFamily="34" charset="0"/>
              </a:rPr>
              <a:t>where </a:t>
            </a:r>
            <a:r>
              <a:rPr lang="en-US" sz="1600" dirty="0" smtClean="0">
                <a:latin typeface="Trebuchet MS" panose="020B0603020202020204" pitchFamily="34" charset="0"/>
              </a:rPr>
              <a:t>a correspondence letter is </a:t>
            </a:r>
            <a:r>
              <a:rPr lang="en-US" sz="1600" dirty="0">
                <a:latin typeface="Trebuchet MS" panose="020B0603020202020204" pitchFamily="34" charset="0"/>
              </a:rPr>
              <a:t>prepared by the </a:t>
            </a:r>
            <a:r>
              <a:rPr lang="en-US" sz="1600" dirty="0" smtClean="0">
                <a:latin typeface="Trebuchet MS" panose="020B0603020202020204" pitchFamily="34" charset="0"/>
              </a:rPr>
              <a:t>IACUC Coordinator and is sent to the protocol team.</a:t>
            </a:r>
            <a:endParaRPr lang="en-US" sz="1600" dirty="0">
              <a:latin typeface="Trebuchet MS" panose="020B0603020202020204" pitchFamily="34" charset="0"/>
            </a:endParaRPr>
          </a:p>
        </p:txBody>
      </p:sp>
    </p:spTree>
    <p:extLst>
      <p:ext uri="{BB962C8B-B14F-4D97-AF65-F5344CB8AC3E}">
        <p14:creationId xmlns:p14="http://schemas.microsoft.com/office/powerpoint/2010/main" val="2912421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Training Materials</a:t>
            </a:r>
            <a:endParaRPr lang="en-US" dirty="0"/>
          </a:p>
        </p:txBody>
      </p:sp>
      <p:sp>
        <p:nvSpPr>
          <p:cNvPr id="5" name="Subtitle 4"/>
          <p:cNvSpPr>
            <a:spLocks noGrp="1"/>
          </p:cNvSpPr>
          <p:nvPr>
            <p:ph type="subTitle" idx="1"/>
          </p:nvPr>
        </p:nvSpPr>
        <p:spPr/>
        <p:txBody>
          <a:bodyPr/>
          <a:lstStyle/>
          <a:p>
            <a:r>
              <a:rPr lang="en-US" dirty="0" smtClean="0"/>
              <a:t>IACUC </a:t>
            </a:r>
            <a:r>
              <a:rPr lang="en-US" dirty="0"/>
              <a:t>Module</a:t>
            </a:r>
          </a:p>
        </p:txBody>
      </p:sp>
      <p:sp>
        <p:nvSpPr>
          <p:cNvPr id="6" name="Content Placeholder 5"/>
          <p:cNvSpPr>
            <a:spLocks noGrp="1"/>
          </p:cNvSpPr>
          <p:nvPr>
            <p:ph idx="10"/>
          </p:nvPr>
        </p:nvSpPr>
        <p:spPr>
          <a:xfrm>
            <a:off x="449384" y="1734966"/>
            <a:ext cx="8412480" cy="4495800"/>
          </a:xfrm>
        </p:spPr>
        <p:txBody>
          <a:bodyPr/>
          <a:lstStyle/>
          <a:p>
            <a:r>
              <a:rPr lang="en-US" b="1" dirty="0" smtClean="0"/>
              <a:t>Click Portal: IACUC Module PowerPoint Slides </a:t>
            </a:r>
          </a:p>
          <a:p>
            <a:endParaRPr lang="en-US" dirty="0" smtClean="0"/>
          </a:p>
          <a:p>
            <a:r>
              <a:rPr lang="en-US" b="1" dirty="0" smtClean="0"/>
              <a:t>Click Portal: IACUC Module Training Exercises</a:t>
            </a:r>
          </a:p>
          <a:p>
            <a:endParaRPr lang="en-US" dirty="0" smtClean="0"/>
          </a:p>
          <a:p>
            <a:r>
              <a:rPr lang="en-US" b="1" dirty="0" smtClean="0"/>
              <a:t>Sample IACUC Study Document</a:t>
            </a:r>
          </a:p>
          <a:p>
            <a:endParaRPr lang="en-US" dirty="0" smtClean="0"/>
          </a:p>
          <a:p>
            <a:r>
              <a:rPr lang="en-US" b="1" dirty="0" smtClean="0"/>
              <a:t>Work Instructions:</a:t>
            </a:r>
          </a:p>
          <a:p>
            <a:pPr lvl="1"/>
            <a:r>
              <a:rPr lang="en-US" dirty="0" smtClean="0"/>
              <a:t>Create a Research Team</a:t>
            </a:r>
          </a:p>
          <a:p>
            <a:pPr lvl="1"/>
            <a:r>
              <a:rPr lang="en-US" dirty="0" smtClean="0"/>
              <a:t>Create a Protocol – Substances</a:t>
            </a:r>
          </a:p>
          <a:p>
            <a:pPr lvl="1"/>
            <a:r>
              <a:rPr lang="en-US" dirty="0" smtClean="0"/>
              <a:t>Create a Protocol - Procedures</a:t>
            </a:r>
          </a:p>
          <a:p>
            <a:pPr lvl="1"/>
            <a:r>
              <a:rPr lang="en-US" dirty="0" smtClean="0"/>
              <a:t>Create and Submit a Protocol</a:t>
            </a:r>
          </a:p>
          <a:p>
            <a:pPr lvl="1"/>
            <a:r>
              <a:rPr lang="en-US" dirty="0" smtClean="0"/>
              <a:t>Respond to Clarification Requests</a:t>
            </a:r>
          </a:p>
          <a:p>
            <a:pPr lvl="1"/>
            <a:r>
              <a:rPr lang="en-US" dirty="0" smtClean="0"/>
              <a:t>Create a Concern</a:t>
            </a:r>
          </a:p>
          <a:p>
            <a:pPr lvl="1"/>
            <a:endParaRPr lang="en-US" dirty="0" smtClean="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5693076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uter_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45" y="2257425"/>
            <a:ext cx="764831" cy="634810"/>
          </a:xfrm>
          <a:prstGeom prst="rect">
            <a:avLst/>
          </a:prstGeom>
        </p:spPr>
      </p:pic>
      <p:sp>
        <p:nvSpPr>
          <p:cNvPr id="3" name="Text Placeholder 3"/>
          <p:cNvSpPr txBox="1">
            <a:spLocks/>
          </p:cNvSpPr>
          <p:nvPr/>
        </p:nvSpPr>
        <p:spPr>
          <a:xfrm>
            <a:off x="2314575" y="2257425"/>
            <a:ext cx="6360652" cy="31242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Text Placeholder 12"/>
          <p:cNvSpPr txBox="1">
            <a:spLocks/>
          </p:cNvSpPr>
          <p:nvPr/>
        </p:nvSpPr>
        <p:spPr>
          <a:xfrm>
            <a:off x="644600" y="1339061"/>
            <a:ext cx="8098863" cy="520763"/>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800" b="1" kern="1200" baseline="0">
                <a:solidFill>
                  <a:schemeClr val="bg1"/>
                </a:solidFill>
                <a:latin typeface="Helvetica"/>
                <a:ea typeface="+mn-ea"/>
                <a:cs typeface="Helvetic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Helvetica"/>
              </a:rPr>
              <a:t>IACUC Review: Designated Reviewer Exercises</a:t>
            </a:r>
            <a:endParaRPr kumimoji="0" lang="en-US" sz="28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Helvetica"/>
            </a:endParaRPr>
          </a:p>
        </p:txBody>
      </p:sp>
      <p:sp>
        <p:nvSpPr>
          <p:cNvPr id="7" name="Text Placeholder 3"/>
          <p:cNvSpPr txBox="1">
            <a:spLocks/>
          </p:cNvSpPr>
          <p:nvPr/>
        </p:nvSpPr>
        <p:spPr>
          <a:xfrm>
            <a:off x="2314576" y="2133600"/>
            <a:ext cx="6360651" cy="2912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20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Perform the following training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exercises:</a:t>
            </a:r>
            <a:endPar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Exercise </a:t>
            </a:r>
            <a:r>
              <a:rPr lang="en-US" sz="2000" b="1" dirty="0" smtClean="0">
                <a:solidFill>
                  <a:srgbClr val="FFFFFF"/>
                </a:solidFill>
                <a:latin typeface="Trebuchet MS" panose="020B0603020202020204" pitchFamily="34" charset="0"/>
              </a:rPr>
              <a:t>22</a:t>
            </a: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Assign a Designated Reviewer</a:t>
            </a: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 23: </a:t>
            </a:r>
            <a:r>
              <a:rPr kumimoji="0" lang="en-US" sz="200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Add Reviewer</a:t>
            </a:r>
            <a:r>
              <a:rPr kumimoji="0" lang="en-US" sz="2000" i="0" u="none" strike="noStrike" kern="1200" cap="none" spc="0" normalizeH="0" noProof="0" dirty="0" smtClean="0">
                <a:ln>
                  <a:noFill/>
                </a:ln>
                <a:solidFill>
                  <a:srgbClr val="FFFFFF"/>
                </a:solidFill>
                <a:effectLst/>
                <a:uLnTx/>
                <a:uFillTx/>
                <a:latin typeface="Trebuchet MS" panose="020B0603020202020204" pitchFamily="34" charset="0"/>
                <a:ea typeface="+mn-ea"/>
                <a:cs typeface="+mn-cs"/>
              </a:rPr>
              <a:t> Notes/Request Clarification</a:t>
            </a: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lang="en-US" sz="2000" b="1" baseline="0" dirty="0" smtClean="0">
                <a:solidFill>
                  <a:srgbClr val="FFFFFF"/>
                </a:solidFill>
                <a:latin typeface="Trebuchet MS" panose="020B0603020202020204" pitchFamily="34" charset="0"/>
              </a:rPr>
              <a:t>Exercise 24: </a:t>
            </a:r>
            <a:r>
              <a:rPr lang="en-US" sz="2000" baseline="0" dirty="0" smtClean="0">
                <a:solidFill>
                  <a:srgbClr val="FFFFFF"/>
                </a:solidFill>
                <a:latin typeface="Trebuchet MS" panose="020B0603020202020204" pitchFamily="34" charset="0"/>
              </a:rPr>
              <a:t>Submit a Designated Review</a:t>
            </a:r>
            <a:endParaRPr kumimoji="0" lang="en-US" sz="2000" i="0" u="none" strike="noStrike" kern="1200" cap="none" spc="0" normalizeH="0" baseline="0" noProof="0" dirty="0" smtClean="0">
              <a:ln>
                <a:noFill/>
              </a:ln>
              <a:solidFill>
                <a:srgbClr val="FFFFFF"/>
              </a:solidFill>
              <a:effectLst/>
              <a:uLnTx/>
              <a:uFillTx/>
              <a:latin typeface="Trebuchet MS" panose="020B0603020202020204" pitchFamily="34" charset="0"/>
            </a:endParaRPr>
          </a:p>
        </p:txBody>
      </p:sp>
    </p:spTree>
    <p:extLst>
      <p:ext uri="{BB962C8B-B14F-4D97-AF65-F5344CB8AC3E}">
        <p14:creationId xmlns:p14="http://schemas.microsoft.com/office/powerpoint/2010/main" val="25060313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IACUC Review: </a:t>
            </a:r>
            <a:br>
              <a:rPr lang="en-US" dirty="0" smtClean="0"/>
            </a:br>
            <a:r>
              <a:rPr lang="en-US" dirty="0" smtClean="0"/>
              <a:t>Committee Review</a:t>
            </a:r>
            <a:endParaRPr lang="en-US" dirty="0"/>
          </a:p>
        </p:txBody>
      </p:sp>
      <p:sp>
        <p:nvSpPr>
          <p:cNvPr id="3" name="Text Placeholder 2"/>
          <p:cNvSpPr>
            <a:spLocks noGrp="1"/>
          </p:cNvSpPr>
          <p:nvPr>
            <p:ph type="body" idx="1"/>
          </p:nvPr>
        </p:nvSpPr>
        <p:spPr/>
        <p:txBody>
          <a:bodyPr/>
          <a:lstStyle/>
          <a:p>
            <a:r>
              <a:rPr lang="en-US" dirty="0" smtClean="0"/>
              <a:t>Click IACUC Module</a:t>
            </a:r>
            <a:endParaRPr lang="en-US" dirty="0"/>
          </a:p>
        </p:txBody>
      </p:sp>
    </p:spTree>
    <p:extLst>
      <p:ext uri="{BB962C8B-B14F-4D97-AF65-F5344CB8AC3E}">
        <p14:creationId xmlns:p14="http://schemas.microsoft.com/office/powerpoint/2010/main" val="15281677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Full Committee Review</a:t>
            </a:r>
            <a:endParaRPr lang="en-US" dirty="0"/>
          </a:p>
        </p:txBody>
      </p:sp>
      <p:sp>
        <p:nvSpPr>
          <p:cNvPr id="3" name="Subtitle 2"/>
          <p:cNvSpPr>
            <a:spLocks noGrp="1"/>
          </p:cNvSpPr>
          <p:nvPr>
            <p:ph type="subTitle" idx="1"/>
          </p:nvPr>
        </p:nvSpPr>
        <p:spPr/>
        <p:txBody>
          <a:bodyPr/>
          <a:lstStyle/>
          <a:p>
            <a:r>
              <a:rPr lang="en-US" dirty="0" smtClean="0"/>
              <a:t>IACUC Review: Committee Review</a:t>
            </a:r>
            <a:endParaRPr lang="en-US" dirty="0"/>
          </a:p>
        </p:txBody>
      </p:sp>
      <p:graphicFrame>
        <p:nvGraphicFramePr>
          <p:cNvPr id="5" name="Diagram 4"/>
          <p:cNvGraphicFramePr/>
          <p:nvPr>
            <p:extLst>
              <p:ext uri="{D42A27DB-BD31-4B8C-83A1-F6EECF244321}">
                <p14:modId xmlns:p14="http://schemas.microsoft.com/office/powerpoint/2010/main" val="2989672773"/>
              </p:ext>
            </p:extLst>
          </p:nvPr>
        </p:nvGraphicFramePr>
        <p:xfrm>
          <a:off x="449384" y="1764419"/>
          <a:ext cx="8389816" cy="4864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65445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uter_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45" y="2257425"/>
            <a:ext cx="764831" cy="634810"/>
          </a:xfrm>
          <a:prstGeom prst="rect">
            <a:avLst/>
          </a:prstGeom>
        </p:spPr>
      </p:pic>
      <p:sp>
        <p:nvSpPr>
          <p:cNvPr id="3" name="Text Placeholder 3"/>
          <p:cNvSpPr txBox="1">
            <a:spLocks/>
          </p:cNvSpPr>
          <p:nvPr/>
        </p:nvSpPr>
        <p:spPr>
          <a:xfrm>
            <a:off x="2314575" y="2257425"/>
            <a:ext cx="6360652" cy="31242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Text Placeholder 12"/>
          <p:cNvSpPr txBox="1">
            <a:spLocks/>
          </p:cNvSpPr>
          <p:nvPr/>
        </p:nvSpPr>
        <p:spPr>
          <a:xfrm>
            <a:off x="644600" y="1339061"/>
            <a:ext cx="8098863" cy="520763"/>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800" b="1" kern="1200" baseline="0">
                <a:solidFill>
                  <a:schemeClr val="bg1"/>
                </a:solidFill>
                <a:latin typeface="Helvetica"/>
                <a:ea typeface="+mn-ea"/>
                <a:cs typeface="Helvetic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Helvetica"/>
              </a:rPr>
              <a:t>IACUC Review: Committee Review Exercises</a:t>
            </a:r>
            <a:endParaRPr kumimoji="0" lang="en-US" sz="28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Helvetica"/>
            </a:endParaRPr>
          </a:p>
        </p:txBody>
      </p:sp>
      <p:sp>
        <p:nvSpPr>
          <p:cNvPr id="7" name="Text Placeholder 3"/>
          <p:cNvSpPr txBox="1">
            <a:spLocks/>
          </p:cNvSpPr>
          <p:nvPr/>
        </p:nvSpPr>
        <p:spPr>
          <a:xfrm>
            <a:off x="2314576" y="2133600"/>
            <a:ext cx="6360651" cy="2912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20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Perform the following training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exercises:</a:t>
            </a:r>
            <a:endPar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Exercise </a:t>
            </a:r>
            <a:r>
              <a:rPr lang="en-US" sz="2000" b="1" dirty="0" smtClean="0">
                <a:solidFill>
                  <a:srgbClr val="FFFFFF"/>
                </a:solidFill>
                <a:latin typeface="Trebuchet MS" panose="020B0603020202020204" pitchFamily="34" charset="0"/>
              </a:rPr>
              <a:t>25</a:t>
            </a: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Assign Protocol</a:t>
            </a:r>
            <a:r>
              <a:rPr kumimoji="0" lang="en-US" sz="2000" b="0" i="0" u="none" strike="noStrike" kern="1200" cap="none" spc="0" normalizeH="0" noProof="0" dirty="0" smtClean="0">
                <a:ln>
                  <a:noFill/>
                </a:ln>
                <a:solidFill>
                  <a:srgbClr val="FFFFFF"/>
                </a:solidFill>
                <a:effectLst/>
                <a:uLnTx/>
                <a:uFillTx/>
                <a:latin typeface="Trebuchet MS" panose="020B0603020202020204" pitchFamily="34" charset="0"/>
                <a:ea typeface="+mn-ea"/>
                <a:cs typeface="+mn-cs"/>
              </a:rPr>
              <a:t> to a Committee Meeting</a:t>
            </a: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lang="en-US" sz="2000" baseline="0" dirty="0" smtClean="0">
                <a:solidFill>
                  <a:srgbClr val="FFFFFF"/>
                </a:solidFill>
                <a:latin typeface="Trebuchet MS" panose="020B0603020202020204" pitchFamily="34" charset="0"/>
              </a:rPr>
              <a:t>Exercise 26: Add Reviewer Notes</a:t>
            </a:r>
            <a:endPar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 </a:t>
            </a:r>
            <a:r>
              <a:rPr lang="en-US" sz="2000" b="1" dirty="0" smtClean="0">
                <a:solidFill>
                  <a:srgbClr val="FFFFFF"/>
                </a:solidFill>
                <a:latin typeface="Trebuchet MS" panose="020B0603020202020204" pitchFamily="34" charset="0"/>
              </a:rPr>
              <a:t>27</a:t>
            </a: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Submit the Committee Review</a:t>
            </a:r>
          </a:p>
        </p:txBody>
      </p:sp>
    </p:spTree>
    <p:extLst>
      <p:ext uri="{BB962C8B-B14F-4D97-AF65-F5344CB8AC3E}">
        <p14:creationId xmlns:p14="http://schemas.microsoft.com/office/powerpoint/2010/main" val="20614186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Review</a:t>
            </a:r>
            <a:endParaRPr lang="en-US" dirty="0"/>
          </a:p>
        </p:txBody>
      </p:sp>
      <p:sp>
        <p:nvSpPr>
          <p:cNvPr id="3" name="Text Placeholder 2"/>
          <p:cNvSpPr>
            <a:spLocks noGrp="1"/>
          </p:cNvSpPr>
          <p:nvPr>
            <p:ph type="body" idx="1"/>
          </p:nvPr>
        </p:nvSpPr>
        <p:spPr/>
        <p:txBody>
          <a:bodyPr/>
          <a:lstStyle/>
          <a:p>
            <a:r>
              <a:rPr lang="en-US" dirty="0" smtClean="0"/>
              <a:t>Click IACUC Module</a:t>
            </a:r>
            <a:endParaRPr lang="en-US" dirty="0"/>
          </a:p>
        </p:txBody>
      </p:sp>
    </p:spTree>
    <p:extLst>
      <p:ext uri="{BB962C8B-B14F-4D97-AF65-F5344CB8AC3E}">
        <p14:creationId xmlns:p14="http://schemas.microsoft.com/office/powerpoint/2010/main" val="35691663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49384" y="783335"/>
            <a:ext cx="8085015" cy="512065"/>
          </a:xfrm>
        </p:spPr>
        <p:txBody>
          <a:bodyPr/>
          <a:lstStyle/>
          <a:p>
            <a:r>
              <a:rPr lang="en-US" dirty="0" smtClean="0"/>
              <a:t>Prepare and Send the Determination Letter</a:t>
            </a:r>
            <a:endParaRPr lang="en-US" dirty="0"/>
          </a:p>
        </p:txBody>
      </p:sp>
      <p:sp>
        <p:nvSpPr>
          <p:cNvPr id="5" name="Subtitle 4"/>
          <p:cNvSpPr>
            <a:spLocks noGrp="1"/>
          </p:cNvSpPr>
          <p:nvPr>
            <p:ph type="subTitle" idx="1"/>
          </p:nvPr>
        </p:nvSpPr>
        <p:spPr/>
        <p:txBody>
          <a:bodyPr/>
          <a:lstStyle/>
          <a:p>
            <a:r>
              <a:rPr lang="en-US" dirty="0" smtClean="0"/>
              <a:t>Post-Review Activities</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41" y="2052690"/>
            <a:ext cx="3511879" cy="2268911"/>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812" y="3582366"/>
            <a:ext cx="3030888" cy="2473120"/>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grpSp>
        <p:nvGrpSpPr>
          <p:cNvPr id="12" name="Group 11"/>
          <p:cNvGrpSpPr/>
          <p:nvPr/>
        </p:nvGrpSpPr>
        <p:grpSpPr>
          <a:xfrm>
            <a:off x="1752600" y="3867785"/>
            <a:ext cx="263525" cy="285115"/>
            <a:chOff x="1264532" y="2098441"/>
            <a:chExt cx="263525" cy="285115"/>
          </a:xfrm>
        </p:grpSpPr>
        <p:sp>
          <p:nvSpPr>
            <p:cNvPr id="13" name="Isosceles Triangle 12"/>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14"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1</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grpSp>
        <p:nvGrpSpPr>
          <p:cNvPr id="15" name="Group 14"/>
          <p:cNvGrpSpPr/>
          <p:nvPr/>
        </p:nvGrpSpPr>
        <p:grpSpPr>
          <a:xfrm>
            <a:off x="3641162" y="5566104"/>
            <a:ext cx="263525" cy="285115"/>
            <a:chOff x="1264532" y="2098441"/>
            <a:chExt cx="263525" cy="285115"/>
          </a:xfrm>
        </p:grpSpPr>
        <p:sp>
          <p:nvSpPr>
            <p:cNvPr id="16" name="Isosceles Triangle 15"/>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17"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2</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sp>
        <p:nvSpPr>
          <p:cNvPr id="9" name="Text Placeholder 3"/>
          <p:cNvSpPr txBox="1">
            <a:spLocks/>
          </p:cNvSpPr>
          <p:nvPr/>
        </p:nvSpPr>
        <p:spPr>
          <a:xfrm>
            <a:off x="5397871" y="2052690"/>
            <a:ext cx="3429000" cy="1681110"/>
          </a:xfrm>
          <a:prstGeom prst="rect">
            <a:avLst/>
          </a:prstGeom>
          <a:solidFill>
            <a:schemeClr val="bg1"/>
          </a:solidFill>
          <a:ln>
            <a:solidFill>
              <a:srgbClr val="002060"/>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Trebuchet MS" panose="020B0603020202020204" pitchFamily="34" charset="0"/>
              </a:rPr>
              <a:t>The assigned </a:t>
            </a:r>
            <a:r>
              <a:rPr lang="en-US" sz="1800" b="1" dirty="0" smtClean="0">
                <a:latin typeface="Trebuchet MS" panose="020B0603020202020204" pitchFamily="34" charset="0"/>
              </a:rPr>
              <a:t>IACUC </a:t>
            </a:r>
            <a:r>
              <a:rPr lang="en-US" sz="1800" dirty="0" smtClean="0">
                <a:latin typeface="Trebuchet MS" panose="020B0603020202020204" pitchFamily="34" charset="0"/>
              </a:rPr>
              <a:t>C</a:t>
            </a:r>
            <a:r>
              <a:rPr lang="en-US" sz="1800" b="1" dirty="0" smtClean="0">
                <a:latin typeface="Trebuchet MS" panose="020B0603020202020204" pitchFamily="34" charset="0"/>
              </a:rPr>
              <a:t>oordinator </a:t>
            </a:r>
            <a:r>
              <a:rPr lang="en-US" sz="1800" dirty="0">
                <a:latin typeface="Trebuchet MS" panose="020B0603020202020204" pitchFamily="34" charset="0"/>
              </a:rPr>
              <a:t>will:</a:t>
            </a:r>
          </a:p>
          <a:p>
            <a:pPr>
              <a:buFont typeface="+mj-lt"/>
              <a:buAutoNum type="arabicPeriod"/>
            </a:pPr>
            <a:r>
              <a:rPr lang="en-US" sz="1800" dirty="0">
                <a:latin typeface="Trebuchet MS" panose="020B0603020202020204" pitchFamily="34" charset="0"/>
              </a:rPr>
              <a:t>Prepare the determination letter</a:t>
            </a:r>
          </a:p>
          <a:p>
            <a:pPr>
              <a:buFont typeface="+mj-lt"/>
              <a:buAutoNum type="arabicPeriod"/>
            </a:pPr>
            <a:r>
              <a:rPr lang="en-US" sz="1800" dirty="0">
                <a:latin typeface="Trebuchet MS" panose="020B0603020202020204" pitchFamily="34" charset="0"/>
              </a:rPr>
              <a:t>Send the letter</a:t>
            </a:r>
          </a:p>
        </p:txBody>
      </p:sp>
    </p:spTree>
    <p:extLst>
      <p:ext uri="{BB962C8B-B14F-4D97-AF65-F5344CB8AC3E}">
        <p14:creationId xmlns:p14="http://schemas.microsoft.com/office/powerpoint/2010/main" val="31304982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Suspend a Protocol</a:t>
            </a:r>
            <a:endParaRPr lang="en-US" dirty="0"/>
          </a:p>
        </p:txBody>
      </p:sp>
      <p:sp>
        <p:nvSpPr>
          <p:cNvPr id="3" name="Subtitle 2"/>
          <p:cNvSpPr>
            <a:spLocks noGrp="1"/>
          </p:cNvSpPr>
          <p:nvPr>
            <p:ph type="subTitle" idx="1"/>
          </p:nvPr>
        </p:nvSpPr>
        <p:spPr/>
        <p:txBody>
          <a:bodyPr/>
          <a:lstStyle/>
          <a:p>
            <a:r>
              <a:rPr lang="en-US" dirty="0" smtClean="0"/>
              <a:t>Post-Review Activities</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583" y="1830201"/>
            <a:ext cx="3205186" cy="3154310"/>
          </a:xfrm>
          <a:prstGeom prst="rect">
            <a:avLst/>
          </a:prstGeom>
          <a:noFill/>
          <a:ln w="9525">
            <a:solidFill>
              <a:schemeClr val="bg2">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 Placeholder 3"/>
          <p:cNvSpPr txBox="1">
            <a:spLocks/>
          </p:cNvSpPr>
          <p:nvPr/>
        </p:nvSpPr>
        <p:spPr>
          <a:xfrm>
            <a:off x="5257800" y="1143000"/>
            <a:ext cx="3429000" cy="1848587"/>
          </a:xfrm>
          <a:prstGeom prst="rect">
            <a:avLst/>
          </a:prstGeom>
          <a:ln>
            <a:solidFill>
              <a:srgbClr val="002060"/>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Trebuchet MS" panose="020B0603020202020204" pitchFamily="34" charset="0"/>
              </a:rPr>
              <a:t>The assigned </a:t>
            </a:r>
            <a:r>
              <a:rPr lang="en-US" sz="1800" b="1" dirty="0" smtClean="0">
                <a:latin typeface="Trebuchet MS" panose="020B0603020202020204" pitchFamily="34" charset="0"/>
              </a:rPr>
              <a:t>IACUC Coordinator</a:t>
            </a:r>
            <a:r>
              <a:rPr lang="en-US" sz="1800" b="1" dirty="0">
                <a:latin typeface="Trebuchet MS" panose="020B0603020202020204" pitchFamily="34" charset="0"/>
              </a:rPr>
              <a:t> </a:t>
            </a:r>
            <a:r>
              <a:rPr lang="en-US" sz="1800" dirty="0" smtClean="0">
                <a:latin typeface="Trebuchet MS" panose="020B0603020202020204" pitchFamily="34" charset="0"/>
              </a:rPr>
              <a:t>can </a:t>
            </a:r>
            <a:r>
              <a:rPr lang="en-US" sz="1800" dirty="0">
                <a:latin typeface="Trebuchet MS" panose="020B0603020202020204" pitchFamily="34" charset="0"/>
              </a:rPr>
              <a:t>also:</a:t>
            </a:r>
          </a:p>
          <a:p>
            <a:pPr>
              <a:buFont typeface="+mj-lt"/>
              <a:buAutoNum type="arabicPeriod"/>
            </a:pPr>
            <a:r>
              <a:rPr lang="en-US" sz="1800" dirty="0">
                <a:latin typeface="Trebuchet MS" panose="020B0603020202020204" pitchFamily="34" charset="0"/>
              </a:rPr>
              <a:t>Suspend approved protocols, </a:t>
            </a:r>
            <a:r>
              <a:rPr lang="en-US" sz="1800" dirty="0" smtClean="0">
                <a:latin typeface="Trebuchet MS" panose="020B0603020202020204" pitchFamily="34" charset="0"/>
              </a:rPr>
              <a:t>when </a:t>
            </a:r>
            <a:r>
              <a:rPr lang="en-US" sz="1800" dirty="0">
                <a:latin typeface="Trebuchet MS" panose="020B0603020202020204" pitchFamily="34" charset="0"/>
              </a:rPr>
              <a:t>appropriate </a:t>
            </a:r>
          </a:p>
          <a:p>
            <a:pPr>
              <a:buFont typeface="+mj-lt"/>
              <a:buAutoNum type="arabicPeriod"/>
            </a:pPr>
            <a:r>
              <a:rPr lang="en-US" sz="1800" dirty="0">
                <a:latin typeface="Trebuchet MS" panose="020B0603020202020204" pitchFamily="34" charset="0"/>
              </a:rPr>
              <a:t>Lift protocol suspensions</a:t>
            </a:r>
          </a:p>
        </p:txBody>
      </p:sp>
      <p:grpSp>
        <p:nvGrpSpPr>
          <p:cNvPr id="8" name="Group 7"/>
          <p:cNvGrpSpPr/>
          <p:nvPr/>
        </p:nvGrpSpPr>
        <p:grpSpPr>
          <a:xfrm>
            <a:off x="1463081" y="4531340"/>
            <a:ext cx="263525" cy="285115"/>
            <a:chOff x="1264532" y="2098441"/>
            <a:chExt cx="263525" cy="285115"/>
          </a:xfrm>
        </p:grpSpPr>
        <p:sp>
          <p:nvSpPr>
            <p:cNvPr id="9" name="Isosceles Triangle 8"/>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10"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1</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180573"/>
            <a:ext cx="3548714" cy="2986651"/>
          </a:xfrm>
          <a:prstGeom prst="rect">
            <a:avLst/>
          </a:prstGeom>
          <a:noFill/>
          <a:ln w="9525">
            <a:solidFill>
              <a:schemeClr val="bg2">
                <a:lumMod val="85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12" name="Group 11"/>
          <p:cNvGrpSpPr/>
          <p:nvPr/>
        </p:nvGrpSpPr>
        <p:grpSpPr>
          <a:xfrm>
            <a:off x="4143234" y="5656736"/>
            <a:ext cx="263525" cy="285115"/>
            <a:chOff x="1264532" y="2098441"/>
            <a:chExt cx="263525" cy="285115"/>
          </a:xfrm>
        </p:grpSpPr>
        <p:sp>
          <p:nvSpPr>
            <p:cNvPr id="13" name="Isosceles Triangle 12"/>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14"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2</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spTree>
    <p:extLst>
      <p:ext uri="{BB962C8B-B14F-4D97-AF65-F5344CB8AC3E}">
        <p14:creationId xmlns:p14="http://schemas.microsoft.com/office/powerpoint/2010/main" val="1145668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uter_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45" y="2257425"/>
            <a:ext cx="764831" cy="634810"/>
          </a:xfrm>
          <a:prstGeom prst="rect">
            <a:avLst/>
          </a:prstGeom>
        </p:spPr>
      </p:pic>
      <p:sp>
        <p:nvSpPr>
          <p:cNvPr id="3" name="Text Placeholder 3"/>
          <p:cNvSpPr txBox="1">
            <a:spLocks/>
          </p:cNvSpPr>
          <p:nvPr/>
        </p:nvSpPr>
        <p:spPr>
          <a:xfrm>
            <a:off x="2314575" y="2257425"/>
            <a:ext cx="6360652" cy="31242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Text Placeholder 12"/>
          <p:cNvSpPr txBox="1">
            <a:spLocks/>
          </p:cNvSpPr>
          <p:nvPr/>
        </p:nvSpPr>
        <p:spPr>
          <a:xfrm>
            <a:off x="644600" y="1339061"/>
            <a:ext cx="8098863" cy="520763"/>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800" b="1" kern="1200" baseline="0">
                <a:solidFill>
                  <a:schemeClr val="bg1"/>
                </a:solidFill>
                <a:latin typeface="Helvetica"/>
                <a:ea typeface="+mn-ea"/>
                <a:cs typeface="Helvetic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Helvetica"/>
              </a:rPr>
              <a:t>Post-Review Exercises</a:t>
            </a:r>
            <a:endParaRPr kumimoji="0" lang="en-US" sz="28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Helvetica"/>
            </a:endParaRPr>
          </a:p>
        </p:txBody>
      </p:sp>
      <p:sp>
        <p:nvSpPr>
          <p:cNvPr id="7" name="Text Placeholder 3"/>
          <p:cNvSpPr txBox="1">
            <a:spLocks/>
          </p:cNvSpPr>
          <p:nvPr/>
        </p:nvSpPr>
        <p:spPr>
          <a:xfrm>
            <a:off x="2314576" y="2133600"/>
            <a:ext cx="6360651" cy="2912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20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Perform the following training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exercises:</a:t>
            </a:r>
            <a:endPar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Exercise </a:t>
            </a: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2</a:t>
            </a:r>
            <a:r>
              <a:rPr lang="en-US" sz="2000" b="1" dirty="0" smtClean="0">
                <a:solidFill>
                  <a:srgbClr val="FFFFFF"/>
                </a:solidFill>
                <a:latin typeface="Trebuchet MS" panose="020B0603020202020204" pitchFamily="34" charset="0"/>
              </a:rPr>
              <a:t>8</a:t>
            </a: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Prepare and Send the Determination Letter</a:t>
            </a: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 29: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Suspend an Approved Protocol</a:t>
            </a: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a:t>
            </a:r>
            <a:r>
              <a:rPr kumimoji="0" lang="en-US" sz="2000" b="1" i="0" u="none" strike="noStrike" kern="1200" cap="none" spc="0" normalizeH="0" noProof="0" dirty="0" smtClean="0">
                <a:ln>
                  <a:noFill/>
                </a:ln>
                <a:solidFill>
                  <a:srgbClr val="FFFFFF"/>
                </a:solidFill>
                <a:effectLst/>
                <a:uLnTx/>
                <a:uFillTx/>
                <a:latin typeface="Trebuchet MS" panose="020B0603020202020204" pitchFamily="34" charset="0"/>
                <a:ea typeface="+mn-ea"/>
                <a:cs typeface="+mn-cs"/>
              </a:rPr>
              <a:t> 30</a:t>
            </a: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Lift Suspension of a Protocol</a:t>
            </a:r>
          </a:p>
        </p:txBody>
      </p:sp>
    </p:spTree>
    <p:extLst>
      <p:ext uri="{BB962C8B-B14F-4D97-AF65-F5344CB8AC3E}">
        <p14:creationId xmlns:p14="http://schemas.microsoft.com/office/powerpoint/2010/main" val="29946424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Follow-On Submissions</a:t>
            </a:r>
            <a:endParaRPr lang="en-US" dirty="0"/>
          </a:p>
        </p:txBody>
      </p:sp>
      <p:sp>
        <p:nvSpPr>
          <p:cNvPr id="3" name="Text Placeholder 2"/>
          <p:cNvSpPr>
            <a:spLocks noGrp="1"/>
          </p:cNvSpPr>
          <p:nvPr>
            <p:ph type="body" idx="1"/>
          </p:nvPr>
        </p:nvSpPr>
        <p:spPr/>
        <p:txBody>
          <a:bodyPr/>
          <a:lstStyle/>
          <a:p>
            <a:r>
              <a:rPr lang="en-US" dirty="0" smtClean="0"/>
              <a:t>Click IACUC Module</a:t>
            </a:r>
            <a:endParaRPr lang="en-US" dirty="0"/>
          </a:p>
        </p:txBody>
      </p:sp>
    </p:spTree>
    <p:extLst>
      <p:ext uri="{BB962C8B-B14F-4D97-AF65-F5344CB8AC3E}">
        <p14:creationId xmlns:p14="http://schemas.microsoft.com/office/powerpoint/2010/main" val="37224054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Follow-On Submission Workflow</a:t>
            </a:r>
            <a:endParaRPr lang="en-US" dirty="0"/>
          </a:p>
        </p:txBody>
      </p:sp>
      <p:sp>
        <p:nvSpPr>
          <p:cNvPr id="3" name="Subtitle 2"/>
          <p:cNvSpPr>
            <a:spLocks noGrp="1"/>
          </p:cNvSpPr>
          <p:nvPr>
            <p:ph type="subTitle" idx="1"/>
          </p:nvPr>
        </p:nvSpPr>
        <p:spPr/>
        <p:txBody>
          <a:bodyPr/>
          <a:lstStyle/>
          <a:p>
            <a:r>
              <a:rPr lang="en-US" dirty="0" smtClean="0"/>
              <a:t>Follow-On Submissions Activities</a:t>
            </a:r>
            <a:endParaRPr lang="en-US" dirty="0"/>
          </a:p>
        </p:txBody>
      </p:sp>
      <p:sp>
        <p:nvSpPr>
          <p:cNvPr id="5" name="Rectangle 4"/>
          <p:cNvSpPr/>
          <p:nvPr/>
        </p:nvSpPr>
        <p:spPr>
          <a:xfrm>
            <a:off x="436541" y="3331865"/>
            <a:ext cx="1371600" cy="797836"/>
          </a:xfrm>
          <a:prstGeom prst="rect">
            <a:avLst/>
          </a:prstGeom>
          <a:gradFill>
            <a:gsLst>
              <a:gs pos="0">
                <a:schemeClr val="accent2">
                  <a:tint val="100000"/>
                  <a:shade val="100000"/>
                  <a:satMod val="130000"/>
                </a:schemeClr>
              </a:gs>
              <a:gs pos="100000">
                <a:schemeClr val="accent2">
                  <a:tint val="50000"/>
                  <a:shade val="100000"/>
                  <a:satMod val="350000"/>
                </a:schemeClr>
              </a:gs>
            </a:gsLst>
            <a:lin ang="16200000" scaled="0"/>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baseline="0" dirty="0">
                <a:latin typeface="Trebuchet MS" panose="020B0603020202020204" pitchFamily="34" charset="0"/>
              </a:rPr>
              <a:t>Pre-Submission</a:t>
            </a:r>
            <a:endParaRPr lang="en-US" sz="1600" b="1" dirty="0">
              <a:latin typeface="Trebuchet MS" panose="020B0603020202020204" pitchFamily="34" charset="0"/>
            </a:endParaRPr>
          </a:p>
        </p:txBody>
      </p:sp>
      <p:sp>
        <p:nvSpPr>
          <p:cNvPr id="6" name="Rectangle 5"/>
          <p:cNvSpPr/>
          <p:nvPr/>
        </p:nvSpPr>
        <p:spPr>
          <a:xfrm>
            <a:off x="3900423" y="3371206"/>
            <a:ext cx="1371600" cy="797836"/>
          </a:xfrm>
          <a:prstGeom prst="rect">
            <a:avLst/>
          </a:prstGeom>
          <a:gradFill>
            <a:gsLst>
              <a:gs pos="0">
                <a:schemeClr val="accent2">
                  <a:tint val="100000"/>
                  <a:shade val="100000"/>
                  <a:satMod val="130000"/>
                </a:schemeClr>
              </a:gs>
              <a:gs pos="100000">
                <a:schemeClr val="accent2">
                  <a:tint val="50000"/>
                  <a:shade val="100000"/>
                  <a:satMod val="350000"/>
                </a:schemeClr>
              </a:gs>
            </a:gsLst>
            <a:lin ang="16200000" scaled="0"/>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baseline="0" dirty="0">
                <a:latin typeface="Trebuchet MS" panose="020B0603020202020204" pitchFamily="34" charset="0"/>
              </a:rPr>
              <a:t>Grace Period</a:t>
            </a:r>
            <a:endParaRPr lang="en-US" sz="1600" b="1" dirty="0">
              <a:latin typeface="Trebuchet MS" panose="020B0603020202020204" pitchFamily="34" charset="0"/>
            </a:endParaRPr>
          </a:p>
        </p:txBody>
      </p:sp>
      <p:sp>
        <p:nvSpPr>
          <p:cNvPr id="7" name="Rectangle 6"/>
          <p:cNvSpPr/>
          <p:nvPr/>
        </p:nvSpPr>
        <p:spPr>
          <a:xfrm>
            <a:off x="2168482" y="3341390"/>
            <a:ext cx="1371600" cy="797836"/>
          </a:xfrm>
          <a:prstGeom prst="rect">
            <a:avLst/>
          </a:prstGeom>
          <a:gradFill>
            <a:gsLst>
              <a:gs pos="0">
                <a:schemeClr val="accent2">
                  <a:tint val="100000"/>
                  <a:shade val="100000"/>
                  <a:satMod val="130000"/>
                </a:schemeClr>
              </a:gs>
              <a:gs pos="100000">
                <a:schemeClr val="accent2">
                  <a:tint val="50000"/>
                  <a:shade val="100000"/>
                  <a:satMod val="350000"/>
                </a:schemeClr>
              </a:gs>
            </a:gsLst>
            <a:lin ang="16200000" scaled="0"/>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baseline="0" dirty="0">
                <a:latin typeface="Trebuchet MS" panose="020B0603020202020204" pitchFamily="34" charset="0"/>
              </a:rPr>
              <a:t>Pre-Review</a:t>
            </a:r>
            <a:endParaRPr lang="en-US" sz="1600" b="1" dirty="0">
              <a:latin typeface="Trebuchet MS" panose="020B0603020202020204" pitchFamily="34" charset="0"/>
            </a:endParaRPr>
          </a:p>
        </p:txBody>
      </p:sp>
      <p:sp>
        <p:nvSpPr>
          <p:cNvPr id="8" name="Rectangle 7"/>
          <p:cNvSpPr/>
          <p:nvPr/>
        </p:nvSpPr>
        <p:spPr>
          <a:xfrm>
            <a:off x="5727311" y="3370585"/>
            <a:ext cx="1371600" cy="797836"/>
          </a:xfrm>
          <a:prstGeom prst="rect">
            <a:avLst/>
          </a:prstGeom>
          <a:gradFill>
            <a:gsLst>
              <a:gs pos="0">
                <a:schemeClr val="accent2">
                  <a:tint val="100000"/>
                  <a:shade val="100000"/>
                  <a:satMod val="130000"/>
                </a:schemeClr>
              </a:gs>
              <a:gs pos="100000">
                <a:schemeClr val="accent2">
                  <a:tint val="50000"/>
                  <a:shade val="100000"/>
                  <a:satMod val="350000"/>
                </a:schemeClr>
              </a:gs>
            </a:gsLst>
            <a:lin ang="16200000" scaled="0"/>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baseline="0" dirty="0">
                <a:latin typeface="Trebuchet MS" panose="020B0603020202020204" pitchFamily="34" charset="0"/>
              </a:rPr>
              <a:t>Designated Member Review</a:t>
            </a:r>
            <a:endParaRPr lang="en-US" sz="1600" b="1" dirty="0">
              <a:latin typeface="Trebuchet MS" panose="020B0603020202020204" pitchFamily="34" charset="0"/>
            </a:endParaRPr>
          </a:p>
        </p:txBody>
      </p:sp>
      <p:sp>
        <p:nvSpPr>
          <p:cNvPr id="9" name="Rectangle 8"/>
          <p:cNvSpPr/>
          <p:nvPr/>
        </p:nvSpPr>
        <p:spPr>
          <a:xfrm>
            <a:off x="5712219" y="4363048"/>
            <a:ext cx="1371600" cy="797836"/>
          </a:xfrm>
          <a:prstGeom prst="rect">
            <a:avLst/>
          </a:prstGeom>
          <a:gradFill>
            <a:gsLst>
              <a:gs pos="0">
                <a:schemeClr val="accent2">
                  <a:tint val="100000"/>
                  <a:shade val="100000"/>
                  <a:satMod val="130000"/>
                </a:schemeClr>
              </a:gs>
              <a:gs pos="100000">
                <a:schemeClr val="accent2">
                  <a:tint val="50000"/>
                  <a:shade val="100000"/>
                  <a:satMod val="350000"/>
                </a:schemeClr>
              </a:gs>
            </a:gsLst>
            <a:lin ang="16200000" scaled="0"/>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baseline="0" dirty="0">
                <a:latin typeface="Trebuchet MS" panose="020B0603020202020204" pitchFamily="34" charset="0"/>
              </a:rPr>
              <a:t>Committee Review</a:t>
            </a:r>
            <a:endParaRPr lang="en-US" sz="1600" b="1" dirty="0">
              <a:latin typeface="Trebuchet MS" panose="020B0603020202020204" pitchFamily="34" charset="0"/>
            </a:endParaRPr>
          </a:p>
        </p:txBody>
      </p:sp>
      <p:cxnSp>
        <p:nvCxnSpPr>
          <p:cNvPr id="10" name="Straight Arrow Connector 9"/>
          <p:cNvCxnSpPr>
            <a:stCxn id="5" idx="3"/>
            <a:endCxn id="7" idx="1"/>
          </p:cNvCxnSpPr>
          <p:nvPr/>
        </p:nvCxnSpPr>
        <p:spPr>
          <a:xfrm>
            <a:off x="1808141" y="3730783"/>
            <a:ext cx="360341"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7540582" y="3369965"/>
            <a:ext cx="1371600" cy="797836"/>
          </a:xfrm>
          <a:prstGeom prst="rect">
            <a:avLst/>
          </a:prstGeom>
          <a:gradFill>
            <a:gsLst>
              <a:gs pos="0">
                <a:schemeClr val="accent2">
                  <a:tint val="100000"/>
                  <a:shade val="100000"/>
                  <a:satMod val="130000"/>
                </a:schemeClr>
              </a:gs>
              <a:gs pos="100000">
                <a:schemeClr val="accent2">
                  <a:tint val="50000"/>
                  <a:shade val="100000"/>
                  <a:satMod val="350000"/>
                </a:schemeClr>
              </a:gs>
            </a:gsLst>
            <a:lin ang="16200000" scaled="0"/>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baseline="0" dirty="0">
                <a:latin typeface="Trebuchet MS" panose="020B0603020202020204" pitchFamily="34" charset="0"/>
              </a:rPr>
              <a:t>Post-Review</a:t>
            </a:r>
            <a:endParaRPr lang="en-US" sz="1600" b="1" dirty="0">
              <a:latin typeface="Trebuchet MS" panose="020B0603020202020204" pitchFamily="34" charset="0"/>
            </a:endParaRPr>
          </a:p>
        </p:txBody>
      </p:sp>
      <p:cxnSp>
        <p:nvCxnSpPr>
          <p:cNvPr id="12" name="Elbow Connector 33"/>
          <p:cNvCxnSpPr>
            <a:stCxn id="6" idx="3"/>
            <a:endCxn id="8" idx="1"/>
          </p:cNvCxnSpPr>
          <p:nvPr/>
        </p:nvCxnSpPr>
        <p:spPr>
          <a:xfrm flipV="1">
            <a:off x="5272023" y="3769503"/>
            <a:ext cx="455288" cy="621"/>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Elbow Connector 34"/>
          <p:cNvCxnSpPr>
            <a:stCxn id="8" idx="3"/>
            <a:endCxn id="11" idx="1"/>
          </p:cNvCxnSpPr>
          <p:nvPr/>
        </p:nvCxnSpPr>
        <p:spPr>
          <a:xfrm flipV="1">
            <a:off x="7098911" y="3768883"/>
            <a:ext cx="441671" cy="62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Elbow Connector 35"/>
          <p:cNvCxnSpPr>
            <a:stCxn id="9" idx="3"/>
            <a:endCxn id="11" idx="1"/>
          </p:cNvCxnSpPr>
          <p:nvPr/>
        </p:nvCxnSpPr>
        <p:spPr>
          <a:xfrm flipV="1">
            <a:off x="7083819" y="3768883"/>
            <a:ext cx="456763" cy="993083"/>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540082" y="3826142"/>
            <a:ext cx="360341"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Elbow Connector 41"/>
          <p:cNvCxnSpPr>
            <a:stCxn id="7" idx="2"/>
          </p:cNvCxnSpPr>
          <p:nvPr/>
        </p:nvCxnSpPr>
        <p:spPr>
          <a:xfrm rot="16200000" flipH="1">
            <a:off x="4031044" y="2962464"/>
            <a:ext cx="504412" cy="2857936"/>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Elbow Connector 42"/>
          <p:cNvCxnSpPr/>
          <p:nvPr/>
        </p:nvCxnSpPr>
        <p:spPr>
          <a:xfrm>
            <a:off x="4661247" y="4152062"/>
            <a:ext cx="1050972" cy="474593"/>
          </a:xfrm>
          <a:prstGeom prst="bentConnector3">
            <a:avLst>
              <a:gd name="adj1" fmla="val 153"/>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2168482" y="2304977"/>
            <a:ext cx="1371600" cy="797836"/>
          </a:xfrm>
          <a:prstGeom prst="rect">
            <a:avLst/>
          </a:prstGeom>
          <a:gradFill>
            <a:gsLst>
              <a:gs pos="0">
                <a:schemeClr val="accent2">
                  <a:tint val="100000"/>
                  <a:shade val="100000"/>
                  <a:satMod val="130000"/>
                </a:schemeClr>
              </a:gs>
              <a:gs pos="100000">
                <a:schemeClr val="accent2">
                  <a:tint val="50000"/>
                  <a:shade val="100000"/>
                  <a:satMod val="350000"/>
                </a:schemeClr>
              </a:gs>
            </a:gsLst>
            <a:lin ang="16200000" scaled="0"/>
          </a:gra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b="1" baseline="0" dirty="0">
                <a:latin typeface="Trebuchet MS" panose="020B0603020202020204" pitchFamily="34" charset="0"/>
              </a:rPr>
              <a:t>Vet Consult</a:t>
            </a:r>
            <a:endParaRPr lang="en-US" sz="1600" b="1" dirty="0">
              <a:latin typeface="Trebuchet MS" panose="020B0603020202020204" pitchFamily="34" charset="0"/>
            </a:endParaRPr>
          </a:p>
        </p:txBody>
      </p:sp>
      <p:cxnSp>
        <p:nvCxnSpPr>
          <p:cNvPr id="19" name="Straight Arrow Connector 18"/>
          <p:cNvCxnSpPr/>
          <p:nvPr/>
        </p:nvCxnSpPr>
        <p:spPr>
          <a:xfrm flipV="1">
            <a:off x="2844756" y="3106670"/>
            <a:ext cx="0" cy="3181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endCxn id="9" idx="0"/>
          </p:cNvCxnSpPr>
          <p:nvPr/>
        </p:nvCxnSpPr>
        <p:spPr>
          <a:xfrm>
            <a:off x="6398019" y="4169042"/>
            <a:ext cx="0" cy="1940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3"/>
          <p:cNvCxnSpPr/>
          <p:nvPr/>
        </p:nvCxnSpPr>
        <p:spPr>
          <a:xfrm rot="5400000">
            <a:off x="3152075" y="2787583"/>
            <a:ext cx="693510" cy="638174"/>
          </a:xfrm>
          <a:prstGeom prst="bentConnector3">
            <a:avLst>
              <a:gd name="adj1" fmla="val 7302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540082" y="2766269"/>
            <a:ext cx="277835" cy="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446317" y="4129701"/>
            <a:ext cx="0" cy="1357533"/>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46317" y="5487234"/>
            <a:ext cx="585787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8304192" y="4169042"/>
            <a:ext cx="0" cy="1318192"/>
          </a:xfrm>
          <a:prstGeom prst="line">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493342" y="5181600"/>
            <a:ext cx="4033476" cy="307777"/>
          </a:xfrm>
          <a:prstGeom prst="rect">
            <a:avLst/>
          </a:prstGeom>
          <a:noFill/>
        </p:spPr>
        <p:txBody>
          <a:bodyPr wrap="none" rtlCol="0">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400" baseline="0" dirty="0">
                <a:latin typeface="Trebuchet MS" panose="020B0603020202020204" pitchFamily="34" charset="0"/>
              </a:rPr>
              <a:t>Administrative approval (follow-on submissions)</a:t>
            </a:r>
          </a:p>
        </p:txBody>
      </p:sp>
    </p:spTree>
    <p:extLst>
      <p:ext uri="{BB962C8B-B14F-4D97-AF65-F5344CB8AC3E}">
        <p14:creationId xmlns:p14="http://schemas.microsoft.com/office/powerpoint/2010/main" val="3340262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338387"/>
            <a:ext cx="7812087" cy="1852613"/>
          </a:xfrm>
        </p:spPr>
        <p:txBody>
          <a:bodyPr/>
          <a:lstStyle/>
          <a:p>
            <a:r>
              <a:rPr lang="en-US" sz="3600" dirty="0" err="1" smtClean="0"/>
              <a:t>ROles</a:t>
            </a:r>
            <a:endParaRPr lang="en-US" sz="3600" dirty="0"/>
          </a:p>
        </p:txBody>
      </p:sp>
      <p:sp>
        <p:nvSpPr>
          <p:cNvPr id="3" name="Text Placeholder 2"/>
          <p:cNvSpPr>
            <a:spLocks noGrp="1"/>
          </p:cNvSpPr>
          <p:nvPr>
            <p:ph type="body" idx="1"/>
          </p:nvPr>
        </p:nvSpPr>
        <p:spPr/>
        <p:txBody>
          <a:bodyPr/>
          <a:lstStyle/>
          <a:p>
            <a:r>
              <a:rPr lang="en-US" dirty="0" smtClean="0"/>
              <a:t>Click IACUC Module</a:t>
            </a:r>
            <a:endParaRPr lang="en-US" dirty="0"/>
          </a:p>
        </p:txBody>
      </p:sp>
    </p:spTree>
    <p:extLst>
      <p:ext uri="{BB962C8B-B14F-4D97-AF65-F5344CB8AC3E}">
        <p14:creationId xmlns:p14="http://schemas.microsoft.com/office/powerpoint/2010/main" val="16470648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Parallel Submission</a:t>
            </a:r>
            <a:endParaRPr lang="en-US" dirty="0"/>
          </a:p>
        </p:txBody>
      </p:sp>
      <p:sp>
        <p:nvSpPr>
          <p:cNvPr id="3" name="Subtitle 2"/>
          <p:cNvSpPr>
            <a:spLocks noGrp="1"/>
          </p:cNvSpPr>
          <p:nvPr>
            <p:ph type="subTitle" idx="1"/>
          </p:nvPr>
        </p:nvSpPr>
        <p:spPr/>
        <p:txBody>
          <a:bodyPr/>
          <a:lstStyle/>
          <a:p>
            <a:r>
              <a:rPr lang="en-US" dirty="0" smtClean="0"/>
              <a:t>Follow-On Submission Activities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61959835"/>
              </p:ext>
            </p:extLst>
          </p:nvPr>
        </p:nvGraphicFramePr>
        <p:xfrm>
          <a:off x="762000" y="2057400"/>
          <a:ext cx="7428246" cy="3321020"/>
        </p:xfrm>
        <a:graphic>
          <a:graphicData uri="http://schemas.openxmlformats.org/drawingml/2006/table">
            <a:tbl>
              <a:tblPr firstRow="1" bandRow="1"/>
              <a:tblGrid>
                <a:gridCol w="3714123">
                  <a:extLst>
                    <a:ext uri="{9D8B030D-6E8A-4147-A177-3AD203B41FA5}">
                      <a16:colId xmlns:a16="http://schemas.microsoft.com/office/drawing/2014/main" val="2010985318"/>
                    </a:ext>
                  </a:extLst>
                </a:gridCol>
                <a:gridCol w="3714123">
                  <a:extLst>
                    <a:ext uri="{9D8B030D-6E8A-4147-A177-3AD203B41FA5}">
                      <a16:colId xmlns:a16="http://schemas.microsoft.com/office/drawing/2014/main" val="2336270156"/>
                    </a:ext>
                  </a:extLst>
                </a:gridCol>
              </a:tblGrid>
              <a:tr h="664204">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Trebuchet MS" panose="020B0603020202020204" pitchFamily="34" charset="0"/>
                        </a:rPr>
                        <a:t>Submission Type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dirty="0">
                          <a:latin typeface="Trebuchet MS" panose="020B0603020202020204" pitchFamily="34" charset="0"/>
                        </a:rPr>
                        <a:t>Parallel Submissions Allowed</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514754969"/>
                  </a:ext>
                </a:extLst>
              </a:tr>
              <a:tr h="66420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Trebuchet MS" panose="020B0603020202020204" pitchFamily="34" charset="0"/>
                        </a:rPr>
                        <a:t>Triennial Review</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9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Trebuchet MS" panose="020B0603020202020204" pitchFamily="34" charset="0"/>
                        </a:rPr>
                        <a:t>None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1176505591"/>
                  </a:ext>
                </a:extLst>
              </a:tr>
              <a:tr h="66420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Trebuchet MS" panose="020B0603020202020204" pitchFamily="34" charset="0"/>
                        </a:rPr>
                        <a:t>Annual Review</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8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Trebuchet MS" panose="020B0603020202020204" pitchFamily="34" charset="0"/>
                        </a:rPr>
                        <a:t>Amendment (Type = Sig Change)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rebuchet MS" panose="020B0603020202020204" pitchFamily="34" charset="0"/>
                        </a:rPr>
                        <a:t>Amendment (Type = Other)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85000"/>
                      </a:schemeClr>
                    </a:solidFill>
                  </a:tcPr>
                </a:tc>
                <a:extLst>
                  <a:ext uri="{0D108BD9-81ED-4DB2-BD59-A6C34878D82A}">
                    <a16:rowId xmlns:a16="http://schemas.microsoft.com/office/drawing/2014/main" val="2781148455"/>
                  </a:ext>
                </a:extLst>
              </a:tr>
              <a:tr h="66420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Trebuchet MS" panose="020B0603020202020204" pitchFamily="34" charset="0"/>
                        </a:rPr>
                        <a:t>Amendment (Type = Sig Change)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9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rebuchet MS" panose="020B0603020202020204" pitchFamily="34" charset="0"/>
                        </a:rPr>
                        <a:t>Annual 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rebuchet MS" panose="020B0603020202020204" pitchFamily="34" charset="0"/>
                        </a:rPr>
                        <a:t>Amendment (Type = Other)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95000"/>
                      </a:schemeClr>
                    </a:solidFill>
                  </a:tcPr>
                </a:tc>
                <a:extLst>
                  <a:ext uri="{0D108BD9-81ED-4DB2-BD59-A6C34878D82A}">
                    <a16:rowId xmlns:a16="http://schemas.microsoft.com/office/drawing/2014/main" val="3992690516"/>
                  </a:ext>
                </a:extLst>
              </a:tr>
              <a:tr h="664204">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Trebuchet MS" panose="020B0603020202020204" pitchFamily="34" charset="0"/>
                        </a:rPr>
                        <a:t>Amendment (Type = Other)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85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dirty="0">
                          <a:latin typeface="Trebuchet MS" panose="020B0603020202020204" pitchFamily="34" charset="0"/>
                        </a:rPr>
                        <a:t>Annual Review</a:t>
                      </a:r>
                    </a:p>
                    <a:p>
                      <a:r>
                        <a:rPr lang="en-US" dirty="0">
                          <a:latin typeface="Trebuchet MS" panose="020B0603020202020204" pitchFamily="34" charset="0"/>
                        </a:rPr>
                        <a:t>Amendment (Type = Sig Change)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85000"/>
                      </a:schemeClr>
                    </a:solidFill>
                  </a:tcPr>
                </a:tc>
                <a:extLst>
                  <a:ext uri="{0D108BD9-81ED-4DB2-BD59-A6C34878D82A}">
                    <a16:rowId xmlns:a16="http://schemas.microsoft.com/office/drawing/2014/main" val="3579475970"/>
                  </a:ext>
                </a:extLst>
              </a:tr>
            </a:tbl>
          </a:graphicData>
        </a:graphic>
      </p:graphicFrame>
    </p:spTree>
    <p:extLst>
      <p:ext uri="{BB962C8B-B14F-4D97-AF65-F5344CB8AC3E}">
        <p14:creationId xmlns:p14="http://schemas.microsoft.com/office/powerpoint/2010/main" val="15279885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uter_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45" y="2257425"/>
            <a:ext cx="764831" cy="634810"/>
          </a:xfrm>
          <a:prstGeom prst="rect">
            <a:avLst/>
          </a:prstGeom>
        </p:spPr>
      </p:pic>
      <p:sp>
        <p:nvSpPr>
          <p:cNvPr id="3" name="Text Placeholder 3"/>
          <p:cNvSpPr txBox="1">
            <a:spLocks/>
          </p:cNvSpPr>
          <p:nvPr/>
        </p:nvSpPr>
        <p:spPr>
          <a:xfrm>
            <a:off x="2314575" y="2257425"/>
            <a:ext cx="6360652" cy="31242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Text Placeholder 12"/>
          <p:cNvSpPr txBox="1">
            <a:spLocks/>
          </p:cNvSpPr>
          <p:nvPr/>
        </p:nvSpPr>
        <p:spPr>
          <a:xfrm>
            <a:off x="644600" y="1339061"/>
            <a:ext cx="8098863" cy="520763"/>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800" b="1" kern="1200" baseline="0">
                <a:solidFill>
                  <a:schemeClr val="bg1"/>
                </a:solidFill>
                <a:latin typeface="Helvetica"/>
                <a:ea typeface="+mn-ea"/>
                <a:cs typeface="Helvetic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Helvetica"/>
              </a:rPr>
              <a:t>Follow-On Submission Exercises</a:t>
            </a:r>
            <a:endParaRPr kumimoji="0" lang="en-US" sz="28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Helvetica"/>
            </a:endParaRPr>
          </a:p>
        </p:txBody>
      </p:sp>
      <p:sp>
        <p:nvSpPr>
          <p:cNvPr id="7" name="Text Placeholder 3"/>
          <p:cNvSpPr txBox="1">
            <a:spLocks/>
          </p:cNvSpPr>
          <p:nvPr/>
        </p:nvSpPr>
        <p:spPr>
          <a:xfrm>
            <a:off x="2314576" y="2133600"/>
            <a:ext cx="6360651" cy="2912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20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Perform the following training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exercises:</a:t>
            </a:r>
            <a:endPar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 </a:t>
            </a:r>
            <a:r>
              <a:rPr lang="en-US" sz="2000" dirty="0" smtClean="0">
                <a:solidFill>
                  <a:srgbClr val="FFFFFF"/>
                </a:solidFill>
                <a:latin typeface="Trebuchet MS" panose="020B0603020202020204" pitchFamily="34" charset="0"/>
              </a:rPr>
              <a:t>31</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 Create and Submit</a:t>
            </a:r>
            <a:r>
              <a:rPr kumimoji="0" lang="en-US" sz="2000" b="0" i="0" u="none" strike="noStrike" kern="1200" cap="none" spc="0" normalizeH="0" noProof="0" dirty="0" smtClean="0">
                <a:ln>
                  <a:noFill/>
                </a:ln>
                <a:solidFill>
                  <a:srgbClr val="FFFFFF"/>
                </a:solidFill>
                <a:effectLst/>
                <a:uLnTx/>
                <a:uFillTx/>
                <a:latin typeface="Trebuchet MS" panose="020B0603020202020204" pitchFamily="34" charset="0"/>
                <a:ea typeface="+mn-ea"/>
                <a:cs typeface="+mn-cs"/>
              </a:rPr>
              <a:t> and Annual Review</a:t>
            </a:r>
            <a:endPar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 32: Create a Triennial Review</a:t>
            </a: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 33: Create an Amendment</a:t>
            </a:r>
            <a:r>
              <a:rPr kumimoji="0" lang="en-US" sz="2000" b="0" i="0" u="none" strike="noStrike" kern="1200" cap="none" spc="0" normalizeH="0" noProof="0" dirty="0" smtClean="0">
                <a:ln>
                  <a:noFill/>
                </a:ln>
                <a:solidFill>
                  <a:srgbClr val="FFFFFF"/>
                </a:solidFill>
                <a:effectLst/>
                <a:uLnTx/>
                <a:uFillTx/>
                <a:latin typeface="Trebuchet MS" panose="020B0603020202020204" pitchFamily="34" charset="0"/>
                <a:ea typeface="+mn-ea"/>
                <a:cs typeface="+mn-cs"/>
              </a:rPr>
              <a:t> for Significant Change</a:t>
            </a:r>
            <a:endPar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endPar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9751631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 and Inspections</a:t>
            </a:r>
            <a:endParaRPr lang="en-US" dirty="0"/>
          </a:p>
        </p:txBody>
      </p:sp>
      <p:sp>
        <p:nvSpPr>
          <p:cNvPr id="3" name="Text Placeholder 2"/>
          <p:cNvSpPr>
            <a:spLocks noGrp="1"/>
          </p:cNvSpPr>
          <p:nvPr>
            <p:ph type="body" idx="1"/>
          </p:nvPr>
        </p:nvSpPr>
        <p:spPr/>
        <p:txBody>
          <a:bodyPr/>
          <a:lstStyle/>
          <a:p>
            <a:r>
              <a:rPr lang="en-US" dirty="0" smtClean="0"/>
              <a:t>Click IACUC Module</a:t>
            </a:r>
            <a:endParaRPr lang="en-US" dirty="0"/>
          </a:p>
        </p:txBody>
      </p:sp>
    </p:spTree>
    <p:extLst>
      <p:ext uri="{BB962C8B-B14F-4D97-AF65-F5344CB8AC3E}">
        <p14:creationId xmlns:p14="http://schemas.microsoft.com/office/powerpoint/2010/main" val="26886324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Concerns Workflow</a:t>
            </a:r>
            <a:endParaRPr lang="en-US" dirty="0"/>
          </a:p>
        </p:txBody>
      </p:sp>
      <p:sp>
        <p:nvSpPr>
          <p:cNvPr id="3" name="Subtitle 2"/>
          <p:cNvSpPr>
            <a:spLocks noGrp="1"/>
          </p:cNvSpPr>
          <p:nvPr>
            <p:ph type="subTitle" idx="1"/>
          </p:nvPr>
        </p:nvSpPr>
        <p:spPr/>
        <p:txBody>
          <a:bodyPr/>
          <a:lstStyle/>
          <a:p>
            <a:r>
              <a:rPr lang="en-US" dirty="0" smtClean="0"/>
              <a:t>Concerns and Inspections Activities</a:t>
            </a:r>
            <a:endParaRPr lang="en-US" dirty="0"/>
          </a:p>
        </p:txBody>
      </p:sp>
      <p:sp>
        <p:nvSpPr>
          <p:cNvPr id="4" name="Content Placeholder 3"/>
          <p:cNvSpPr>
            <a:spLocks noGrp="1"/>
          </p:cNvSpPr>
          <p:nvPr>
            <p:ph idx="10"/>
          </p:nvPr>
        </p:nvSpPr>
        <p:spPr>
          <a:xfrm>
            <a:off x="449384" y="2922976"/>
            <a:ext cx="8412480" cy="3486386"/>
          </a:xfrm>
        </p:spPr>
        <p:txBody>
          <a:bodyPr/>
          <a:lstStyle/>
          <a:p>
            <a:r>
              <a:rPr lang="en-US" sz="2800" b="1" dirty="0" smtClean="0"/>
              <a:t>Pre-Submission</a:t>
            </a:r>
          </a:p>
          <a:p>
            <a:pPr lvl="1"/>
            <a:r>
              <a:rPr lang="en-US" sz="2400" dirty="0" smtClean="0"/>
              <a:t>An IACUC user with any role may create and submit a Concern.</a:t>
            </a:r>
          </a:p>
          <a:p>
            <a:pPr marL="260747" lvl="1" indent="0">
              <a:buNone/>
            </a:pPr>
            <a:endParaRPr lang="en-US" sz="2400" dirty="0" smtClean="0"/>
          </a:p>
          <a:p>
            <a:pPr lvl="1"/>
            <a:r>
              <a:rPr lang="en-US" sz="2400" dirty="0" smtClean="0"/>
              <a:t>An IACUC Coordinator reviews </a:t>
            </a:r>
            <a:r>
              <a:rPr lang="en-US" sz="2400" dirty="0"/>
              <a:t>the concern and </a:t>
            </a:r>
            <a:r>
              <a:rPr lang="en-US" sz="2400" dirty="0" smtClean="0"/>
              <a:t>adds </a:t>
            </a:r>
            <a:r>
              <a:rPr lang="en-US" sz="2400" dirty="0"/>
              <a:t>any missing information to it. </a:t>
            </a:r>
            <a:r>
              <a:rPr lang="en-US" sz="2400" dirty="0" smtClean="0"/>
              <a:t>Then the </a:t>
            </a:r>
            <a:r>
              <a:rPr lang="en-US" sz="2400" dirty="0"/>
              <a:t>coordinator submits it </a:t>
            </a:r>
            <a:r>
              <a:rPr lang="en-US" sz="2400" dirty="0" smtClean="0"/>
              <a:t>for Pre-Review.</a:t>
            </a:r>
          </a:p>
          <a:p>
            <a:pPr lvl="1"/>
            <a:endParaRPr lang="en-US" sz="2400" dirty="0"/>
          </a:p>
        </p:txBody>
      </p:sp>
      <p:pic>
        <p:nvPicPr>
          <p:cNvPr id="5" name="Picture 4"/>
          <p:cNvPicPr>
            <a:picLocks noChangeAspect="1"/>
          </p:cNvPicPr>
          <p:nvPr/>
        </p:nvPicPr>
        <p:blipFill rotWithShape="1">
          <a:blip r:embed="rId2"/>
          <a:srcRect b="12281"/>
          <a:stretch/>
        </p:blipFill>
        <p:spPr>
          <a:xfrm>
            <a:off x="492303" y="1783233"/>
            <a:ext cx="8077200" cy="1112367"/>
          </a:xfrm>
          <a:prstGeom prst="rect">
            <a:avLst/>
          </a:prstGeom>
        </p:spPr>
      </p:pic>
    </p:spTree>
    <p:extLst>
      <p:ext uri="{BB962C8B-B14F-4D97-AF65-F5344CB8AC3E}">
        <p14:creationId xmlns:p14="http://schemas.microsoft.com/office/powerpoint/2010/main" val="1691956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Concerns Workflow</a:t>
            </a:r>
            <a:endParaRPr lang="en-US" dirty="0"/>
          </a:p>
        </p:txBody>
      </p:sp>
      <p:sp>
        <p:nvSpPr>
          <p:cNvPr id="3" name="Subtitle 2"/>
          <p:cNvSpPr>
            <a:spLocks noGrp="1"/>
          </p:cNvSpPr>
          <p:nvPr>
            <p:ph type="subTitle" idx="1"/>
          </p:nvPr>
        </p:nvSpPr>
        <p:spPr/>
        <p:txBody>
          <a:bodyPr/>
          <a:lstStyle/>
          <a:p>
            <a:r>
              <a:rPr lang="en-US" dirty="0" smtClean="0"/>
              <a:t>Concerns and Inspections Activities</a:t>
            </a:r>
            <a:endParaRPr lang="en-US" dirty="0"/>
          </a:p>
        </p:txBody>
      </p:sp>
      <p:sp>
        <p:nvSpPr>
          <p:cNvPr id="4" name="Content Placeholder 3"/>
          <p:cNvSpPr>
            <a:spLocks noGrp="1"/>
          </p:cNvSpPr>
          <p:nvPr>
            <p:ph idx="10"/>
          </p:nvPr>
        </p:nvSpPr>
        <p:spPr>
          <a:xfrm>
            <a:off x="449384" y="2873339"/>
            <a:ext cx="8412480" cy="3486386"/>
          </a:xfrm>
        </p:spPr>
        <p:txBody>
          <a:bodyPr/>
          <a:lstStyle/>
          <a:p>
            <a:r>
              <a:rPr lang="en-US" sz="2400" b="1" dirty="0" smtClean="0"/>
              <a:t>Pre-Review</a:t>
            </a:r>
          </a:p>
          <a:p>
            <a:pPr lvl="1"/>
            <a:r>
              <a:rPr lang="en-US" sz="2000" dirty="0"/>
              <a:t>The </a:t>
            </a:r>
            <a:r>
              <a:rPr lang="en-US" sz="2000" dirty="0" smtClean="0"/>
              <a:t>IACUC Coordinator </a:t>
            </a:r>
            <a:r>
              <a:rPr lang="en-US" sz="2000" dirty="0"/>
              <a:t>may request clarification </a:t>
            </a:r>
            <a:r>
              <a:rPr lang="en-US" sz="2000" dirty="0" smtClean="0"/>
              <a:t>and </a:t>
            </a:r>
            <a:r>
              <a:rPr lang="en-US" sz="2000" dirty="0"/>
              <a:t>may determine that no further action is </a:t>
            </a:r>
            <a:r>
              <a:rPr lang="en-US" sz="2000" dirty="0" smtClean="0"/>
              <a:t>required </a:t>
            </a:r>
            <a:r>
              <a:rPr lang="en-US" sz="2000" dirty="0"/>
              <a:t>based on their </a:t>
            </a:r>
            <a:r>
              <a:rPr lang="en-US" sz="2000" dirty="0" smtClean="0"/>
              <a:t>review; they can also assign </a:t>
            </a:r>
            <a:r>
              <a:rPr lang="en-US" sz="2000" dirty="0"/>
              <a:t>it to </a:t>
            </a:r>
            <a:r>
              <a:rPr lang="en-US" sz="2000" dirty="0" smtClean="0"/>
              <a:t>an IACUC Committee </a:t>
            </a:r>
            <a:r>
              <a:rPr lang="en-US" sz="2000" dirty="0"/>
              <a:t>M</a:t>
            </a:r>
            <a:r>
              <a:rPr lang="en-US" sz="2000" dirty="0" smtClean="0"/>
              <a:t>eeting </a:t>
            </a:r>
            <a:r>
              <a:rPr lang="en-US" sz="2000" dirty="0"/>
              <a:t>for </a:t>
            </a:r>
            <a:r>
              <a:rPr lang="en-US" sz="2000" dirty="0" smtClean="0"/>
              <a:t>further review</a:t>
            </a:r>
            <a:r>
              <a:rPr lang="en-US" sz="2000" dirty="0"/>
              <a:t>. </a:t>
            </a:r>
            <a:r>
              <a:rPr lang="en-US" sz="2000" dirty="0" smtClean="0"/>
              <a:t/>
            </a:r>
            <a:br>
              <a:rPr lang="en-US" sz="2000" dirty="0" smtClean="0"/>
            </a:br>
            <a:endParaRPr lang="en-US" sz="2000" dirty="0" smtClean="0"/>
          </a:p>
          <a:p>
            <a:pPr lvl="1"/>
            <a:r>
              <a:rPr lang="en-US" sz="2000" dirty="0" smtClean="0"/>
              <a:t>Concerns </a:t>
            </a:r>
            <a:r>
              <a:rPr lang="en-US" sz="2000" dirty="0"/>
              <a:t>that don't </a:t>
            </a:r>
            <a:r>
              <a:rPr lang="en-US" sz="2000" dirty="0" smtClean="0"/>
              <a:t>require </a:t>
            </a:r>
            <a:r>
              <a:rPr lang="en-US" sz="2000" dirty="0"/>
              <a:t>a </a:t>
            </a:r>
            <a:r>
              <a:rPr lang="en-US" sz="2000" dirty="0" smtClean="0"/>
              <a:t>Committee </a:t>
            </a:r>
            <a:r>
              <a:rPr lang="en-US" sz="2000" dirty="0"/>
              <a:t>R</a:t>
            </a:r>
            <a:r>
              <a:rPr lang="en-US" sz="2000" dirty="0" smtClean="0"/>
              <a:t>eview </a:t>
            </a:r>
            <a:r>
              <a:rPr lang="en-US" sz="2000" dirty="0"/>
              <a:t>will still appear </a:t>
            </a:r>
            <a:r>
              <a:rPr lang="en-US" sz="2000" dirty="0" smtClean="0"/>
              <a:t>on </a:t>
            </a:r>
            <a:r>
              <a:rPr lang="en-US" sz="2000" dirty="0"/>
              <a:t>the committee's next meeting agenda to inform C</a:t>
            </a:r>
            <a:r>
              <a:rPr lang="en-US" sz="2000" dirty="0" smtClean="0"/>
              <a:t>ommittee </a:t>
            </a:r>
            <a:r>
              <a:rPr lang="en-US" sz="2000" dirty="0"/>
              <a:t>M</a:t>
            </a:r>
            <a:r>
              <a:rPr lang="en-US" sz="2000" dirty="0" smtClean="0"/>
              <a:t>embers </a:t>
            </a:r>
            <a:r>
              <a:rPr lang="en-US" sz="2000" dirty="0"/>
              <a:t>of the </a:t>
            </a:r>
            <a:r>
              <a:rPr lang="en-US" sz="2000" dirty="0" smtClean="0"/>
              <a:t>Coordinator's </a:t>
            </a:r>
            <a:r>
              <a:rPr lang="en-US" sz="2000" dirty="0"/>
              <a:t>determination</a:t>
            </a:r>
            <a:r>
              <a:rPr lang="en-US" sz="2000" dirty="0" smtClean="0"/>
              <a:t>.</a:t>
            </a:r>
            <a:endParaRPr lang="en-US" sz="2000" dirty="0"/>
          </a:p>
        </p:txBody>
      </p:sp>
      <p:pic>
        <p:nvPicPr>
          <p:cNvPr id="5" name="Picture 4"/>
          <p:cNvPicPr>
            <a:picLocks noChangeAspect="1"/>
          </p:cNvPicPr>
          <p:nvPr/>
        </p:nvPicPr>
        <p:blipFill rotWithShape="1">
          <a:blip r:embed="rId2"/>
          <a:srcRect b="12281"/>
          <a:stretch/>
        </p:blipFill>
        <p:spPr>
          <a:xfrm>
            <a:off x="492303" y="1783233"/>
            <a:ext cx="8077200" cy="1112367"/>
          </a:xfrm>
          <a:prstGeom prst="rect">
            <a:avLst/>
          </a:prstGeom>
        </p:spPr>
      </p:pic>
    </p:spTree>
    <p:extLst>
      <p:ext uri="{BB962C8B-B14F-4D97-AF65-F5344CB8AC3E}">
        <p14:creationId xmlns:p14="http://schemas.microsoft.com/office/powerpoint/2010/main" val="22393917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Concerns Workflow</a:t>
            </a:r>
            <a:endParaRPr lang="en-US" dirty="0"/>
          </a:p>
        </p:txBody>
      </p:sp>
      <p:sp>
        <p:nvSpPr>
          <p:cNvPr id="3" name="Subtitle 2"/>
          <p:cNvSpPr>
            <a:spLocks noGrp="1"/>
          </p:cNvSpPr>
          <p:nvPr>
            <p:ph type="subTitle" idx="1"/>
          </p:nvPr>
        </p:nvSpPr>
        <p:spPr/>
        <p:txBody>
          <a:bodyPr/>
          <a:lstStyle/>
          <a:p>
            <a:r>
              <a:rPr lang="en-US" dirty="0" smtClean="0"/>
              <a:t>Concerns and Inspections Activities</a:t>
            </a:r>
            <a:endParaRPr lang="en-US" dirty="0"/>
          </a:p>
        </p:txBody>
      </p:sp>
      <p:sp>
        <p:nvSpPr>
          <p:cNvPr id="4" name="Content Placeholder 3"/>
          <p:cNvSpPr>
            <a:spLocks noGrp="1"/>
          </p:cNvSpPr>
          <p:nvPr>
            <p:ph idx="10"/>
          </p:nvPr>
        </p:nvSpPr>
        <p:spPr>
          <a:xfrm>
            <a:off x="449384" y="2873339"/>
            <a:ext cx="8412480" cy="3486386"/>
          </a:xfrm>
        </p:spPr>
        <p:txBody>
          <a:bodyPr/>
          <a:lstStyle/>
          <a:p>
            <a:r>
              <a:rPr lang="en-US" b="1" dirty="0" smtClean="0"/>
              <a:t>IACUC Review</a:t>
            </a:r>
          </a:p>
          <a:p>
            <a:pPr lvl="1"/>
            <a:r>
              <a:rPr lang="en-US" dirty="0" smtClean="0"/>
              <a:t>The IACUC Committee </a:t>
            </a:r>
            <a:r>
              <a:rPr lang="en-US" dirty="0"/>
              <a:t>determines </a:t>
            </a:r>
            <a:r>
              <a:rPr lang="en-US" dirty="0" smtClean="0"/>
              <a:t>whether </a:t>
            </a:r>
            <a:r>
              <a:rPr lang="en-US" dirty="0"/>
              <a:t>the concern is a deficiency. </a:t>
            </a:r>
            <a:r>
              <a:rPr lang="en-US" dirty="0" smtClean="0"/>
              <a:t/>
            </a:r>
            <a:br>
              <a:rPr lang="en-US" dirty="0" smtClean="0"/>
            </a:br>
            <a:endParaRPr lang="en-US" dirty="0" smtClean="0"/>
          </a:p>
          <a:p>
            <a:pPr lvl="1"/>
            <a:r>
              <a:rPr lang="en-US" dirty="0" smtClean="0"/>
              <a:t>The IACUC Coordinator enters </a:t>
            </a:r>
            <a:r>
              <a:rPr lang="en-US" dirty="0"/>
              <a:t>the </a:t>
            </a:r>
            <a:r>
              <a:rPr lang="en-US" dirty="0" smtClean="0"/>
              <a:t>Committee's </a:t>
            </a:r>
            <a:r>
              <a:rPr lang="en-US" dirty="0"/>
              <a:t>determination, and if </a:t>
            </a:r>
            <a:r>
              <a:rPr lang="en-US" dirty="0" smtClean="0"/>
              <a:t>applicable</a:t>
            </a:r>
            <a:r>
              <a:rPr lang="en-US" dirty="0"/>
              <a:t>, the corrective action instructions or plan, corrective action due date, and those </a:t>
            </a:r>
            <a:r>
              <a:rPr lang="en-US" dirty="0" smtClean="0"/>
              <a:t>responsible </a:t>
            </a:r>
            <a:r>
              <a:rPr lang="en-US" dirty="0"/>
              <a:t>for performing the corrective action. </a:t>
            </a:r>
            <a:r>
              <a:rPr lang="en-US" dirty="0" smtClean="0"/>
              <a:t/>
            </a:r>
            <a:br>
              <a:rPr lang="en-US" dirty="0" smtClean="0"/>
            </a:br>
            <a:endParaRPr lang="en-US" dirty="0" smtClean="0"/>
          </a:p>
          <a:p>
            <a:pPr lvl="1"/>
            <a:r>
              <a:rPr lang="en-US" dirty="0" smtClean="0"/>
              <a:t>Upon </a:t>
            </a:r>
            <a:r>
              <a:rPr lang="en-US" dirty="0"/>
              <a:t>submitting the determination, the system sends </a:t>
            </a:r>
            <a:r>
              <a:rPr lang="en-US" dirty="0" smtClean="0"/>
              <a:t>a </a:t>
            </a:r>
            <a:r>
              <a:rPr lang="en-US" dirty="0"/>
              <a:t>notification to </a:t>
            </a:r>
            <a:r>
              <a:rPr lang="en-US" dirty="0" smtClean="0"/>
              <a:t>the </a:t>
            </a:r>
            <a:r>
              <a:rPr lang="en-US" dirty="0"/>
              <a:t>responsible parties. If the concern is an administrative issue, the system will also </a:t>
            </a:r>
            <a:r>
              <a:rPr lang="en-US" dirty="0" smtClean="0"/>
              <a:t>send </a:t>
            </a:r>
            <a:r>
              <a:rPr lang="en-US" dirty="0"/>
              <a:t>a notification to the IACUC </a:t>
            </a:r>
            <a:r>
              <a:rPr lang="en-US" dirty="0" smtClean="0"/>
              <a:t>Chair </a:t>
            </a:r>
            <a:r>
              <a:rPr lang="en-US" dirty="0"/>
              <a:t>and institutional official. </a:t>
            </a:r>
          </a:p>
          <a:p>
            <a:pPr marL="260747" lvl="1" indent="0">
              <a:buNone/>
            </a:pPr>
            <a:endParaRPr lang="en-US" dirty="0" smtClean="0"/>
          </a:p>
          <a:p>
            <a:pPr lvl="1"/>
            <a:endParaRPr lang="en-US" dirty="0"/>
          </a:p>
        </p:txBody>
      </p:sp>
      <p:pic>
        <p:nvPicPr>
          <p:cNvPr id="5" name="Picture 4"/>
          <p:cNvPicPr>
            <a:picLocks noChangeAspect="1"/>
          </p:cNvPicPr>
          <p:nvPr/>
        </p:nvPicPr>
        <p:blipFill rotWithShape="1">
          <a:blip r:embed="rId2"/>
          <a:srcRect b="12281"/>
          <a:stretch/>
        </p:blipFill>
        <p:spPr>
          <a:xfrm>
            <a:off x="492303" y="1783233"/>
            <a:ext cx="8077200" cy="1112367"/>
          </a:xfrm>
          <a:prstGeom prst="rect">
            <a:avLst/>
          </a:prstGeom>
        </p:spPr>
      </p:pic>
    </p:spTree>
    <p:extLst>
      <p:ext uri="{BB962C8B-B14F-4D97-AF65-F5344CB8AC3E}">
        <p14:creationId xmlns:p14="http://schemas.microsoft.com/office/powerpoint/2010/main" val="30313499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Concerns Workflow</a:t>
            </a:r>
            <a:endParaRPr lang="en-US" dirty="0"/>
          </a:p>
        </p:txBody>
      </p:sp>
      <p:sp>
        <p:nvSpPr>
          <p:cNvPr id="3" name="Subtitle 2"/>
          <p:cNvSpPr>
            <a:spLocks noGrp="1"/>
          </p:cNvSpPr>
          <p:nvPr>
            <p:ph type="subTitle" idx="1"/>
          </p:nvPr>
        </p:nvSpPr>
        <p:spPr/>
        <p:txBody>
          <a:bodyPr/>
          <a:lstStyle/>
          <a:p>
            <a:r>
              <a:rPr lang="en-US" dirty="0" smtClean="0"/>
              <a:t>Concerns and Inspections Activities</a:t>
            </a:r>
            <a:endParaRPr lang="en-US" dirty="0"/>
          </a:p>
        </p:txBody>
      </p:sp>
      <p:sp>
        <p:nvSpPr>
          <p:cNvPr id="4" name="Content Placeholder 3"/>
          <p:cNvSpPr>
            <a:spLocks noGrp="1"/>
          </p:cNvSpPr>
          <p:nvPr>
            <p:ph idx="10"/>
          </p:nvPr>
        </p:nvSpPr>
        <p:spPr>
          <a:xfrm>
            <a:off x="449384" y="2873339"/>
            <a:ext cx="8412480" cy="3486386"/>
          </a:xfrm>
        </p:spPr>
        <p:txBody>
          <a:bodyPr/>
          <a:lstStyle/>
          <a:p>
            <a:r>
              <a:rPr lang="en-US" b="1" dirty="0" smtClean="0"/>
              <a:t>Corrective Action</a:t>
            </a:r>
          </a:p>
          <a:p>
            <a:pPr lvl="1"/>
            <a:r>
              <a:rPr lang="en-US" dirty="0"/>
              <a:t>The responsible parties perform the corrective action and when completed, </a:t>
            </a:r>
            <a:r>
              <a:rPr lang="en-US" dirty="0" smtClean="0"/>
              <a:t>notify the </a:t>
            </a:r>
            <a:r>
              <a:rPr lang="en-US" dirty="0"/>
              <a:t>IACUC that the action was completed. </a:t>
            </a:r>
            <a:r>
              <a:rPr lang="en-US" dirty="0" smtClean="0"/>
              <a:t/>
            </a:r>
            <a:br>
              <a:rPr lang="en-US" dirty="0" smtClean="0"/>
            </a:br>
            <a:endParaRPr lang="en-US" dirty="0" smtClean="0"/>
          </a:p>
          <a:p>
            <a:pPr lvl="1"/>
            <a:r>
              <a:rPr lang="en-US" dirty="0" smtClean="0"/>
              <a:t>During </a:t>
            </a:r>
            <a:r>
              <a:rPr lang="en-US" dirty="0"/>
              <a:t>this state, IACUC staff or the </a:t>
            </a:r>
            <a:r>
              <a:rPr lang="en-US" dirty="0" smtClean="0"/>
              <a:t>Committee </a:t>
            </a:r>
            <a:r>
              <a:rPr lang="en-US" dirty="0"/>
              <a:t>C</a:t>
            </a:r>
            <a:r>
              <a:rPr lang="en-US" dirty="0" smtClean="0"/>
              <a:t>hair </a:t>
            </a:r>
            <a:r>
              <a:rPr lang="en-US" dirty="0"/>
              <a:t>can </a:t>
            </a:r>
            <a:r>
              <a:rPr lang="en-US" dirty="0" smtClean="0"/>
              <a:t>update </a:t>
            </a:r>
            <a:r>
              <a:rPr lang="en-US" dirty="0"/>
              <a:t>the corrective action plan and the system will notify the responsible parties of the updated </a:t>
            </a:r>
            <a:r>
              <a:rPr lang="en-US" dirty="0" smtClean="0"/>
              <a:t>plan</a:t>
            </a:r>
            <a:r>
              <a:rPr lang="en-US" dirty="0"/>
              <a:t>. </a:t>
            </a:r>
            <a:r>
              <a:rPr lang="en-US" dirty="0" smtClean="0"/>
              <a:t/>
            </a:r>
            <a:br>
              <a:rPr lang="en-US" dirty="0" smtClean="0"/>
            </a:br>
            <a:endParaRPr lang="en-US" dirty="0" smtClean="0"/>
          </a:p>
          <a:p>
            <a:pPr lvl="1"/>
            <a:r>
              <a:rPr lang="en-US" dirty="0" smtClean="0"/>
              <a:t>Once </a:t>
            </a:r>
            <a:r>
              <a:rPr lang="en-US" dirty="0"/>
              <a:t>the responsible parties have completed the </a:t>
            </a:r>
            <a:r>
              <a:rPr lang="en-US" dirty="0" smtClean="0"/>
              <a:t>corrective </a:t>
            </a:r>
            <a:r>
              <a:rPr lang="en-US" dirty="0"/>
              <a:t>action, the IACUC staff or chair can confirm the action plan was indeed completed. </a:t>
            </a:r>
          </a:p>
          <a:p>
            <a:pPr marL="260747" lvl="1" indent="0">
              <a:buNone/>
            </a:pPr>
            <a:endParaRPr lang="en-US" dirty="0" smtClean="0"/>
          </a:p>
          <a:p>
            <a:pPr lvl="1"/>
            <a:endParaRPr lang="en-US" dirty="0"/>
          </a:p>
        </p:txBody>
      </p:sp>
      <p:pic>
        <p:nvPicPr>
          <p:cNvPr id="5" name="Picture 4"/>
          <p:cNvPicPr>
            <a:picLocks noChangeAspect="1"/>
          </p:cNvPicPr>
          <p:nvPr/>
        </p:nvPicPr>
        <p:blipFill rotWithShape="1">
          <a:blip r:embed="rId2"/>
          <a:srcRect b="12281"/>
          <a:stretch/>
        </p:blipFill>
        <p:spPr>
          <a:xfrm>
            <a:off x="492303" y="1783233"/>
            <a:ext cx="8077200" cy="1112367"/>
          </a:xfrm>
          <a:prstGeom prst="rect">
            <a:avLst/>
          </a:prstGeom>
        </p:spPr>
      </p:pic>
    </p:spTree>
    <p:extLst>
      <p:ext uri="{BB962C8B-B14F-4D97-AF65-F5344CB8AC3E}">
        <p14:creationId xmlns:p14="http://schemas.microsoft.com/office/powerpoint/2010/main" val="7893292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Concerns Workflow</a:t>
            </a:r>
            <a:endParaRPr lang="en-US" dirty="0"/>
          </a:p>
        </p:txBody>
      </p:sp>
      <p:sp>
        <p:nvSpPr>
          <p:cNvPr id="3" name="Subtitle 2"/>
          <p:cNvSpPr>
            <a:spLocks noGrp="1"/>
          </p:cNvSpPr>
          <p:nvPr>
            <p:ph type="subTitle" idx="1"/>
          </p:nvPr>
        </p:nvSpPr>
        <p:spPr/>
        <p:txBody>
          <a:bodyPr/>
          <a:lstStyle/>
          <a:p>
            <a:r>
              <a:rPr lang="en-US" dirty="0" smtClean="0"/>
              <a:t>Concerns and Inspections Activities</a:t>
            </a:r>
            <a:endParaRPr lang="en-US" dirty="0"/>
          </a:p>
        </p:txBody>
      </p:sp>
      <p:sp>
        <p:nvSpPr>
          <p:cNvPr id="4" name="Content Placeholder 3"/>
          <p:cNvSpPr>
            <a:spLocks noGrp="1"/>
          </p:cNvSpPr>
          <p:nvPr>
            <p:ph idx="10"/>
          </p:nvPr>
        </p:nvSpPr>
        <p:spPr>
          <a:xfrm>
            <a:off x="449384" y="2873339"/>
            <a:ext cx="8412480" cy="3486386"/>
          </a:xfrm>
        </p:spPr>
        <p:txBody>
          <a:bodyPr/>
          <a:lstStyle/>
          <a:p>
            <a:r>
              <a:rPr lang="en-US" sz="2400" b="1" dirty="0" smtClean="0"/>
              <a:t>Complete</a:t>
            </a:r>
          </a:p>
          <a:p>
            <a:pPr lvl="1"/>
            <a:r>
              <a:rPr lang="en-US" sz="2000" dirty="0"/>
              <a:t>The </a:t>
            </a:r>
            <a:r>
              <a:rPr lang="en-US" sz="2000" dirty="0" smtClean="0"/>
              <a:t>corrective </a:t>
            </a:r>
            <a:r>
              <a:rPr lang="en-US" sz="2000" dirty="0"/>
              <a:t>action plan for the concern or deficiency has been completed. </a:t>
            </a:r>
            <a:endParaRPr lang="en-US" sz="2000" dirty="0" smtClean="0"/>
          </a:p>
          <a:p>
            <a:pPr lvl="1"/>
            <a:r>
              <a:rPr lang="en-US" sz="2000" dirty="0" smtClean="0"/>
              <a:t>The completed </a:t>
            </a:r>
            <a:r>
              <a:rPr lang="en-US" sz="2000" dirty="0"/>
              <a:t>concern is added to the </a:t>
            </a:r>
            <a:r>
              <a:rPr lang="en-US" sz="2000" dirty="0" smtClean="0"/>
              <a:t>IACUC Committee's </a:t>
            </a:r>
            <a:r>
              <a:rPr lang="en-US" sz="2000" dirty="0"/>
              <a:t>next meeting agenda for acknowledgment</a:t>
            </a:r>
            <a:r>
              <a:rPr lang="en-US" sz="2000" dirty="0" smtClean="0"/>
              <a:t>.</a:t>
            </a:r>
            <a:br>
              <a:rPr lang="en-US" sz="2000" dirty="0" smtClean="0"/>
            </a:br>
            <a:endParaRPr lang="en-US" sz="2000" dirty="0"/>
          </a:p>
          <a:p>
            <a:r>
              <a:rPr lang="en-US" sz="2400" b="1" dirty="0" smtClean="0"/>
              <a:t>No Action</a:t>
            </a:r>
          </a:p>
          <a:p>
            <a:pPr lvl="1"/>
            <a:r>
              <a:rPr lang="en-US" sz="2000" dirty="0" smtClean="0"/>
              <a:t>No action is taken on the concern.</a:t>
            </a:r>
          </a:p>
          <a:p>
            <a:pPr lvl="1"/>
            <a:r>
              <a:rPr lang="en-US" sz="2000" dirty="0" smtClean="0"/>
              <a:t>The </a:t>
            </a:r>
            <a:r>
              <a:rPr lang="en-US" sz="2000" dirty="0"/>
              <a:t>IACUC </a:t>
            </a:r>
            <a:r>
              <a:rPr lang="en-US" sz="2000" dirty="0" smtClean="0"/>
              <a:t>Coordinator</a:t>
            </a:r>
            <a:r>
              <a:rPr lang="en-US" sz="2000" dirty="0"/>
              <a:t>, </a:t>
            </a:r>
            <a:r>
              <a:rPr lang="en-US" sz="2000" dirty="0" smtClean="0"/>
              <a:t>Director</a:t>
            </a:r>
            <a:r>
              <a:rPr lang="en-US" sz="2000" dirty="0"/>
              <a:t>, or </a:t>
            </a:r>
            <a:r>
              <a:rPr lang="en-US" sz="2000" dirty="0" smtClean="0"/>
              <a:t>Chair </a:t>
            </a:r>
            <a:r>
              <a:rPr lang="en-US" sz="2000" dirty="0"/>
              <a:t>can, at any time, assign it to a meeting to </a:t>
            </a:r>
            <a:r>
              <a:rPr lang="en-US" sz="2000" dirty="0" smtClean="0"/>
              <a:t>be reviewed </a:t>
            </a:r>
            <a:r>
              <a:rPr lang="en-US" sz="2000" dirty="0"/>
              <a:t>by the IACUC </a:t>
            </a:r>
            <a:r>
              <a:rPr lang="en-US" sz="2000" dirty="0" smtClean="0"/>
              <a:t>Committee</a:t>
            </a:r>
            <a:r>
              <a:rPr lang="en-US" sz="2000" dirty="0"/>
              <a:t>. </a:t>
            </a:r>
          </a:p>
          <a:p>
            <a:pPr lvl="1"/>
            <a:endParaRPr lang="en-US" sz="2000" dirty="0" smtClean="0"/>
          </a:p>
          <a:p>
            <a:pPr lvl="1"/>
            <a:endParaRPr lang="en-US" sz="2000" dirty="0"/>
          </a:p>
        </p:txBody>
      </p:sp>
      <p:pic>
        <p:nvPicPr>
          <p:cNvPr id="5" name="Picture 4"/>
          <p:cNvPicPr>
            <a:picLocks noChangeAspect="1"/>
          </p:cNvPicPr>
          <p:nvPr/>
        </p:nvPicPr>
        <p:blipFill rotWithShape="1">
          <a:blip r:embed="rId2"/>
          <a:srcRect b="12281"/>
          <a:stretch/>
        </p:blipFill>
        <p:spPr>
          <a:xfrm>
            <a:off x="492303" y="1783233"/>
            <a:ext cx="8077200" cy="1112367"/>
          </a:xfrm>
          <a:prstGeom prst="rect">
            <a:avLst/>
          </a:prstGeom>
        </p:spPr>
      </p:pic>
    </p:spTree>
    <p:extLst>
      <p:ext uri="{BB962C8B-B14F-4D97-AF65-F5344CB8AC3E}">
        <p14:creationId xmlns:p14="http://schemas.microsoft.com/office/powerpoint/2010/main" val="781756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Inspections</a:t>
            </a:r>
            <a:endParaRPr lang="en-US" dirty="0"/>
          </a:p>
        </p:txBody>
      </p:sp>
      <p:sp>
        <p:nvSpPr>
          <p:cNvPr id="3" name="Subtitle 2"/>
          <p:cNvSpPr>
            <a:spLocks noGrp="1"/>
          </p:cNvSpPr>
          <p:nvPr>
            <p:ph type="subTitle" idx="1"/>
          </p:nvPr>
        </p:nvSpPr>
        <p:spPr/>
        <p:txBody>
          <a:bodyPr/>
          <a:lstStyle/>
          <a:p>
            <a:r>
              <a:rPr lang="en-US" dirty="0" smtClean="0"/>
              <a:t>Concerns and Inspections Activities</a:t>
            </a:r>
            <a:endParaRPr lang="en-US" dirty="0"/>
          </a:p>
        </p:txBody>
      </p:sp>
      <p:sp>
        <p:nvSpPr>
          <p:cNvPr id="4" name="Content Placeholder 3"/>
          <p:cNvSpPr>
            <a:spLocks noGrp="1"/>
          </p:cNvSpPr>
          <p:nvPr>
            <p:ph idx="10"/>
          </p:nvPr>
        </p:nvSpPr>
        <p:spPr/>
        <p:txBody>
          <a:bodyPr/>
          <a:lstStyle/>
          <a:p>
            <a:r>
              <a:rPr lang="en-US" dirty="0" smtClean="0"/>
              <a:t>Provides the </a:t>
            </a:r>
            <a:r>
              <a:rPr lang="en-US" dirty="0"/>
              <a:t>ability to schedule and track different types of </a:t>
            </a:r>
            <a:r>
              <a:rPr lang="en-US" dirty="0" smtClean="0"/>
              <a:t>inspections</a:t>
            </a:r>
          </a:p>
          <a:p>
            <a:pPr lvl="1"/>
            <a:r>
              <a:rPr lang="en-US" dirty="0"/>
              <a:t>S</a:t>
            </a:r>
            <a:r>
              <a:rPr lang="en-US" dirty="0" smtClean="0"/>
              <a:t>emiannual facility </a:t>
            </a:r>
            <a:r>
              <a:rPr lang="en-US" dirty="0"/>
              <a:t>inspections </a:t>
            </a:r>
            <a:endParaRPr lang="en-US" dirty="0" smtClean="0"/>
          </a:p>
          <a:p>
            <a:pPr lvl="1"/>
            <a:r>
              <a:rPr lang="en-US" dirty="0" smtClean="0"/>
              <a:t>Post-Approval </a:t>
            </a:r>
            <a:r>
              <a:rPr lang="en-US" dirty="0"/>
              <a:t>Monitoring (PAM) audits </a:t>
            </a:r>
            <a:r>
              <a:rPr lang="en-US" dirty="0" smtClean="0"/>
              <a:t/>
            </a:r>
            <a:br>
              <a:rPr lang="en-US" dirty="0" smtClean="0"/>
            </a:br>
            <a:endParaRPr lang="en-US" dirty="0" smtClean="0"/>
          </a:p>
          <a:p>
            <a:r>
              <a:rPr lang="en-US" dirty="0" smtClean="0"/>
              <a:t>All </a:t>
            </a:r>
            <a:r>
              <a:rPr lang="en-US" dirty="0"/>
              <a:t>inspection types follow the same workflow involving two </a:t>
            </a:r>
            <a:r>
              <a:rPr lang="en-US" dirty="0" smtClean="0"/>
              <a:t>states —Pending </a:t>
            </a:r>
            <a:r>
              <a:rPr lang="en-US" dirty="0"/>
              <a:t>Inspection and </a:t>
            </a:r>
            <a:r>
              <a:rPr lang="en-US" dirty="0" smtClean="0"/>
              <a:t>Inspection </a:t>
            </a:r>
            <a:r>
              <a:rPr lang="en-US" dirty="0"/>
              <a:t>Complete. </a:t>
            </a:r>
            <a:r>
              <a:rPr lang="en-US" dirty="0" smtClean="0"/>
              <a:t/>
            </a:r>
            <a:br>
              <a:rPr lang="en-US" dirty="0" smtClean="0"/>
            </a:br>
            <a:endParaRPr lang="en-US" dirty="0" smtClean="0"/>
          </a:p>
          <a:p>
            <a:r>
              <a:rPr lang="en-US" dirty="0" smtClean="0"/>
              <a:t>Upon </a:t>
            </a:r>
            <a:r>
              <a:rPr lang="en-US" dirty="0"/>
              <a:t>creation, an inspection is in the Pending Inspection state and remains in that </a:t>
            </a:r>
            <a:r>
              <a:rPr lang="en-US" dirty="0" smtClean="0"/>
              <a:t>state </a:t>
            </a:r>
            <a:r>
              <a:rPr lang="en-US" dirty="0"/>
              <a:t>until the </a:t>
            </a:r>
            <a:r>
              <a:rPr lang="en-US" dirty="0" smtClean="0"/>
              <a:t>inspection </a:t>
            </a:r>
            <a:r>
              <a:rPr lang="en-US" dirty="0"/>
              <a:t>is completed</a:t>
            </a:r>
            <a:r>
              <a:rPr lang="en-US" dirty="0" smtClean="0"/>
              <a:t>.</a:t>
            </a:r>
          </a:p>
          <a:p>
            <a:pPr lvl="1"/>
            <a:r>
              <a:rPr lang="en-US" dirty="0" smtClean="0"/>
              <a:t>The system </a:t>
            </a:r>
            <a:r>
              <a:rPr lang="en-US" dirty="0"/>
              <a:t>sends </a:t>
            </a:r>
            <a:r>
              <a:rPr lang="en-US" dirty="0" smtClean="0"/>
              <a:t>email </a:t>
            </a:r>
            <a:r>
              <a:rPr lang="en-US" dirty="0"/>
              <a:t>notifications to the inspectors informing them of their assignments. </a:t>
            </a:r>
            <a:endParaRPr lang="en-US" dirty="0" smtClean="0"/>
          </a:p>
          <a:p>
            <a:pPr lvl="1"/>
            <a:r>
              <a:rPr lang="en-US" dirty="0" smtClean="0"/>
              <a:t>If </a:t>
            </a:r>
            <a:r>
              <a:rPr lang="en-US" dirty="0"/>
              <a:t>a due date was </a:t>
            </a:r>
            <a:r>
              <a:rPr lang="en-US" dirty="0" smtClean="0"/>
              <a:t>entered </a:t>
            </a:r>
            <a:r>
              <a:rPr lang="en-US" dirty="0"/>
              <a:t>for the </a:t>
            </a:r>
            <a:r>
              <a:rPr lang="en-US" dirty="0" smtClean="0"/>
              <a:t>inspection, </a:t>
            </a:r>
            <a:r>
              <a:rPr lang="en-US" dirty="0"/>
              <a:t>the inspection </a:t>
            </a:r>
            <a:r>
              <a:rPr lang="en-US" dirty="0" smtClean="0"/>
              <a:t>is also added </a:t>
            </a:r>
            <a:r>
              <a:rPr lang="en-US" dirty="0"/>
              <a:t>to the inspection </a:t>
            </a:r>
            <a:r>
              <a:rPr lang="en-US" dirty="0" smtClean="0"/>
              <a:t>calendar.</a:t>
            </a:r>
            <a:endParaRPr lang="en-US" dirty="0"/>
          </a:p>
        </p:txBody>
      </p:sp>
    </p:spTree>
    <p:extLst>
      <p:ext uri="{BB962C8B-B14F-4D97-AF65-F5344CB8AC3E}">
        <p14:creationId xmlns:p14="http://schemas.microsoft.com/office/powerpoint/2010/main" val="14497907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uter_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45" y="2257425"/>
            <a:ext cx="764831" cy="634810"/>
          </a:xfrm>
          <a:prstGeom prst="rect">
            <a:avLst/>
          </a:prstGeom>
        </p:spPr>
      </p:pic>
      <p:sp>
        <p:nvSpPr>
          <p:cNvPr id="3" name="Text Placeholder 3"/>
          <p:cNvSpPr txBox="1">
            <a:spLocks/>
          </p:cNvSpPr>
          <p:nvPr/>
        </p:nvSpPr>
        <p:spPr>
          <a:xfrm>
            <a:off x="2314575" y="2257425"/>
            <a:ext cx="6360652" cy="31242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Text Placeholder 12"/>
          <p:cNvSpPr txBox="1">
            <a:spLocks/>
          </p:cNvSpPr>
          <p:nvPr/>
        </p:nvSpPr>
        <p:spPr>
          <a:xfrm>
            <a:off x="589811" y="1295400"/>
            <a:ext cx="8098863" cy="520763"/>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800" b="1" kern="1200" baseline="0">
                <a:solidFill>
                  <a:schemeClr val="bg1"/>
                </a:solidFill>
                <a:latin typeface="Helvetica"/>
                <a:ea typeface="+mn-ea"/>
                <a:cs typeface="Helvetic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Helvetica"/>
              </a:rPr>
              <a:t>Concerns and Inspections Exercises</a:t>
            </a:r>
            <a:endParaRPr kumimoji="0" lang="en-US" sz="28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Helvetica"/>
            </a:endParaRPr>
          </a:p>
        </p:txBody>
      </p:sp>
      <p:sp>
        <p:nvSpPr>
          <p:cNvPr id="7" name="Text Placeholder 3"/>
          <p:cNvSpPr txBox="1">
            <a:spLocks/>
          </p:cNvSpPr>
          <p:nvPr/>
        </p:nvSpPr>
        <p:spPr>
          <a:xfrm>
            <a:off x="2314576" y="2133600"/>
            <a:ext cx="6360651" cy="2912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20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Perform the following training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exercises:</a:t>
            </a:r>
            <a:endPar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Exercise </a:t>
            </a: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3</a:t>
            </a:r>
            <a:r>
              <a:rPr lang="en-US" sz="2000" b="1" noProof="0" dirty="0" smtClean="0">
                <a:solidFill>
                  <a:srgbClr val="FFFFFF"/>
                </a:solidFill>
                <a:latin typeface="Trebuchet MS" panose="020B0603020202020204" pitchFamily="34" charset="0"/>
              </a:rPr>
              <a:t>4</a:t>
            </a: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Create and Submit a Concern</a:t>
            </a: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 </a:t>
            </a:r>
            <a:r>
              <a:rPr lang="en-US" sz="2000" b="1" dirty="0" smtClean="0">
                <a:solidFill>
                  <a:srgbClr val="FFFFFF"/>
                </a:solidFill>
                <a:latin typeface="Trebuchet MS" panose="020B0603020202020204" pitchFamily="34" charset="0"/>
              </a:rPr>
              <a:t>35</a:t>
            </a: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Create</a:t>
            </a:r>
            <a:r>
              <a:rPr kumimoji="0" lang="en-US" sz="2000" b="0" i="0" u="none" strike="noStrike" kern="1200" cap="none" spc="0" normalizeH="0" noProof="0" dirty="0" smtClean="0">
                <a:ln>
                  <a:noFill/>
                </a:ln>
                <a:solidFill>
                  <a:srgbClr val="FFFFFF"/>
                </a:solidFill>
                <a:effectLst/>
                <a:uLnTx/>
                <a:uFillTx/>
                <a:latin typeface="Trebuchet MS" panose="020B0603020202020204" pitchFamily="34" charset="0"/>
                <a:ea typeface="+mn-ea"/>
                <a:cs typeface="+mn-cs"/>
              </a:rPr>
              <a:t> an Inspection</a:t>
            </a:r>
            <a:endPar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 36: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Record</a:t>
            </a:r>
            <a:r>
              <a:rPr kumimoji="0" lang="en-US" sz="2000" b="0" i="0" u="none" strike="noStrike" kern="1200" cap="none" spc="0" normalizeH="0" noProof="0" dirty="0" smtClean="0">
                <a:ln>
                  <a:noFill/>
                </a:ln>
                <a:solidFill>
                  <a:srgbClr val="FFFFFF"/>
                </a:solidFill>
                <a:effectLst/>
                <a:uLnTx/>
                <a:uFillTx/>
                <a:latin typeface="Trebuchet MS" panose="020B0603020202020204" pitchFamily="34" charset="0"/>
                <a:ea typeface="+mn-ea"/>
                <a:cs typeface="+mn-cs"/>
              </a:rPr>
              <a:t> Findings and Complete an Inspection</a:t>
            </a:r>
            <a:endPar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3176995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IACUC User Roles and Responsibilities</a:t>
            </a:r>
            <a:endParaRPr lang="en-US" dirty="0"/>
          </a:p>
        </p:txBody>
      </p:sp>
      <p:sp>
        <p:nvSpPr>
          <p:cNvPr id="2" name="Text Placeholder 1"/>
          <p:cNvSpPr>
            <a:spLocks noGrp="1"/>
          </p:cNvSpPr>
          <p:nvPr>
            <p:ph type="subTitle" idx="1"/>
          </p:nvPr>
        </p:nvSpPr>
        <p:spPr/>
        <p:txBody>
          <a:bodyPr/>
          <a:lstStyle/>
          <a:p>
            <a:r>
              <a:rPr lang="en-US" dirty="0" smtClean="0"/>
              <a:t>Roles</a:t>
            </a:r>
            <a:endParaRPr lang="en-US" dirty="0"/>
          </a:p>
        </p:txBody>
      </p:sp>
      <p:sp>
        <p:nvSpPr>
          <p:cNvPr id="4" name="Text Placeholder 3"/>
          <p:cNvSpPr>
            <a:spLocks noGrp="1"/>
          </p:cNvSpPr>
          <p:nvPr>
            <p:ph idx="10"/>
          </p:nvPr>
        </p:nvSpPr>
        <p:spPr>
          <a:xfrm>
            <a:off x="457200" y="1743630"/>
            <a:ext cx="8412480" cy="4495800"/>
          </a:xfrm>
          <a:prstGeom prst="rect">
            <a:avLst/>
          </a:prstGeom>
        </p:spPr>
        <p:txBody>
          <a:bodyPr/>
          <a:lstStyle/>
          <a:p>
            <a:pPr marL="228600" indent="-228600"/>
            <a:r>
              <a:rPr lang="en-US" sz="2000" b="1" dirty="0">
                <a:solidFill>
                  <a:schemeClr val="bg1">
                    <a:lumMod val="50000"/>
                  </a:schemeClr>
                </a:solidFill>
              </a:rPr>
              <a:t>Protocol Team </a:t>
            </a:r>
            <a:r>
              <a:rPr lang="en-US" sz="2000" dirty="0">
                <a:solidFill>
                  <a:schemeClr val="bg1">
                    <a:lumMod val="50000"/>
                  </a:schemeClr>
                </a:solidFill>
              </a:rPr>
              <a:t>-</a:t>
            </a:r>
            <a:r>
              <a:rPr lang="en-US" sz="2000" b="1" dirty="0">
                <a:solidFill>
                  <a:schemeClr val="bg1">
                    <a:lumMod val="50000"/>
                  </a:schemeClr>
                </a:solidFill>
              </a:rPr>
              <a:t> </a:t>
            </a:r>
            <a:r>
              <a:rPr lang="en-US" sz="2000" dirty="0">
                <a:solidFill>
                  <a:schemeClr val="bg1">
                    <a:lumMod val="50000"/>
                  </a:schemeClr>
                </a:solidFill>
              </a:rPr>
              <a:t>Individuals responsible for developing and editing the protocol. Includes PIs and their contacts, and other study staff.</a:t>
            </a:r>
          </a:p>
          <a:p>
            <a:pPr marL="228600" indent="-228600">
              <a:spcBef>
                <a:spcPts val="1800"/>
              </a:spcBef>
            </a:pPr>
            <a:r>
              <a:rPr lang="en-US" b="1" dirty="0" smtClean="0">
                <a:solidFill>
                  <a:schemeClr val="bg1">
                    <a:lumMod val="50000"/>
                  </a:schemeClr>
                </a:solidFill>
              </a:rPr>
              <a:t>IACUC Administrators </a:t>
            </a:r>
            <a:r>
              <a:rPr lang="en-US" sz="2000" dirty="0" smtClean="0">
                <a:solidFill>
                  <a:schemeClr val="bg1">
                    <a:lumMod val="50000"/>
                  </a:schemeClr>
                </a:solidFill>
              </a:rPr>
              <a:t>- </a:t>
            </a:r>
            <a:r>
              <a:rPr lang="en-US" sz="2000" dirty="0">
                <a:solidFill>
                  <a:schemeClr val="bg1">
                    <a:lumMod val="50000"/>
                  </a:schemeClr>
                </a:solidFill>
              </a:rPr>
              <a:t>Individuals who guide submissions through the review process. Includes </a:t>
            </a:r>
            <a:r>
              <a:rPr lang="en-US" dirty="0" smtClean="0">
                <a:solidFill>
                  <a:schemeClr val="bg1">
                    <a:lumMod val="50000"/>
                  </a:schemeClr>
                </a:solidFill>
              </a:rPr>
              <a:t>IACUC Coordinators </a:t>
            </a:r>
            <a:r>
              <a:rPr lang="en-US" sz="2000" dirty="0" smtClean="0">
                <a:solidFill>
                  <a:schemeClr val="bg1">
                    <a:lumMod val="50000"/>
                  </a:schemeClr>
                </a:solidFill>
              </a:rPr>
              <a:t>and the IACUC Director. </a:t>
            </a:r>
            <a:r>
              <a:rPr lang="en-US" sz="2000" dirty="0">
                <a:solidFill>
                  <a:schemeClr val="bg1">
                    <a:lumMod val="50000"/>
                  </a:schemeClr>
                </a:solidFill>
              </a:rPr>
              <a:t>Committee Administrators oversee committees and meetings.</a:t>
            </a:r>
          </a:p>
          <a:p>
            <a:pPr marL="228600" indent="-228600">
              <a:spcBef>
                <a:spcPts val="1800"/>
              </a:spcBef>
            </a:pPr>
            <a:r>
              <a:rPr lang="en-US" sz="2000" b="1" dirty="0">
                <a:solidFill>
                  <a:schemeClr val="bg1">
                    <a:lumMod val="50000"/>
                  </a:schemeClr>
                </a:solidFill>
              </a:rPr>
              <a:t>Reviewers</a:t>
            </a:r>
            <a:r>
              <a:rPr lang="en-US" sz="2000" dirty="0">
                <a:solidFill>
                  <a:schemeClr val="bg1">
                    <a:lumMod val="50000"/>
                  </a:schemeClr>
                </a:solidFill>
              </a:rPr>
              <a:t>  - Individuals responsible for reviewing </a:t>
            </a:r>
            <a:r>
              <a:rPr lang="en-US" sz="2000" dirty="0" smtClean="0">
                <a:solidFill>
                  <a:schemeClr val="bg1">
                    <a:lumMod val="50000"/>
                  </a:schemeClr>
                </a:solidFill>
              </a:rPr>
              <a:t>studies. </a:t>
            </a:r>
            <a:r>
              <a:rPr lang="en-US" sz="2000" dirty="0">
                <a:solidFill>
                  <a:schemeClr val="bg1">
                    <a:lumMod val="50000"/>
                  </a:schemeClr>
                </a:solidFill>
              </a:rPr>
              <a:t>Includes </a:t>
            </a:r>
            <a:r>
              <a:rPr lang="en-US" sz="2000" dirty="0" smtClean="0">
                <a:solidFill>
                  <a:schemeClr val="bg1">
                    <a:lumMod val="50000"/>
                  </a:schemeClr>
                </a:solidFill>
              </a:rPr>
              <a:t>IACUC </a:t>
            </a:r>
            <a:r>
              <a:rPr lang="en-US" sz="2000" dirty="0">
                <a:solidFill>
                  <a:schemeClr val="bg1">
                    <a:lumMod val="50000"/>
                  </a:schemeClr>
                </a:solidFill>
              </a:rPr>
              <a:t>Committee Members, and </a:t>
            </a:r>
            <a:r>
              <a:rPr lang="en-US" sz="2000" dirty="0" smtClean="0">
                <a:solidFill>
                  <a:schemeClr val="bg1">
                    <a:lumMod val="50000"/>
                  </a:schemeClr>
                </a:solidFill>
              </a:rPr>
              <a:t>Veterinarians.  Some studies may also require an optional review by an Ancillary Reviewer.</a:t>
            </a:r>
          </a:p>
          <a:p>
            <a:pPr marL="228600" indent="-228600">
              <a:spcBef>
                <a:spcPts val="1800"/>
              </a:spcBef>
            </a:pPr>
            <a:r>
              <a:rPr lang="en-US" b="1" dirty="0" smtClean="0">
                <a:solidFill>
                  <a:schemeClr val="bg1">
                    <a:lumMod val="50000"/>
                  </a:schemeClr>
                </a:solidFill>
              </a:rPr>
              <a:t>Inspectors</a:t>
            </a:r>
            <a:r>
              <a:rPr lang="en-US" dirty="0" smtClean="0">
                <a:solidFill>
                  <a:schemeClr val="bg1">
                    <a:lumMod val="50000"/>
                  </a:schemeClr>
                </a:solidFill>
              </a:rPr>
              <a:t> – Individuals who conduct </a:t>
            </a:r>
            <a:r>
              <a:rPr lang="en-US" dirty="0" smtClean="0"/>
              <a:t>semiannual </a:t>
            </a:r>
            <a:r>
              <a:rPr lang="en-US" dirty="0"/>
              <a:t>facility inspections and Post-Approval Monitoring (PAM) Audits of investigators, protocols, and </a:t>
            </a:r>
            <a:r>
              <a:rPr lang="en-US" dirty="0" smtClean="0"/>
              <a:t>procedures.  Includes the Inspection Officer and PAM Coordinator roles, along with selected IACUC Committee Members.</a:t>
            </a:r>
            <a:endParaRPr lang="en-US" sz="2000" dirty="0">
              <a:solidFill>
                <a:schemeClr val="bg1">
                  <a:lumMod val="50000"/>
                </a:schemeClr>
              </a:solidFill>
            </a:endParaRPr>
          </a:p>
          <a:p>
            <a:pPr marL="0" indent="0">
              <a:spcBef>
                <a:spcPts val="1800"/>
              </a:spcBef>
            </a:pPr>
            <a:endParaRPr lang="en-US" sz="2000" dirty="0"/>
          </a:p>
        </p:txBody>
      </p:sp>
    </p:spTree>
    <p:extLst>
      <p:ext uri="{BB962C8B-B14F-4D97-AF65-F5344CB8AC3E}">
        <p14:creationId xmlns:p14="http://schemas.microsoft.com/office/powerpoint/2010/main" val="6191723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a:t>
            </a:r>
            <a:br>
              <a:rPr lang="en-US" dirty="0" smtClean="0"/>
            </a:br>
            <a:r>
              <a:rPr lang="en-US" dirty="0" smtClean="0"/>
              <a:t>Meeting Management</a:t>
            </a:r>
            <a:endParaRPr lang="en-US" dirty="0"/>
          </a:p>
        </p:txBody>
      </p:sp>
      <p:sp>
        <p:nvSpPr>
          <p:cNvPr id="3" name="Text Placeholder 2"/>
          <p:cNvSpPr>
            <a:spLocks noGrp="1"/>
          </p:cNvSpPr>
          <p:nvPr>
            <p:ph type="body" idx="1"/>
          </p:nvPr>
        </p:nvSpPr>
        <p:spPr/>
        <p:txBody>
          <a:bodyPr/>
          <a:lstStyle/>
          <a:p>
            <a:r>
              <a:rPr lang="en-US" dirty="0" smtClean="0"/>
              <a:t>Click IACUC Module</a:t>
            </a:r>
            <a:endParaRPr lang="en-US" dirty="0"/>
          </a:p>
        </p:txBody>
      </p:sp>
    </p:spTree>
    <p:extLst>
      <p:ext uri="{BB962C8B-B14F-4D97-AF65-F5344CB8AC3E}">
        <p14:creationId xmlns:p14="http://schemas.microsoft.com/office/powerpoint/2010/main" val="1687006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152" y="1780557"/>
            <a:ext cx="4939953" cy="1826144"/>
          </a:xfrm>
          <a:prstGeom prst="rect">
            <a:avLst/>
          </a:prstGeom>
          <a:ln>
            <a:solidFill>
              <a:schemeClr val="accent2"/>
            </a:solidFill>
          </a:ln>
        </p:spPr>
      </p:pic>
      <p:sp>
        <p:nvSpPr>
          <p:cNvPr id="2" name="Title 1"/>
          <p:cNvSpPr>
            <a:spLocks noGrp="1"/>
          </p:cNvSpPr>
          <p:nvPr>
            <p:ph type="ctrTitle"/>
          </p:nvPr>
        </p:nvSpPr>
        <p:spPr/>
        <p:txBody>
          <a:bodyPr/>
          <a:lstStyle/>
          <a:p>
            <a:r>
              <a:rPr lang="en-US" dirty="0" smtClean="0"/>
              <a:t>Committee Meeting Management</a:t>
            </a:r>
            <a:endParaRPr lang="en-US" dirty="0"/>
          </a:p>
        </p:txBody>
      </p:sp>
      <p:sp>
        <p:nvSpPr>
          <p:cNvPr id="3" name="Subtitle 2"/>
          <p:cNvSpPr>
            <a:spLocks noGrp="1"/>
          </p:cNvSpPr>
          <p:nvPr>
            <p:ph type="subTitle" idx="1"/>
          </p:nvPr>
        </p:nvSpPr>
        <p:spPr/>
        <p:txBody>
          <a:bodyPr/>
          <a:lstStyle/>
          <a:p>
            <a:r>
              <a:rPr lang="en-US" dirty="0" smtClean="0"/>
              <a:t>Committee Meeting Management Activities</a:t>
            </a:r>
            <a:endParaRPr lang="en-US" dirty="0"/>
          </a:p>
        </p:txBody>
      </p:sp>
      <p:sp>
        <p:nvSpPr>
          <p:cNvPr id="7" name="Text Placeholder 3"/>
          <p:cNvSpPr txBox="1">
            <a:spLocks/>
          </p:cNvSpPr>
          <p:nvPr/>
        </p:nvSpPr>
        <p:spPr>
          <a:xfrm>
            <a:off x="5362156" y="1908696"/>
            <a:ext cx="3429000" cy="4027613"/>
          </a:xfrm>
          <a:prstGeom prst="rect">
            <a:avLst/>
          </a:prstGeom>
          <a:solidFill>
            <a:schemeClr val="bg1"/>
          </a:solidFill>
          <a:ln>
            <a:solidFill>
              <a:srgbClr val="002060"/>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Trebuchet MS" panose="020B0603020202020204" pitchFamily="34" charset="0"/>
              </a:rPr>
              <a:t>The </a:t>
            </a:r>
            <a:r>
              <a:rPr lang="en-US" sz="1800" b="1" dirty="0">
                <a:latin typeface="Trebuchet MS" panose="020B0603020202020204" pitchFamily="34" charset="0"/>
              </a:rPr>
              <a:t>Committee Administrator </a:t>
            </a:r>
            <a:r>
              <a:rPr lang="en-US" sz="1800" dirty="0">
                <a:latin typeface="Trebuchet MS" panose="020B0603020202020204" pitchFamily="34" charset="0"/>
              </a:rPr>
              <a:t>assigned to a committee can perform the following activities for that committee:</a:t>
            </a:r>
          </a:p>
          <a:p>
            <a:pPr>
              <a:buFont typeface="+mj-lt"/>
              <a:buAutoNum type="arabicPeriod"/>
            </a:pPr>
            <a:r>
              <a:rPr lang="en-US" sz="1800" dirty="0">
                <a:latin typeface="Trebuchet MS" panose="020B0603020202020204" pitchFamily="34" charset="0"/>
              </a:rPr>
              <a:t>Create new </a:t>
            </a:r>
            <a:r>
              <a:rPr lang="en-US" sz="1800" dirty="0" smtClean="0">
                <a:latin typeface="Trebuchet MS" panose="020B0603020202020204" pitchFamily="34" charset="0"/>
              </a:rPr>
              <a:t>Meetings</a:t>
            </a:r>
            <a:endParaRPr lang="en-US" sz="1800" dirty="0">
              <a:latin typeface="Trebuchet MS" panose="020B0603020202020204" pitchFamily="34" charset="0"/>
            </a:endParaRPr>
          </a:p>
          <a:p>
            <a:pPr>
              <a:buFont typeface="+mj-lt"/>
              <a:buAutoNum type="arabicPeriod"/>
            </a:pPr>
            <a:r>
              <a:rPr lang="en-US" sz="1800" dirty="0">
                <a:latin typeface="Trebuchet MS" panose="020B0603020202020204" pitchFamily="34" charset="0"/>
              </a:rPr>
              <a:t>Remove agenda items from </a:t>
            </a:r>
            <a:r>
              <a:rPr lang="en-US" sz="1800" dirty="0" smtClean="0">
                <a:latin typeface="Trebuchet MS" panose="020B0603020202020204" pitchFamily="34" charset="0"/>
              </a:rPr>
              <a:t>Meeting </a:t>
            </a:r>
            <a:r>
              <a:rPr lang="en-US" sz="1800" dirty="0">
                <a:latin typeface="Trebuchet MS" panose="020B0603020202020204" pitchFamily="34" charset="0"/>
              </a:rPr>
              <a:t>workspace</a:t>
            </a:r>
          </a:p>
          <a:p>
            <a:pPr>
              <a:buFont typeface="+mj-lt"/>
              <a:buAutoNum type="arabicPeriod"/>
            </a:pPr>
            <a:r>
              <a:rPr lang="en-US" sz="1800" dirty="0">
                <a:latin typeface="Trebuchet MS" panose="020B0603020202020204" pitchFamily="34" charset="0"/>
              </a:rPr>
              <a:t>Prepare and send agendas to </a:t>
            </a:r>
            <a:r>
              <a:rPr lang="en-US" sz="1800" dirty="0" smtClean="0">
                <a:latin typeface="Trebuchet MS" panose="020B0603020202020204" pitchFamily="34" charset="0"/>
              </a:rPr>
              <a:t>Committee </a:t>
            </a:r>
            <a:r>
              <a:rPr lang="en-US" sz="1800" dirty="0">
                <a:latin typeface="Trebuchet MS" panose="020B0603020202020204" pitchFamily="34" charset="0"/>
              </a:rPr>
              <a:t>M</a:t>
            </a:r>
            <a:r>
              <a:rPr lang="en-US" sz="1800" dirty="0" smtClean="0">
                <a:latin typeface="Trebuchet MS" panose="020B0603020202020204" pitchFamily="34" charset="0"/>
              </a:rPr>
              <a:t>embers</a:t>
            </a:r>
            <a:endParaRPr lang="en-US" sz="1800" dirty="0">
              <a:latin typeface="Trebuchet MS" panose="020B0603020202020204" pitchFamily="34" charset="0"/>
            </a:endParaRPr>
          </a:p>
          <a:p>
            <a:pPr>
              <a:buFont typeface="+mj-lt"/>
              <a:buAutoNum type="arabicPeriod"/>
            </a:pPr>
            <a:r>
              <a:rPr lang="en-US" sz="1800" dirty="0">
                <a:latin typeface="Trebuchet MS" panose="020B0603020202020204" pitchFamily="34" charset="0"/>
              </a:rPr>
              <a:t>Prepare meeting minutes and many other actions from the </a:t>
            </a:r>
            <a:r>
              <a:rPr lang="en-US" sz="1800" dirty="0" smtClean="0">
                <a:latin typeface="Trebuchet MS" panose="020B0603020202020204" pitchFamily="34" charset="0"/>
              </a:rPr>
              <a:t>Meeting </a:t>
            </a:r>
            <a:r>
              <a:rPr lang="en-US" sz="1800" dirty="0">
                <a:latin typeface="Trebuchet MS" panose="020B0603020202020204" pitchFamily="34" charset="0"/>
              </a:rPr>
              <a:t>workspace</a:t>
            </a:r>
          </a:p>
          <a:p>
            <a:pPr>
              <a:buFont typeface="+mj-lt"/>
              <a:buAutoNum type="arabicPeriod"/>
            </a:pPr>
            <a:endParaRPr lang="en-US" sz="1800" dirty="0"/>
          </a:p>
        </p:txBody>
      </p:sp>
      <p:grpSp>
        <p:nvGrpSpPr>
          <p:cNvPr id="8" name="Group 7"/>
          <p:cNvGrpSpPr/>
          <p:nvPr/>
        </p:nvGrpSpPr>
        <p:grpSpPr>
          <a:xfrm>
            <a:off x="1886578" y="2378353"/>
            <a:ext cx="263525" cy="285115"/>
            <a:chOff x="1264532" y="2098441"/>
            <a:chExt cx="263525" cy="285115"/>
          </a:xfrm>
        </p:grpSpPr>
        <p:sp>
          <p:nvSpPr>
            <p:cNvPr id="9" name="Isosceles Triangle 8"/>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10"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1</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080" y="2908409"/>
            <a:ext cx="1974854" cy="3710600"/>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grpSp>
        <p:nvGrpSpPr>
          <p:cNvPr id="12" name="Group 11"/>
          <p:cNvGrpSpPr/>
          <p:nvPr/>
        </p:nvGrpSpPr>
        <p:grpSpPr>
          <a:xfrm>
            <a:off x="1664918" y="4262111"/>
            <a:ext cx="263525" cy="285115"/>
            <a:chOff x="1264532" y="2098441"/>
            <a:chExt cx="263525" cy="285115"/>
          </a:xfrm>
        </p:grpSpPr>
        <p:sp>
          <p:nvSpPr>
            <p:cNvPr id="13" name="Isosceles Triangle 12"/>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14"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2</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50" y="3298050"/>
            <a:ext cx="2375140" cy="2644659"/>
          </a:xfrm>
          <a:prstGeom prst="rect">
            <a:avLst/>
          </a:prstGeom>
          <a:noFill/>
          <a:ln w="9525">
            <a:solidFill>
              <a:srgbClr val="002060"/>
            </a:solidFill>
            <a:miter lim="800000"/>
            <a:headEnd/>
            <a:tailEnd/>
          </a:ln>
          <a:extLst>
            <a:ext uri="{909E8E84-426E-40DD-AFC4-6F175D3DCCD1}">
              <a14:hiddenFill xmlns:a14="http://schemas.microsoft.com/office/drawing/2010/main">
                <a:solidFill>
                  <a:schemeClr val="accent1"/>
                </a:solidFill>
              </a14:hiddenFill>
            </a:ext>
          </a:extLst>
        </p:spPr>
      </p:pic>
      <p:grpSp>
        <p:nvGrpSpPr>
          <p:cNvPr id="16" name="Group 15"/>
          <p:cNvGrpSpPr/>
          <p:nvPr/>
        </p:nvGrpSpPr>
        <p:grpSpPr>
          <a:xfrm>
            <a:off x="1689982" y="5520622"/>
            <a:ext cx="263525" cy="285115"/>
            <a:chOff x="1264532" y="2098441"/>
            <a:chExt cx="263525" cy="285115"/>
          </a:xfrm>
        </p:grpSpPr>
        <p:sp>
          <p:nvSpPr>
            <p:cNvPr id="17" name="Isosceles Triangle 16"/>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18"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2</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grpSp>
        <p:nvGrpSpPr>
          <p:cNvPr id="19" name="Group 18"/>
          <p:cNvGrpSpPr/>
          <p:nvPr/>
        </p:nvGrpSpPr>
        <p:grpSpPr>
          <a:xfrm>
            <a:off x="4589420" y="3594533"/>
            <a:ext cx="263525" cy="285115"/>
            <a:chOff x="1264532" y="2098441"/>
            <a:chExt cx="263525" cy="285115"/>
          </a:xfrm>
        </p:grpSpPr>
        <p:sp>
          <p:nvSpPr>
            <p:cNvPr id="20" name="Isosceles Triangle 19"/>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21"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3</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grpSp>
        <p:nvGrpSpPr>
          <p:cNvPr id="23" name="Group 22"/>
          <p:cNvGrpSpPr/>
          <p:nvPr/>
        </p:nvGrpSpPr>
        <p:grpSpPr>
          <a:xfrm>
            <a:off x="4426730" y="5874665"/>
            <a:ext cx="263525" cy="285115"/>
            <a:chOff x="1264532" y="2098441"/>
            <a:chExt cx="263525" cy="285115"/>
          </a:xfrm>
        </p:grpSpPr>
        <p:sp>
          <p:nvSpPr>
            <p:cNvPr id="24" name="Isosceles Triangle 23"/>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25"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4</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sp>
        <p:nvSpPr>
          <p:cNvPr id="26" name="Rectangle 25"/>
          <p:cNvSpPr/>
          <p:nvPr/>
        </p:nvSpPr>
        <p:spPr bwMode="auto">
          <a:xfrm>
            <a:off x="3170080" y="3449548"/>
            <a:ext cx="1419340" cy="685800"/>
          </a:xfrm>
          <a:prstGeom prst="rect">
            <a:avLst/>
          </a:prstGeom>
          <a:noFill/>
          <a:ln w="222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w="28575">
                <a:solidFill>
                  <a:schemeClr val="tx1"/>
                </a:solidFill>
              </a:ln>
              <a:solidFill>
                <a:schemeClr val="tx1"/>
              </a:solidFill>
              <a:effectLst/>
              <a:latin typeface="Times" pitchFamily="122" charset="0"/>
            </a:endParaRPr>
          </a:p>
        </p:txBody>
      </p:sp>
    </p:spTree>
    <p:extLst>
      <p:ext uri="{BB962C8B-B14F-4D97-AF65-F5344CB8AC3E}">
        <p14:creationId xmlns:p14="http://schemas.microsoft.com/office/powerpoint/2010/main" val="38135791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uter_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45" y="2257425"/>
            <a:ext cx="764831" cy="634810"/>
          </a:xfrm>
          <a:prstGeom prst="rect">
            <a:avLst/>
          </a:prstGeom>
        </p:spPr>
      </p:pic>
      <p:sp>
        <p:nvSpPr>
          <p:cNvPr id="3" name="Text Placeholder 3"/>
          <p:cNvSpPr txBox="1">
            <a:spLocks/>
          </p:cNvSpPr>
          <p:nvPr/>
        </p:nvSpPr>
        <p:spPr>
          <a:xfrm>
            <a:off x="2314575" y="2257425"/>
            <a:ext cx="6360652" cy="31242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Text Placeholder 12"/>
          <p:cNvSpPr txBox="1">
            <a:spLocks/>
          </p:cNvSpPr>
          <p:nvPr/>
        </p:nvSpPr>
        <p:spPr>
          <a:xfrm>
            <a:off x="644600" y="1339061"/>
            <a:ext cx="8098863" cy="520763"/>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800" b="1" kern="1200" baseline="0">
                <a:solidFill>
                  <a:schemeClr val="bg1"/>
                </a:solidFill>
                <a:latin typeface="Helvetica"/>
                <a:ea typeface="+mn-ea"/>
                <a:cs typeface="Helvetic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Helvetica"/>
              </a:rPr>
              <a:t>Committee Meeting Management Exercises</a:t>
            </a:r>
            <a:endParaRPr kumimoji="0" lang="en-US" sz="28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Helvetica"/>
            </a:endParaRPr>
          </a:p>
        </p:txBody>
      </p:sp>
      <p:sp>
        <p:nvSpPr>
          <p:cNvPr id="7" name="Text Placeholder 3"/>
          <p:cNvSpPr txBox="1">
            <a:spLocks/>
          </p:cNvSpPr>
          <p:nvPr/>
        </p:nvSpPr>
        <p:spPr>
          <a:xfrm>
            <a:off x="2314576" y="2133600"/>
            <a:ext cx="6360651" cy="2912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20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Perform the following training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exercises:</a:t>
            </a:r>
            <a:endPar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Exercise </a:t>
            </a:r>
            <a:r>
              <a:rPr lang="en-US" sz="2000" b="1" dirty="0" smtClean="0">
                <a:solidFill>
                  <a:srgbClr val="FFFFFF"/>
                </a:solidFill>
                <a:latin typeface="Trebuchet MS" panose="020B0603020202020204" pitchFamily="34" charset="0"/>
              </a:rPr>
              <a:t>37</a:t>
            </a: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Create a New Meeting</a:t>
            </a: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 </a:t>
            </a:r>
            <a:r>
              <a:rPr lang="en-US" sz="2000" b="1" dirty="0" smtClean="0">
                <a:solidFill>
                  <a:srgbClr val="FFFFFF"/>
                </a:solidFill>
                <a:latin typeface="Trebuchet MS" panose="020B0603020202020204" pitchFamily="34" charset="0"/>
              </a:rPr>
              <a:t>38</a:t>
            </a: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Run a Meeting</a:t>
            </a:r>
          </a:p>
        </p:txBody>
      </p:sp>
    </p:spTree>
    <p:extLst>
      <p:ext uri="{BB962C8B-B14F-4D97-AF65-F5344CB8AC3E}">
        <p14:creationId xmlns:p14="http://schemas.microsoft.com/office/powerpoint/2010/main" val="33979439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Animal Count</a:t>
            </a:r>
            <a:endParaRPr lang="en-US" dirty="0"/>
          </a:p>
        </p:txBody>
      </p:sp>
      <p:sp>
        <p:nvSpPr>
          <p:cNvPr id="3" name="Text Placeholder 2"/>
          <p:cNvSpPr>
            <a:spLocks noGrp="1"/>
          </p:cNvSpPr>
          <p:nvPr>
            <p:ph type="body" idx="1"/>
          </p:nvPr>
        </p:nvSpPr>
        <p:spPr/>
        <p:txBody>
          <a:bodyPr/>
          <a:lstStyle/>
          <a:p>
            <a:r>
              <a:rPr lang="en-US" dirty="0" smtClean="0"/>
              <a:t>Click IACUC Module</a:t>
            </a:r>
            <a:endParaRPr lang="en-US" dirty="0"/>
          </a:p>
        </p:txBody>
      </p:sp>
    </p:spTree>
    <p:extLst>
      <p:ext uri="{BB962C8B-B14F-4D97-AF65-F5344CB8AC3E}">
        <p14:creationId xmlns:p14="http://schemas.microsoft.com/office/powerpoint/2010/main" val="41743390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Update Animal Use Count</a:t>
            </a:r>
            <a:endParaRPr lang="en-US" dirty="0"/>
          </a:p>
        </p:txBody>
      </p:sp>
      <p:sp>
        <p:nvSpPr>
          <p:cNvPr id="3" name="Subtitle 2"/>
          <p:cNvSpPr>
            <a:spLocks noGrp="1"/>
          </p:cNvSpPr>
          <p:nvPr>
            <p:ph type="subTitle" idx="1"/>
          </p:nvPr>
        </p:nvSpPr>
        <p:spPr/>
        <p:txBody>
          <a:bodyPr/>
          <a:lstStyle/>
          <a:p>
            <a:r>
              <a:rPr lang="en-US" dirty="0" smtClean="0"/>
              <a:t>Update Animal Count Activities</a:t>
            </a:r>
            <a:endParaRPr lang="en-US" dirty="0"/>
          </a:p>
        </p:txBody>
      </p:sp>
      <p:pic>
        <p:nvPicPr>
          <p:cNvPr id="5" name="Picture 4"/>
          <p:cNvPicPr>
            <a:picLocks noChangeAspect="1"/>
          </p:cNvPicPr>
          <p:nvPr/>
        </p:nvPicPr>
        <p:blipFill>
          <a:blip r:embed="rId2"/>
          <a:stretch>
            <a:fillRect/>
          </a:stretch>
        </p:blipFill>
        <p:spPr>
          <a:xfrm>
            <a:off x="304800" y="2590800"/>
            <a:ext cx="8608423" cy="3513378"/>
          </a:xfrm>
          <a:prstGeom prst="rect">
            <a:avLst/>
          </a:prstGeom>
          <a:ln w="28575" cap="sq">
            <a:solidFill>
              <a:srgbClr val="002060"/>
            </a:solidFill>
            <a:prstDash val="solid"/>
            <a:miter lim="800000"/>
          </a:ln>
          <a:effectLst/>
        </p:spPr>
      </p:pic>
      <p:sp>
        <p:nvSpPr>
          <p:cNvPr id="6" name="Text Placeholder 3"/>
          <p:cNvSpPr txBox="1">
            <a:spLocks/>
          </p:cNvSpPr>
          <p:nvPr/>
        </p:nvSpPr>
        <p:spPr>
          <a:xfrm>
            <a:off x="5698733" y="1268858"/>
            <a:ext cx="3429000" cy="2053704"/>
          </a:xfrm>
          <a:prstGeom prst="rect">
            <a:avLst/>
          </a:prstGeom>
          <a:solidFill>
            <a:schemeClr val="bg1"/>
          </a:solidFill>
          <a:ln>
            <a:solidFill>
              <a:srgbClr val="002060"/>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latin typeface="Trebuchet MS" panose="020B0603020202020204" pitchFamily="34" charset="0"/>
              </a:rPr>
              <a:t>The </a:t>
            </a:r>
            <a:r>
              <a:rPr lang="en-US" sz="1800" b="1" dirty="0" smtClean="0">
                <a:latin typeface="Trebuchet MS" panose="020B0603020202020204" pitchFamily="34" charset="0"/>
              </a:rPr>
              <a:t>Principal Investigator </a:t>
            </a:r>
            <a:r>
              <a:rPr lang="en-US" sz="1800" dirty="0" smtClean="0">
                <a:latin typeface="Trebuchet MS" panose="020B0603020202020204" pitchFamily="34" charset="0"/>
              </a:rPr>
              <a:t>can:</a:t>
            </a:r>
            <a:endParaRPr lang="en-US" sz="1800" dirty="0">
              <a:latin typeface="Trebuchet MS" panose="020B0603020202020204" pitchFamily="34" charset="0"/>
            </a:endParaRPr>
          </a:p>
          <a:p>
            <a:pPr>
              <a:buFont typeface="+mj-lt"/>
              <a:buAutoNum type="arabicPeriod"/>
            </a:pPr>
            <a:r>
              <a:rPr lang="en-US" sz="1800" dirty="0" smtClean="0">
                <a:latin typeface="Trebuchet MS" panose="020B0603020202020204" pitchFamily="34" charset="0"/>
              </a:rPr>
              <a:t>Update the Animal Use Count</a:t>
            </a:r>
            <a:endParaRPr lang="en-US" sz="1800" dirty="0">
              <a:latin typeface="Trebuchet MS" panose="020B0603020202020204" pitchFamily="34" charset="0"/>
            </a:endParaRPr>
          </a:p>
          <a:p>
            <a:pPr>
              <a:buFont typeface="+mj-lt"/>
              <a:buAutoNum type="arabicPeriod"/>
            </a:pPr>
            <a:r>
              <a:rPr lang="en-US" sz="1800" dirty="0" smtClean="0">
                <a:latin typeface="Trebuchet MS" panose="020B0603020202020204" pitchFamily="34" charset="0"/>
              </a:rPr>
              <a:t>Edit the Animal Count to verify the numbers of animals used </a:t>
            </a:r>
            <a:endParaRPr lang="en-US" sz="1800" dirty="0">
              <a:latin typeface="Trebuchet MS" panose="020B0603020202020204" pitchFamily="34" charset="0"/>
            </a:endParaRPr>
          </a:p>
          <a:p>
            <a:pPr>
              <a:buFont typeface="+mj-lt"/>
              <a:buAutoNum type="arabicPeriod"/>
            </a:pPr>
            <a:endParaRPr lang="en-US" sz="1800" dirty="0"/>
          </a:p>
        </p:txBody>
      </p:sp>
      <p:grpSp>
        <p:nvGrpSpPr>
          <p:cNvPr id="8" name="Group 7"/>
          <p:cNvGrpSpPr/>
          <p:nvPr/>
        </p:nvGrpSpPr>
        <p:grpSpPr>
          <a:xfrm>
            <a:off x="1559104" y="5649074"/>
            <a:ext cx="263525" cy="285115"/>
            <a:chOff x="1264532" y="2098441"/>
            <a:chExt cx="263525" cy="285115"/>
          </a:xfrm>
        </p:grpSpPr>
        <p:sp>
          <p:nvSpPr>
            <p:cNvPr id="9" name="Isosceles Triangle 8"/>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10"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1</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grpSp>
        <p:nvGrpSpPr>
          <p:cNvPr id="11" name="Group 10"/>
          <p:cNvGrpSpPr/>
          <p:nvPr/>
        </p:nvGrpSpPr>
        <p:grpSpPr>
          <a:xfrm>
            <a:off x="7471882" y="3808085"/>
            <a:ext cx="263525" cy="285115"/>
            <a:chOff x="1264532" y="2098441"/>
            <a:chExt cx="263525" cy="285115"/>
          </a:xfrm>
        </p:grpSpPr>
        <p:sp>
          <p:nvSpPr>
            <p:cNvPr id="12" name="Isosceles Triangle 11"/>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13"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latin typeface="Arial" panose="020B0604020202020204" pitchFamily="34" charset="0"/>
                  <a:ea typeface="Calibri"/>
                  <a:cs typeface="Arial" panose="020B0604020202020204" pitchFamily="34" charset="0"/>
                </a:rPr>
                <a:t>2</a:t>
              </a:r>
              <a:endParaRPr lang="en-US" sz="900" b="1" dirty="0">
                <a:solidFill>
                  <a:srgbClr val="FFFFFF"/>
                </a:solidFill>
                <a:effectLst/>
                <a:latin typeface="Arial" panose="020B0604020202020204" pitchFamily="34" charset="0"/>
                <a:ea typeface="Calibri"/>
                <a:cs typeface="Arial" panose="020B0604020202020204" pitchFamily="34" charset="0"/>
              </a:endParaRP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sp>
        <p:nvSpPr>
          <p:cNvPr id="14" name="Rectangle 13"/>
          <p:cNvSpPr/>
          <p:nvPr/>
        </p:nvSpPr>
        <p:spPr bwMode="auto">
          <a:xfrm>
            <a:off x="2362200" y="3336239"/>
            <a:ext cx="5051033" cy="1007161"/>
          </a:xfrm>
          <a:prstGeom prst="rect">
            <a:avLst/>
          </a:prstGeom>
          <a:noFill/>
          <a:ln w="222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w="28575">
                <a:solidFill>
                  <a:schemeClr val="tx1"/>
                </a:solidFill>
              </a:ln>
              <a:solidFill>
                <a:schemeClr val="tx1"/>
              </a:solidFill>
              <a:effectLst/>
              <a:latin typeface="Times" pitchFamily="122" charset="0"/>
            </a:endParaRPr>
          </a:p>
        </p:txBody>
      </p:sp>
    </p:spTree>
    <p:extLst>
      <p:ext uri="{BB962C8B-B14F-4D97-AF65-F5344CB8AC3E}">
        <p14:creationId xmlns:p14="http://schemas.microsoft.com/office/powerpoint/2010/main" val="179936387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uter_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745" y="2257425"/>
            <a:ext cx="764831" cy="634810"/>
          </a:xfrm>
          <a:prstGeom prst="rect">
            <a:avLst/>
          </a:prstGeom>
        </p:spPr>
      </p:pic>
      <p:sp>
        <p:nvSpPr>
          <p:cNvPr id="3" name="Text Placeholder 3"/>
          <p:cNvSpPr txBox="1">
            <a:spLocks/>
          </p:cNvSpPr>
          <p:nvPr/>
        </p:nvSpPr>
        <p:spPr>
          <a:xfrm>
            <a:off x="2314575" y="2257425"/>
            <a:ext cx="6360652" cy="31242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Georgia"/>
              <a:ea typeface="+mn-ea"/>
              <a:cs typeface="+mn-cs"/>
            </a:endParaRPr>
          </a:p>
        </p:txBody>
      </p:sp>
      <p:sp>
        <p:nvSpPr>
          <p:cNvPr id="4" name="Text Placeholder 12"/>
          <p:cNvSpPr txBox="1">
            <a:spLocks/>
          </p:cNvSpPr>
          <p:nvPr/>
        </p:nvSpPr>
        <p:spPr>
          <a:xfrm>
            <a:off x="644600" y="1339061"/>
            <a:ext cx="8098863" cy="520763"/>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800" b="1" kern="1200" baseline="0">
                <a:solidFill>
                  <a:schemeClr val="bg1"/>
                </a:solidFill>
                <a:latin typeface="Helvetica"/>
                <a:ea typeface="+mn-ea"/>
                <a:cs typeface="Helvetic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Helvetica"/>
              </a:rPr>
              <a:t>Update Animal Count Exercises</a:t>
            </a:r>
            <a:endParaRPr kumimoji="0" lang="en-US" sz="2800" b="1" i="0" u="none" strike="noStrike" kern="1200" cap="none" spc="0" normalizeH="0" baseline="0" noProof="0" dirty="0">
              <a:ln>
                <a:noFill/>
              </a:ln>
              <a:solidFill>
                <a:srgbClr val="FFFFFF"/>
              </a:solidFill>
              <a:effectLst/>
              <a:uLnTx/>
              <a:uFillTx/>
              <a:latin typeface="Trebuchet MS" panose="020B0603020202020204" pitchFamily="34" charset="0"/>
              <a:ea typeface="+mn-ea"/>
              <a:cs typeface="Helvetica"/>
            </a:endParaRPr>
          </a:p>
        </p:txBody>
      </p:sp>
      <p:sp>
        <p:nvSpPr>
          <p:cNvPr id="7" name="Text Placeholder 3"/>
          <p:cNvSpPr txBox="1">
            <a:spLocks/>
          </p:cNvSpPr>
          <p:nvPr/>
        </p:nvSpPr>
        <p:spPr>
          <a:xfrm>
            <a:off x="2314576" y="2133600"/>
            <a:ext cx="6360651" cy="2912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120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Perform the following training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exercises:</a:t>
            </a:r>
            <a:endParaRPr kumimoji="0" lang="en-US" sz="20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1"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 39: </a:t>
            </a: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Manage Departures</a:t>
            </a: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lang="en-US" sz="2000" dirty="0" smtClean="0">
                <a:solidFill>
                  <a:srgbClr val="FFFFFF"/>
                </a:solidFill>
                <a:latin typeface="Trebuchet MS" panose="020B0603020202020204" pitchFamily="34" charset="0"/>
              </a:rPr>
              <a:t>Exercise 40: Update Animal Count</a:t>
            </a:r>
          </a:p>
          <a:p>
            <a:pPr marL="342900" marR="0" lvl="0" indent="-342900" algn="l" defTabSz="914400" rtl="0" eaLnBrk="1" fontAlgn="base" latinLnBrk="0" hangingPunct="1">
              <a:lnSpc>
                <a:spcPct val="100000"/>
              </a:lnSpc>
              <a:spcBef>
                <a:spcPts val="1200"/>
              </a:spcBef>
              <a:spcAft>
                <a:spcPts val="1200"/>
              </a:spcAft>
              <a:buClrTx/>
              <a:buSzTx/>
              <a:buFont typeface="Wingdings" panose="05000000000000000000" pitchFamily="2" charset="2"/>
              <a:buChar char="q"/>
              <a:tabLst/>
              <a:defRPr/>
            </a:pPr>
            <a:r>
              <a:rPr kumimoji="0" lang="en-US" sz="2000" b="0" i="0" u="none" strike="noStrike" kern="1200" cap="none" spc="0" normalizeH="0" baseline="0" noProof="0" dirty="0" smtClean="0">
                <a:ln>
                  <a:noFill/>
                </a:ln>
                <a:solidFill>
                  <a:srgbClr val="FFFFFF"/>
                </a:solidFill>
                <a:effectLst/>
                <a:uLnTx/>
                <a:uFillTx/>
                <a:latin typeface="Trebuchet MS" panose="020B0603020202020204" pitchFamily="34" charset="0"/>
                <a:ea typeface="+mn-ea"/>
                <a:cs typeface="+mn-cs"/>
              </a:rPr>
              <a:t>Exercise 41: Manage Associated Projects</a:t>
            </a:r>
          </a:p>
        </p:txBody>
      </p:sp>
    </p:spTree>
    <p:extLst>
      <p:ext uri="{BB962C8B-B14F-4D97-AF65-F5344CB8AC3E}">
        <p14:creationId xmlns:p14="http://schemas.microsoft.com/office/powerpoint/2010/main" val="13915027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r>
              <a:rPr lang="en-US" dirty="0" smtClean="0"/>
              <a:t>Click Safety Module</a:t>
            </a:r>
            <a:endParaRPr lang="en-US" dirty="0"/>
          </a:p>
        </p:txBody>
      </p:sp>
    </p:spTree>
    <p:extLst>
      <p:ext uri="{BB962C8B-B14F-4D97-AF65-F5344CB8AC3E}">
        <p14:creationId xmlns:p14="http://schemas.microsoft.com/office/powerpoint/2010/main" val="14971130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r>
              <a:rPr lang="en-US" dirty="0" smtClean="0"/>
              <a:t>Contact Information</a:t>
            </a:r>
            <a:endParaRPr lang="en-US" dirty="0"/>
          </a:p>
        </p:txBody>
      </p:sp>
      <p:sp>
        <p:nvSpPr>
          <p:cNvPr id="4" name="Content Placeholder 3"/>
          <p:cNvSpPr>
            <a:spLocks noGrp="1"/>
          </p:cNvSpPr>
          <p:nvPr>
            <p:ph idx="10"/>
          </p:nvPr>
        </p:nvSpPr>
        <p:spPr/>
        <p:txBody>
          <a:bodyPr/>
          <a:lstStyle/>
          <a:p>
            <a:r>
              <a:rPr lang="en-US" sz="2400" dirty="0" smtClean="0"/>
              <a:t>For policy questions regarding IACUC:</a:t>
            </a:r>
          </a:p>
          <a:p>
            <a:pPr lvl="1"/>
            <a:r>
              <a:rPr lang="en-US" sz="2000" dirty="0" smtClean="0"/>
              <a:t>Elizabeth Trumpower, </a:t>
            </a:r>
            <a:r>
              <a:rPr lang="en-US" sz="2000" dirty="0" smtClean="0">
                <a:hlinkClick r:id="rId2"/>
              </a:rPr>
              <a:t>eatrumpo@buffalo.edu</a:t>
            </a:r>
            <a:r>
              <a:rPr lang="en-US" sz="2000" dirty="0" smtClean="0"/>
              <a:t>   </a:t>
            </a:r>
            <a:r>
              <a:rPr lang="en-US" sz="2000" b="1" dirty="0" smtClean="0"/>
              <a:t/>
            </a:r>
            <a:br>
              <a:rPr lang="en-US" sz="2000" b="1" dirty="0" smtClean="0"/>
            </a:br>
            <a:endParaRPr lang="en-US" sz="2000" b="1" dirty="0" smtClean="0"/>
          </a:p>
          <a:p>
            <a:r>
              <a:rPr lang="en-US" sz="2400" dirty="0" smtClean="0"/>
              <a:t>For technical questions regarding Click:</a:t>
            </a:r>
          </a:p>
          <a:p>
            <a:pPr lvl="1"/>
            <a:r>
              <a:rPr lang="en-US" sz="2000" dirty="0" smtClean="0"/>
              <a:t>Marla Witkowski, </a:t>
            </a:r>
            <a:r>
              <a:rPr lang="en-US" sz="2000" dirty="0" smtClean="0">
                <a:hlinkClick r:id="rId3"/>
              </a:rPr>
              <a:t>mlw9@buffalo.edu</a:t>
            </a:r>
            <a:r>
              <a:rPr lang="en-US" sz="2000" dirty="0" smtClean="0"/>
              <a:t> </a:t>
            </a:r>
            <a:r>
              <a:rPr lang="en-US" sz="2000" b="1" dirty="0" smtClean="0"/>
              <a:t/>
            </a:r>
            <a:br>
              <a:rPr lang="en-US" sz="2000" b="1" dirty="0" smtClean="0"/>
            </a:br>
            <a:endParaRPr lang="en-US" sz="2000" b="1" dirty="0" smtClean="0"/>
          </a:p>
          <a:p>
            <a:r>
              <a:rPr lang="en-US" sz="2400" dirty="0" smtClean="0"/>
              <a:t>For assistance with UBIT Names and Passwords:</a:t>
            </a:r>
          </a:p>
          <a:p>
            <a:pPr lvl="1"/>
            <a:r>
              <a:rPr lang="en-US" sz="2000" dirty="0" smtClean="0"/>
              <a:t>Electronic Research Administration, </a:t>
            </a:r>
            <a:r>
              <a:rPr lang="en-US" sz="2000" dirty="0" smtClean="0">
                <a:hlinkClick r:id="rId4"/>
              </a:rPr>
              <a:t>support@research.buffalo.edu</a:t>
            </a:r>
            <a:r>
              <a:rPr lang="en-US" sz="2000" dirty="0" smtClean="0"/>
              <a:t>  </a:t>
            </a:r>
          </a:p>
          <a:p>
            <a:endParaRPr lang="en-US" dirty="0"/>
          </a:p>
        </p:txBody>
      </p:sp>
    </p:spTree>
    <p:extLst>
      <p:ext uri="{BB962C8B-B14F-4D97-AF65-F5344CB8AC3E}">
        <p14:creationId xmlns:p14="http://schemas.microsoft.com/office/powerpoint/2010/main" val="10036128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0"/>
          </p:nvPr>
        </p:nvSpPr>
        <p:spPr/>
        <p:txBody>
          <a:bodyPr/>
          <a:lstStyle/>
          <a:p>
            <a:pPr marL="457200" indent="-457200">
              <a:buFont typeface="+mj-lt"/>
              <a:buAutoNum type="arabicPeriod"/>
            </a:pPr>
            <a:r>
              <a:rPr lang="en-US" dirty="0" smtClean="0"/>
              <a:t>Navigate to </a:t>
            </a:r>
            <a:r>
              <a:rPr lang="en-US" dirty="0" smtClean="0">
                <a:hlinkClick r:id="rId2"/>
              </a:rPr>
              <a:t>http://www.buffalo.edu/research</a:t>
            </a:r>
            <a:endParaRPr lang="en-US" dirty="0" smtClean="0"/>
          </a:p>
          <a:p>
            <a:pPr marL="457200" indent="-457200">
              <a:buFont typeface="+mj-lt"/>
              <a:buAutoNum type="arabicPeriod"/>
            </a:pPr>
            <a:r>
              <a:rPr lang="en-US" dirty="0" smtClean="0"/>
              <a:t>Locate the QUICK LINKS section of the page:</a:t>
            </a:r>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r>
              <a:rPr lang="en-US" dirty="0" smtClean="0"/>
              <a:t>Click on the </a:t>
            </a:r>
            <a:r>
              <a:rPr lang="en-US" u="sng" dirty="0" smtClean="0">
                <a:solidFill>
                  <a:schemeClr val="accent6"/>
                </a:solidFill>
              </a:rPr>
              <a:t>Click Portal Login </a:t>
            </a:r>
            <a:r>
              <a:rPr lang="en-US" dirty="0" smtClean="0"/>
              <a:t>link</a:t>
            </a:r>
          </a:p>
          <a:p>
            <a:pPr marL="457200" indent="-457200">
              <a:buFont typeface="+mj-lt"/>
              <a:buAutoNum type="arabicPeriod"/>
            </a:pPr>
            <a:r>
              <a:rPr lang="en-US" dirty="0" smtClean="0"/>
              <a:t>Enter your UBITName and Password, and click the Log In button.</a:t>
            </a:r>
          </a:p>
          <a:p>
            <a:pPr marL="457200" indent="-457200">
              <a:buFont typeface="+mj-lt"/>
              <a:buAutoNum type="arabicPeriod"/>
            </a:pPr>
            <a:endParaRPr lang="en-US" dirty="0"/>
          </a:p>
        </p:txBody>
      </p:sp>
      <p:sp>
        <p:nvSpPr>
          <p:cNvPr id="6" name="Title 5"/>
          <p:cNvSpPr>
            <a:spLocks noGrp="1"/>
          </p:cNvSpPr>
          <p:nvPr>
            <p:ph type="ctrTitle"/>
          </p:nvPr>
        </p:nvSpPr>
        <p:spPr/>
        <p:txBody>
          <a:bodyPr/>
          <a:lstStyle/>
          <a:p>
            <a:r>
              <a:rPr lang="en-US" dirty="0" smtClean="0"/>
              <a:t>Navigation</a:t>
            </a:r>
            <a:endParaRPr lang="en-US" dirty="0"/>
          </a:p>
        </p:txBody>
      </p:sp>
      <p:sp>
        <p:nvSpPr>
          <p:cNvPr id="7" name="Subtitle 6"/>
          <p:cNvSpPr>
            <a:spLocks noGrp="1"/>
          </p:cNvSpPr>
          <p:nvPr>
            <p:ph type="subTitle" idx="1"/>
          </p:nvPr>
        </p:nvSpPr>
        <p:spPr/>
        <p:txBody>
          <a:bodyPr/>
          <a:lstStyle/>
          <a:p>
            <a:r>
              <a:rPr lang="en-US" dirty="0" smtClean="0"/>
              <a:t>Click IACUC Module – Live Website </a:t>
            </a:r>
            <a:endParaRPr lang="en-US" dirty="0"/>
          </a:p>
        </p:txBody>
      </p:sp>
      <p:pic>
        <p:nvPicPr>
          <p:cNvPr id="2" name="Picture 1"/>
          <p:cNvPicPr>
            <a:picLocks noChangeAspect="1"/>
          </p:cNvPicPr>
          <p:nvPr/>
        </p:nvPicPr>
        <p:blipFill>
          <a:blip r:embed="rId3"/>
          <a:stretch>
            <a:fillRect/>
          </a:stretch>
        </p:blipFill>
        <p:spPr>
          <a:xfrm>
            <a:off x="533400" y="2895600"/>
            <a:ext cx="7885858" cy="2066925"/>
          </a:xfrm>
          <a:prstGeom prst="rect">
            <a:avLst/>
          </a:prstGeom>
        </p:spPr>
      </p:pic>
      <p:sp>
        <p:nvSpPr>
          <p:cNvPr id="3" name="Rectangle 2"/>
          <p:cNvSpPr/>
          <p:nvPr/>
        </p:nvSpPr>
        <p:spPr bwMode="auto">
          <a:xfrm>
            <a:off x="4419600" y="2895600"/>
            <a:ext cx="2057400" cy="2057400"/>
          </a:xfrm>
          <a:prstGeom prst="rect">
            <a:avLst/>
          </a:prstGeom>
          <a:noFill/>
          <a:ln w="22225" cap="flat" cmpd="sng" algn="ctr">
            <a:solidFill>
              <a:srgbClr val="FFC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w="28575">
                <a:solidFill>
                  <a:schemeClr val="tx1"/>
                </a:solidFill>
              </a:ln>
              <a:solidFill>
                <a:schemeClr val="tx1"/>
              </a:solidFill>
              <a:effectLst/>
              <a:latin typeface="Times" pitchFamily="122" charset="0"/>
            </a:endParaRPr>
          </a:p>
        </p:txBody>
      </p:sp>
    </p:spTree>
    <p:extLst>
      <p:ext uri="{BB962C8B-B14F-4D97-AF65-F5344CB8AC3E}">
        <p14:creationId xmlns:p14="http://schemas.microsoft.com/office/powerpoint/2010/main" val="73279135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Evaluation</a:t>
            </a:r>
            <a:endParaRPr lang="en-US" dirty="0"/>
          </a:p>
        </p:txBody>
      </p:sp>
      <p:sp>
        <p:nvSpPr>
          <p:cNvPr id="3" name="Subtitle 2"/>
          <p:cNvSpPr>
            <a:spLocks noGrp="1"/>
          </p:cNvSpPr>
          <p:nvPr>
            <p:ph type="subTitle" idx="1"/>
          </p:nvPr>
        </p:nvSpPr>
        <p:spPr/>
        <p:txBody>
          <a:bodyPr/>
          <a:lstStyle/>
          <a:p>
            <a:r>
              <a:rPr lang="en-US" dirty="0" smtClean="0"/>
              <a:t>Click IACUC Module Training Evaluation</a:t>
            </a:r>
            <a:endParaRPr lang="en-US" dirty="0"/>
          </a:p>
        </p:txBody>
      </p:sp>
      <p:sp>
        <p:nvSpPr>
          <p:cNvPr id="4" name="Content Placeholder 3"/>
          <p:cNvSpPr>
            <a:spLocks noGrp="1"/>
          </p:cNvSpPr>
          <p:nvPr>
            <p:ph idx="10"/>
          </p:nvPr>
        </p:nvSpPr>
        <p:spPr/>
        <p:txBody>
          <a:bodyPr/>
          <a:lstStyle/>
          <a:p>
            <a:pPr marL="0" indent="0" algn="ctr">
              <a:buNone/>
            </a:pPr>
            <a:endParaRPr lang="en-US" sz="5400" dirty="0" smtClean="0">
              <a:hlinkClick r:id="rId2"/>
            </a:endParaRPr>
          </a:p>
          <a:p>
            <a:pPr marL="0" indent="0" algn="ctr">
              <a:buNone/>
            </a:pPr>
            <a:r>
              <a:rPr lang="en-US" sz="5400">
                <a:hlinkClick r:id="rId3"/>
              </a:rPr>
              <a:t>http://</a:t>
            </a:r>
            <a:r>
              <a:rPr lang="en-US" sz="5400" smtClean="0">
                <a:hlinkClick r:id="rId3"/>
              </a:rPr>
              <a:t>bit.ly/2nLQGDo</a:t>
            </a:r>
            <a:r>
              <a:rPr lang="en-US" sz="5400" smtClean="0"/>
              <a:t> </a:t>
            </a:r>
            <a:endParaRPr lang="en-US" sz="5400" dirty="0"/>
          </a:p>
        </p:txBody>
      </p:sp>
    </p:spTree>
    <p:extLst>
      <p:ext uri="{BB962C8B-B14F-4D97-AF65-F5344CB8AC3E}">
        <p14:creationId xmlns:p14="http://schemas.microsoft.com/office/powerpoint/2010/main" val="1272650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338387"/>
            <a:ext cx="7812087" cy="1852613"/>
          </a:xfrm>
        </p:spPr>
        <p:txBody>
          <a:bodyPr/>
          <a:lstStyle/>
          <a:p>
            <a:r>
              <a:rPr lang="en-US" sz="3600" dirty="0" smtClean="0"/>
              <a:t>Workflow</a:t>
            </a:r>
            <a:endParaRPr lang="en-US" sz="3600" dirty="0"/>
          </a:p>
        </p:txBody>
      </p:sp>
      <p:sp>
        <p:nvSpPr>
          <p:cNvPr id="3" name="Text Placeholder 2"/>
          <p:cNvSpPr>
            <a:spLocks noGrp="1"/>
          </p:cNvSpPr>
          <p:nvPr>
            <p:ph type="body" idx="1"/>
          </p:nvPr>
        </p:nvSpPr>
        <p:spPr/>
        <p:txBody>
          <a:bodyPr/>
          <a:lstStyle/>
          <a:p>
            <a:r>
              <a:rPr lang="en-US" dirty="0" smtClean="0"/>
              <a:t>Click IACUC Module</a:t>
            </a:r>
            <a:endParaRPr lang="en-US" dirty="0"/>
          </a:p>
        </p:txBody>
      </p:sp>
    </p:spTree>
    <p:extLst>
      <p:ext uri="{BB962C8B-B14F-4D97-AF65-F5344CB8AC3E}">
        <p14:creationId xmlns:p14="http://schemas.microsoft.com/office/powerpoint/2010/main" val="3010808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Workflow</a:t>
            </a:r>
            <a:endParaRPr lang="en-US" dirty="0"/>
          </a:p>
        </p:txBody>
      </p:sp>
      <p:sp>
        <p:nvSpPr>
          <p:cNvPr id="3" name="Subtitle 2"/>
          <p:cNvSpPr>
            <a:spLocks noGrp="1"/>
          </p:cNvSpPr>
          <p:nvPr>
            <p:ph type="subTitle" idx="1"/>
          </p:nvPr>
        </p:nvSpPr>
        <p:spPr/>
        <p:txBody>
          <a:bodyPr/>
          <a:lstStyle/>
          <a:p>
            <a:r>
              <a:rPr lang="en-US" dirty="0" smtClean="0"/>
              <a:t>IACUC </a:t>
            </a:r>
            <a:r>
              <a:rPr lang="en-US" dirty="0"/>
              <a:t>Module</a:t>
            </a:r>
          </a:p>
        </p:txBody>
      </p:sp>
      <p:sp>
        <p:nvSpPr>
          <p:cNvPr id="4" name="Content Placeholder 3"/>
          <p:cNvSpPr>
            <a:spLocks noGrp="1"/>
          </p:cNvSpPr>
          <p:nvPr>
            <p:ph idx="10"/>
          </p:nvPr>
        </p:nvSpPr>
        <p:spPr/>
        <p:txBody>
          <a:bodyPr/>
          <a:lstStyle/>
          <a:p>
            <a:r>
              <a:rPr lang="en-US" b="1" dirty="0" smtClean="0"/>
              <a:t>Pre-Submission: </a:t>
            </a:r>
            <a:r>
              <a:rPr lang="en-US" dirty="0" smtClean="0"/>
              <a:t>During Pre-Submission, the building blocks (e.g., research team, substances, procedures) and the study are created in the system.</a:t>
            </a:r>
          </a:p>
          <a:p>
            <a:endParaRPr lang="en-US" dirty="0"/>
          </a:p>
          <a:p>
            <a:endParaRPr lang="en-US" dirty="0" smtClean="0"/>
          </a:p>
          <a:p>
            <a:pPr marL="0" indent="0">
              <a:buNone/>
            </a:pPr>
            <a:r>
              <a:rPr lang="en-US" dirty="0" smtClean="0"/>
              <a:t/>
            </a:r>
            <a:br>
              <a:rPr lang="en-US" dirty="0" smtClean="0"/>
            </a:br>
            <a:endParaRPr lang="en-US" dirty="0" smtClean="0"/>
          </a:p>
          <a:p>
            <a:r>
              <a:rPr lang="en-US" b="1" dirty="0" smtClean="0"/>
              <a:t>Pre-Review: </a:t>
            </a:r>
            <a:r>
              <a:rPr lang="en-US" dirty="0" smtClean="0"/>
              <a:t>In this state, the study is assigned to an IACUC Coordinator who reviews the submission; the study will also be forwarded to a veterinarian for review. </a:t>
            </a:r>
          </a:p>
          <a:p>
            <a:endParaRPr lang="en-US" dirty="0"/>
          </a:p>
        </p:txBody>
      </p:sp>
      <p:pic>
        <p:nvPicPr>
          <p:cNvPr id="7" name="Picture 6"/>
          <p:cNvPicPr>
            <a:picLocks noChangeAspect="1"/>
          </p:cNvPicPr>
          <p:nvPr/>
        </p:nvPicPr>
        <p:blipFill>
          <a:blip r:embed="rId2"/>
          <a:stretch>
            <a:fillRect/>
          </a:stretch>
        </p:blipFill>
        <p:spPr>
          <a:xfrm>
            <a:off x="770858" y="3093311"/>
            <a:ext cx="7932639" cy="1041660"/>
          </a:xfrm>
          <a:prstGeom prst="rect">
            <a:avLst/>
          </a:prstGeom>
        </p:spPr>
      </p:pic>
      <p:pic>
        <p:nvPicPr>
          <p:cNvPr id="8" name="Picture 7"/>
          <p:cNvPicPr>
            <a:picLocks noChangeAspect="1"/>
          </p:cNvPicPr>
          <p:nvPr/>
        </p:nvPicPr>
        <p:blipFill>
          <a:blip r:embed="rId3"/>
          <a:stretch>
            <a:fillRect/>
          </a:stretch>
        </p:blipFill>
        <p:spPr>
          <a:xfrm>
            <a:off x="770858" y="5359141"/>
            <a:ext cx="7936992" cy="1074484"/>
          </a:xfrm>
          <a:prstGeom prst="rect">
            <a:avLst/>
          </a:prstGeom>
        </p:spPr>
      </p:pic>
    </p:spTree>
    <p:extLst>
      <p:ext uri="{BB962C8B-B14F-4D97-AF65-F5344CB8AC3E}">
        <p14:creationId xmlns:p14="http://schemas.microsoft.com/office/powerpoint/2010/main" val="2169441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CDCDEE"/>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2225" cap="flat" cmpd="sng" algn="ctr">
          <a:solidFill>
            <a:srgbClr val="FFC000"/>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w="28575">
              <a:solidFill>
                <a:schemeClr val="tx1"/>
              </a:solid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B_GraySeal" id="{267A6F0F-19C2-4BCA-81E5-91073FCAA053}" vid="{58C68DC3-83C9-415C-9CB4-E720D6266B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UB_GraySeal</Template>
  <TotalTime>1985</TotalTime>
  <Words>2658</Words>
  <Application>Microsoft Office PowerPoint</Application>
  <PresentationFormat>On-screen Show (4:3)</PresentationFormat>
  <Paragraphs>644</Paragraphs>
  <Slides>79</Slides>
  <Notes>15</Notes>
  <HiddenSlides>0</HiddenSlides>
  <MMClips>0</MMClips>
  <ScaleCrop>false</ScaleCrop>
  <HeadingPairs>
    <vt:vector size="8" baseType="variant">
      <vt:variant>
        <vt:lpstr>Fonts Used</vt:lpstr>
      </vt:variant>
      <vt:variant>
        <vt:i4>12</vt:i4>
      </vt:variant>
      <vt:variant>
        <vt:lpstr>Theme</vt:lpstr>
      </vt:variant>
      <vt:variant>
        <vt:i4>1</vt:i4>
      </vt:variant>
      <vt:variant>
        <vt:lpstr>Slide Titles</vt:lpstr>
      </vt:variant>
      <vt:variant>
        <vt:i4>79</vt:i4>
      </vt:variant>
      <vt:variant>
        <vt:lpstr>Custom Shows</vt:lpstr>
      </vt:variant>
      <vt:variant>
        <vt:i4>2</vt:i4>
      </vt:variant>
    </vt:vector>
  </HeadingPairs>
  <TitlesOfParts>
    <vt:vector size="94" baseType="lpstr">
      <vt:lpstr>ＭＳ Ｐゴシック</vt:lpstr>
      <vt:lpstr>Arial</vt:lpstr>
      <vt:lpstr>Arial Narrow</vt:lpstr>
      <vt:lpstr>Calibri</vt:lpstr>
      <vt:lpstr>Courier New</vt:lpstr>
      <vt:lpstr>Georgia</vt:lpstr>
      <vt:lpstr>Helvetica</vt:lpstr>
      <vt:lpstr>Lucida Grande</vt:lpstr>
      <vt:lpstr>Times</vt:lpstr>
      <vt:lpstr>Times New Roman</vt:lpstr>
      <vt:lpstr>Trebuchet MS</vt:lpstr>
      <vt:lpstr>Wingdings</vt:lpstr>
      <vt:lpstr>Office Theme</vt:lpstr>
      <vt:lpstr>Click Training  IACUC Module</vt:lpstr>
      <vt:lpstr>PowerPoint Presentation</vt:lpstr>
      <vt:lpstr>Background</vt:lpstr>
      <vt:lpstr>Objectives</vt:lpstr>
      <vt:lpstr>Training Materials</vt:lpstr>
      <vt:lpstr>ROles</vt:lpstr>
      <vt:lpstr>IACUC User Roles and Responsibilities</vt:lpstr>
      <vt:lpstr>Workflow</vt:lpstr>
      <vt:lpstr>Workflow</vt:lpstr>
      <vt:lpstr>Workflow</vt:lpstr>
      <vt:lpstr>Workflow</vt:lpstr>
      <vt:lpstr>Workflow</vt:lpstr>
      <vt:lpstr>Submission and Review Stages</vt:lpstr>
      <vt:lpstr>Navigation</vt:lpstr>
      <vt:lpstr>Click IACUC Module – Training Website</vt:lpstr>
      <vt:lpstr>My Inbox </vt:lpstr>
      <vt:lpstr>Sample Inbox </vt:lpstr>
      <vt:lpstr>Navigation</vt:lpstr>
      <vt:lpstr>Protocol Workspace</vt:lpstr>
      <vt:lpstr>Research Team Actions</vt:lpstr>
      <vt:lpstr>Research Team Actions</vt:lpstr>
      <vt:lpstr>Sample SmartForm</vt:lpstr>
      <vt:lpstr>PowerPoint Presentation</vt:lpstr>
      <vt:lpstr>Pre-Submission (Building Blocks)</vt:lpstr>
      <vt:lpstr>Building Blocks</vt:lpstr>
      <vt:lpstr>Editing Building Blocks</vt:lpstr>
      <vt:lpstr>Create a Research Team</vt:lpstr>
      <vt:lpstr>Create a Team Substance</vt:lpstr>
      <vt:lpstr>Substance Workspace</vt:lpstr>
      <vt:lpstr>Create a Team Procedure</vt:lpstr>
      <vt:lpstr>Procedure Workspace</vt:lpstr>
      <vt:lpstr>Create a Protocol</vt:lpstr>
      <vt:lpstr>Protocol Workspace</vt:lpstr>
      <vt:lpstr>Pre-Submission</vt:lpstr>
      <vt:lpstr>PowerPoint Presentation</vt:lpstr>
      <vt:lpstr>Pre-Review</vt:lpstr>
      <vt:lpstr>Pre-Review</vt:lpstr>
      <vt:lpstr>Request Clarifications</vt:lpstr>
      <vt:lpstr>Responding to Clarification Requests</vt:lpstr>
      <vt:lpstr>PowerPoint Presentation</vt:lpstr>
      <vt:lpstr>Ancillary Review</vt:lpstr>
      <vt:lpstr>Request an Ancillary Review</vt:lpstr>
      <vt:lpstr>Submit an Ancillary Review</vt:lpstr>
      <vt:lpstr>PowerPoint Presentation</vt:lpstr>
      <vt:lpstr>IACUC Review:  Designated Review</vt:lpstr>
      <vt:lpstr>Pre-Review</vt:lpstr>
      <vt:lpstr>Grace Period</vt:lpstr>
      <vt:lpstr>Reviewer Assignment</vt:lpstr>
      <vt:lpstr>Member Review and Post-Review</vt:lpstr>
      <vt:lpstr>PowerPoint Presentation</vt:lpstr>
      <vt:lpstr>IACUC Review:  Committee Review</vt:lpstr>
      <vt:lpstr>Full Committee Review</vt:lpstr>
      <vt:lpstr>PowerPoint Presentation</vt:lpstr>
      <vt:lpstr>Post- Review</vt:lpstr>
      <vt:lpstr>Prepare and Send the Determination Letter</vt:lpstr>
      <vt:lpstr>Suspend a Protocol</vt:lpstr>
      <vt:lpstr>PowerPoint Presentation</vt:lpstr>
      <vt:lpstr>Follow-On Submissions</vt:lpstr>
      <vt:lpstr>Follow-On Submission Workflow</vt:lpstr>
      <vt:lpstr>Parallel Submission</vt:lpstr>
      <vt:lpstr>PowerPoint Presentation</vt:lpstr>
      <vt:lpstr>Concerns and Inspections</vt:lpstr>
      <vt:lpstr>Concerns Workflow</vt:lpstr>
      <vt:lpstr>Concerns Workflow</vt:lpstr>
      <vt:lpstr>Concerns Workflow</vt:lpstr>
      <vt:lpstr>Concerns Workflow</vt:lpstr>
      <vt:lpstr>Concerns Workflow</vt:lpstr>
      <vt:lpstr>Inspections</vt:lpstr>
      <vt:lpstr>PowerPoint Presentation</vt:lpstr>
      <vt:lpstr>Committee  Meeting Management</vt:lpstr>
      <vt:lpstr>Committee Meeting Management</vt:lpstr>
      <vt:lpstr>PowerPoint Presentation</vt:lpstr>
      <vt:lpstr>Update Animal Count</vt:lpstr>
      <vt:lpstr>Update Animal Use Count</vt:lpstr>
      <vt:lpstr>PowerPoint Presentation</vt:lpstr>
      <vt:lpstr>Questions?</vt:lpstr>
      <vt:lpstr>Questions</vt:lpstr>
      <vt:lpstr>Navigation</vt:lpstr>
      <vt:lpstr>Evaluation</vt:lpstr>
      <vt:lpstr>Custom Show - Principal Investigators</vt:lpstr>
      <vt:lpstr>PI Custom Show</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Training IRB Module</dc:title>
  <dc:creator>Witkowski, Marla</dc:creator>
  <cp:lastModifiedBy>Marla Witkowski</cp:lastModifiedBy>
  <cp:revision>124</cp:revision>
  <cp:lastPrinted>2016-04-19T13:44:08Z</cp:lastPrinted>
  <dcterms:created xsi:type="dcterms:W3CDTF">2016-02-01T14:21:04Z</dcterms:created>
  <dcterms:modified xsi:type="dcterms:W3CDTF">2018-04-12T18:05:51Z</dcterms:modified>
</cp:coreProperties>
</file>