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</p:sldMasterIdLst>
  <p:notesMasterIdLst>
    <p:notesMasterId r:id="rId56"/>
  </p:notesMasterIdLst>
  <p:handoutMasterIdLst>
    <p:handoutMasterId r:id="rId57"/>
  </p:handoutMasterIdLst>
  <p:sldIdLst>
    <p:sldId id="257" r:id="rId5"/>
    <p:sldId id="292" r:id="rId6"/>
    <p:sldId id="344" r:id="rId7"/>
    <p:sldId id="345" r:id="rId8"/>
    <p:sldId id="293" r:id="rId9"/>
    <p:sldId id="294" r:id="rId10"/>
    <p:sldId id="295" r:id="rId11"/>
    <p:sldId id="296" r:id="rId12"/>
    <p:sldId id="358" r:id="rId13"/>
    <p:sldId id="346" r:id="rId14"/>
    <p:sldId id="299" r:id="rId15"/>
    <p:sldId id="336" r:id="rId16"/>
    <p:sldId id="300" r:id="rId17"/>
    <p:sldId id="337" r:id="rId18"/>
    <p:sldId id="301" r:id="rId19"/>
    <p:sldId id="302" r:id="rId20"/>
    <p:sldId id="303" r:id="rId21"/>
    <p:sldId id="304" r:id="rId22"/>
    <p:sldId id="305" r:id="rId23"/>
    <p:sldId id="348" r:id="rId24"/>
    <p:sldId id="306" r:id="rId25"/>
    <p:sldId id="315" r:id="rId26"/>
    <p:sldId id="347" r:id="rId27"/>
    <p:sldId id="350" r:id="rId28"/>
    <p:sldId id="316" r:id="rId29"/>
    <p:sldId id="341" r:id="rId30"/>
    <p:sldId id="307" r:id="rId31"/>
    <p:sldId id="309" r:id="rId32"/>
    <p:sldId id="339" r:id="rId33"/>
    <p:sldId id="340" r:id="rId34"/>
    <p:sldId id="317" r:id="rId35"/>
    <p:sldId id="318" r:id="rId36"/>
    <p:sldId id="338" r:id="rId37"/>
    <p:sldId id="308" r:id="rId38"/>
    <p:sldId id="310" r:id="rId39"/>
    <p:sldId id="311" r:id="rId40"/>
    <p:sldId id="312" r:id="rId41"/>
    <p:sldId id="314" r:id="rId42"/>
    <p:sldId id="352" r:id="rId43"/>
    <p:sldId id="359" r:id="rId44"/>
    <p:sldId id="353" r:id="rId45"/>
    <p:sldId id="354" r:id="rId46"/>
    <p:sldId id="360" r:id="rId47"/>
    <p:sldId id="355" r:id="rId48"/>
    <p:sldId id="356" r:id="rId49"/>
    <p:sldId id="361" r:id="rId50"/>
    <p:sldId id="357" r:id="rId51"/>
    <p:sldId id="333" r:id="rId52"/>
    <p:sldId id="342" r:id="rId53"/>
    <p:sldId id="343" r:id="rId54"/>
    <p:sldId id="351" r:id="rId55"/>
  </p:sldIdLst>
  <p:sldSz cx="9144000" cy="6858000" type="screen4x3"/>
  <p:notesSz cx="6858000" cy="9144000"/>
  <p:custShowLst>
    <p:custShow name="Principal Investigator Slides" id="0">
      <p:sldLst>
        <p:sld r:id="rId5"/>
        <p:sld r:id="rId6"/>
        <p:sld r:id="rId9"/>
        <p:sld r:id="rId10"/>
        <p:sld r:id="rId11"/>
        <p:sld r:id="rId12"/>
        <p:sld r:id="rId15"/>
        <p:sld r:id="rId17"/>
        <p:sld r:id="rId19"/>
        <p:sld r:id="rId20"/>
        <p:sld r:id="rId21"/>
        <p:sld r:id="rId22"/>
        <p:sld r:id="rId23"/>
        <p:sld r:id="rId25"/>
        <p:sld r:id="rId31"/>
        <p:sld r:id="rId38"/>
        <p:sld r:id="rId32"/>
        <p:sld r:id="rId39"/>
        <p:sld r:id="rId52"/>
      </p:sldLst>
    </p:custShow>
  </p:custShow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tkowski, Marla" initials="WM" lastIdx="11" clrIdx="0">
    <p:extLst>
      <p:ext uri="{19B8F6BF-5375-455C-9EA6-DF929625EA0E}">
        <p15:presenceInfo xmlns:p15="http://schemas.microsoft.com/office/powerpoint/2012/main" userId="S-1-5-21-1078081533-1004336348-839522115-138777" providerId="AD"/>
      </p:ext>
    </p:extLst>
  </p:cmAuthor>
  <p:cmAuthor id="2" name="Marla Witkowski" initials="MW" lastIdx="3" clrIdx="1">
    <p:extLst>
      <p:ext uri="{19B8F6BF-5375-455C-9EA6-DF929625EA0E}">
        <p15:presenceInfo xmlns:p15="http://schemas.microsoft.com/office/powerpoint/2012/main" userId="19e4566f35adfe0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2196"/>
    <a:srgbClr val="D58408"/>
    <a:srgbClr val="F49709"/>
    <a:srgbClr val="D5C139"/>
    <a:srgbClr val="ECD63F"/>
    <a:srgbClr val="1C6CB5"/>
    <a:srgbClr val="CCCCCC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63" autoAdjust="0"/>
    <p:restoredTop sz="96586" autoAdjust="0"/>
  </p:normalViewPr>
  <p:slideViewPr>
    <p:cSldViewPr>
      <p:cViewPr varScale="1">
        <p:scale>
          <a:sx n="96" d="100"/>
          <a:sy n="96" d="100"/>
        </p:scale>
        <p:origin x="1890" y="7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382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handoutMaster" Target="handoutMasters/handoutMaster1.xml"/><Relationship Id="rId61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6-08-26T14:19:48.596" idx="3">
    <p:pos x="3037" y="2690"/>
    <p:text>replace with updates</p:text>
    <p:extLst>
      <p:ext uri="{C676402C-5697-4E1C-873F-D02D1690AC5C}">
        <p15:threadingInfo xmlns:p15="http://schemas.microsoft.com/office/powerpoint/2012/main" timeZoneBias="24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701671-0603-4C62-9E56-D2234FCF30AA}" type="datetimeFigureOut">
              <a:rPr lang="en-US" smtClean="0"/>
              <a:t>4/10/2018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537ACF-DEDA-4D39-88B6-976333BFB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6884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16CA67-0FF4-4A43-86C3-43FC9A2B0936}" type="datetimeFigureOut">
              <a:rPr lang="en-US" smtClean="0"/>
              <a:t>4/10/2018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11DA17-8C15-4033-B922-CC61F29608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7729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11DA17-8C15-4033-B922-CC61F296086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9019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49291-7792-4F3F-B2C3-1E1CC7439321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9039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49291-7792-4F3F-B2C3-1E1CC7439321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9039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49291-7792-4F3F-B2C3-1E1CC7439321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9039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49291-7792-4F3F-B2C3-1E1CC7439321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78403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49291-7792-4F3F-B2C3-1E1CC7439321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7619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49291-7792-4F3F-B2C3-1E1CC7439321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3071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At a high level, the system</a:t>
            </a:r>
            <a:r>
              <a:rPr lang="en-US" baseline="0" dirty="0" smtClean="0"/>
              <a:t> follows this workflow. This training covers the key reviews that Safety protocols can go through: Specialist Review (which includes the Safety Specialist, Biosafety Officer, Member Reviews, and Ancillary Reviews) and Committee Review.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49291-7792-4F3F-B2C3-1E1CC7439321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364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At a high level, the system</a:t>
            </a:r>
            <a:r>
              <a:rPr lang="en-US" baseline="0" dirty="0" smtClean="0"/>
              <a:t> follows this workflow. This training covers the key reviews that Safety protocols can go through: Specialist Review (which includes the Safety Specialist, Biosafety Officer, Member Reviews, and Ancillary Reviews) and Committee Review.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49291-7792-4F3F-B2C3-1E1CC7439321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4048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At a high level, the system</a:t>
            </a:r>
            <a:r>
              <a:rPr lang="en-US" baseline="0" dirty="0" smtClean="0"/>
              <a:t> follows this workflow. This training covers the key reviews that Safety protocols can go through: Specialist Review (which includes the Safety Specialist, Biosafety Officer, Member Reviews, and Ancillary Reviews) and Committee Review.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49291-7792-4F3F-B2C3-1E1CC7439321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8402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49291-7792-4F3F-B2C3-1E1CC7439321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87075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49291-7792-4F3F-B2C3-1E1CC7439321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87075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49291-7792-4F3F-B2C3-1E1CC7439321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9039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49291-7792-4F3F-B2C3-1E1CC7439321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9039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49291-7792-4F3F-B2C3-1E1CC7439321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903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-Subtitle-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9385" y="783335"/>
            <a:ext cx="6446520" cy="512065"/>
          </a:xfrm>
          <a:prstGeom prst="rect">
            <a:avLst/>
          </a:prstGeom>
        </p:spPr>
        <p:txBody>
          <a:bodyPr vert="horz"/>
          <a:lstStyle>
            <a:lvl1pPr algn="l">
              <a:defRPr sz="2800" b="1">
                <a:solidFill>
                  <a:schemeClr val="accent3">
                    <a:lumMod val="50000"/>
                  </a:schemeClr>
                </a:solidFill>
                <a:latin typeface="Trebuchet MS" panose="020B0603020202020204" pitchFamily="34" charset="0"/>
                <a:cs typeface="Trebuchet MS" panose="020B0603020202020204" pitchFamily="34" charset="0"/>
              </a:defRPr>
            </a:lvl1pPr>
          </a:lstStyle>
          <a:p>
            <a:r>
              <a:rPr lang="en-US" dirty="0" smtClean="0"/>
              <a:t>Title is Trebuchet pt. 28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9384" y="1309077"/>
            <a:ext cx="6438705" cy="455342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800" cap="all" baseline="0">
                <a:solidFill>
                  <a:schemeClr val="accent6"/>
                </a:solidFill>
                <a:latin typeface="Trebuchet MS" panose="020B0603020202020204" pitchFamily="34" charset="0"/>
                <a:cs typeface="Trebuchet MS" panose="020B0603020202020204" pitchFamily="34" charset="0"/>
              </a:defRPr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 dirty="0" smtClean="0"/>
              <a:t>SUBTITLE IS TREBUCHET, ALL CAPS, PT 18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57200" y="1905000"/>
            <a:ext cx="8412480" cy="4495800"/>
          </a:xfrm>
          <a:prstGeom prst="rect">
            <a:avLst/>
          </a:prstGeom>
        </p:spPr>
        <p:txBody>
          <a:bodyPr vert="horz"/>
          <a:lstStyle>
            <a:lvl1pPr marL="260747" indent="-260747">
              <a:buClr>
                <a:schemeClr val="accent6"/>
              </a:buClr>
              <a:buFont typeface="Wingdings" pitchFamily="2" charset="2"/>
              <a:buChar char="§"/>
              <a:defRPr sz="2000">
                <a:solidFill>
                  <a:schemeClr val="accent3">
                    <a:lumMod val="50000"/>
                  </a:schemeClr>
                </a:solidFill>
                <a:latin typeface="Trebuchet MS" panose="020B0603020202020204" pitchFamily="34" charset="0"/>
                <a:cs typeface="Trebuchet MS" panose="020B0603020202020204" pitchFamily="34" charset="0"/>
              </a:defRPr>
            </a:lvl1pPr>
            <a:lvl2pPr marL="511969" indent="-251222">
              <a:buClr>
                <a:schemeClr val="accent6"/>
              </a:buClr>
              <a:buFont typeface="Arial" pitchFamily="34" charset="0"/>
              <a:buChar char="•"/>
              <a:defRPr sz="1800">
                <a:solidFill>
                  <a:schemeClr val="accent3">
                    <a:lumMod val="50000"/>
                  </a:schemeClr>
                </a:solidFill>
                <a:latin typeface="Trebuchet MS" panose="020B0603020202020204" pitchFamily="34" charset="0"/>
                <a:cs typeface="Trebuchet MS" panose="020B0603020202020204" pitchFamily="34" charset="0"/>
              </a:defRPr>
            </a:lvl2pPr>
            <a:lvl3pPr marL="772716" indent="-260747">
              <a:buClr>
                <a:schemeClr val="accent6"/>
              </a:buClr>
              <a:buFont typeface="Arial Narrow" pitchFamily="34" charset="0"/>
              <a:buChar char="–"/>
              <a:defRPr sz="1500">
                <a:solidFill>
                  <a:schemeClr val="accent3">
                    <a:lumMod val="50000"/>
                  </a:schemeClr>
                </a:solidFill>
                <a:latin typeface="Trebuchet MS" panose="020B0603020202020204" pitchFamily="34" charset="0"/>
                <a:cs typeface="Trebuchet MS" panose="020B0603020202020204" pitchFamily="34" charset="0"/>
              </a:defRPr>
            </a:lvl3pPr>
            <a:lvl4pPr marL="1034654" indent="-261938">
              <a:buClr>
                <a:schemeClr val="accent6"/>
              </a:buClr>
              <a:buFont typeface="Courier New" pitchFamily="49" charset="0"/>
              <a:buChar char="o"/>
              <a:defRPr sz="1350">
                <a:solidFill>
                  <a:schemeClr val="accent3">
                    <a:lumMod val="50000"/>
                  </a:schemeClr>
                </a:solidFill>
                <a:latin typeface="Trebuchet MS" panose="020B0603020202020204" pitchFamily="34" charset="0"/>
                <a:cs typeface="Trebuchet MS" panose="020B0603020202020204" pitchFamily="34" charset="0"/>
              </a:defRPr>
            </a:lvl4pPr>
            <a:lvl5pPr marL="1284685" indent="-250031">
              <a:defRPr sz="1350">
                <a:latin typeface="Arial Narrow"/>
                <a:cs typeface="Arial Narrow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420809" y="6449048"/>
            <a:ext cx="971741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 smtClean="0">
                <a:latin typeface="Arial Narrow" panose="020B0606020202030204" pitchFamily="34" charset="0"/>
              </a:rPr>
              <a:t>© 2016</a:t>
            </a:r>
            <a:r>
              <a:rPr lang="en-US" sz="600" baseline="0" dirty="0" smtClean="0">
                <a:latin typeface="Arial Narrow" panose="020B0606020202030204" pitchFamily="34" charset="0"/>
              </a:rPr>
              <a:t> University at Buffalo</a:t>
            </a:r>
            <a:endParaRPr lang="en-US" sz="6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8535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19618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wa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" y="-12699"/>
            <a:ext cx="9187795" cy="687298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420809" y="6449048"/>
            <a:ext cx="971741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© 2016</a:t>
            </a:r>
            <a:r>
              <a:rPr lang="en-US" sz="600" baseline="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University at Buffalo</a:t>
            </a:r>
            <a:endParaRPr lang="en-US" sz="6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90689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Question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utterstock_319166342_edit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492"/>
          <a:stretch/>
        </p:blipFill>
        <p:spPr>
          <a:xfrm>
            <a:off x="-1" y="2"/>
            <a:ext cx="9144001" cy="6873777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837833" y="1885610"/>
            <a:ext cx="74683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  <a:latin typeface="Helvetica"/>
                <a:cs typeface="Helvetica"/>
              </a:rPr>
              <a:t>QUESTIONS?</a:t>
            </a:r>
            <a:endParaRPr lang="en-US" sz="6000" b="1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pic>
        <p:nvPicPr>
          <p:cNvPr id="7" name="Picture 6" descr="TOC_Teal.eps"/>
          <p:cNvPicPr>
            <a:picLocks noChangeAspect="1"/>
          </p:cNvPicPr>
          <p:nvPr userDrawn="1"/>
        </p:nvPicPr>
        <p:blipFill>
          <a:blip r:embed="rId3">
            <a:alphaModFix amt="4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" y="3520893"/>
            <a:ext cx="9159677" cy="3352887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63842" y="6421540"/>
            <a:ext cx="388599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i="0" kern="1200" dirty="0" smtClean="0">
                <a:solidFill>
                  <a:srgbClr val="FFFFFF"/>
                </a:solidFill>
                <a:latin typeface="Helvetica"/>
                <a:ea typeface="+mn-ea"/>
                <a:cs typeface="Helvetica"/>
              </a:rPr>
              <a:t>© 2016 Huron Consulting Group. All rights reserved. Proprietary and confidential.</a:t>
            </a:r>
          </a:p>
        </p:txBody>
      </p:sp>
    </p:spTree>
    <p:extLst>
      <p:ext uri="{BB962C8B-B14F-4D97-AF65-F5344CB8AC3E}">
        <p14:creationId xmlns:p14="http://schemas.microsoft.com/office/powerpoint/2010/main" val="2314822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1"/>
            <a:ext cx="7772400" cy="1447800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2">
                    <a:lumMod val="75000"/>
                  </a:schemeClr>
                </a:solidFill>
                <a:latin typeface="Georgi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 i="0">
                <a:solidFill>
                  <a:srgbClr val="606060"/>
                </a:solidFill>
                <a:latin typeface="Trebuchet MS"/>
                <a:cs typeface="Trebuchet MS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533400" y="6554874"/>
            <a:ext cx="971741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 smtClean="0">
                <a:latin typeface="Arial Narrow" panose="020B0606020202030204" pitchFamily="34" charset="0"/>
              </a:rPr>
              <a:t>© 2016</a:t>
            </a:r>
            <a:r>
              <a:rPr lang="en-US" sz="600" baseline="0" dirty="0" smtClean="0">
                <a:latin typeface="Arial Narrow" panose="020B0606020202030204" pitchFamily="34" charset="0"/>
              </a:rPr>
              <a:t> University at Buffalo</a:t>
            </a:r>
            <a:endParaRPr lang="en-US" sz="600" dirty="0"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1"/>
          <p:cNvCxnSpPr>
            <a:cxnSpLocks noChangeShapeType="1"/>
          </p:cNvCxnSpPr>
          <p:nvPr userDrawn="1"/>
        </p:nvCxnSpPr>
        <p:spPr bwMode="auto">
          <a:xfrm>
            <a:off x="838200" y="2362200"/>
            <a:ext cx="7620000" cy="1588"/>
          </a:xfrm>
          <a:prstGeom prst="line">
            <a:avLst/>
          </a:prstGeom>
          <a:noFill/>
          <a:ln w="9525">
            <a:solidFill>
              <a:schemeClr val="bg1"/>
            </a:solidFill>
            <a:prstDash val="dot"/>
            <a:round/>
            <a:headEnd/>
            <a:tailEnd/>
          </a:ln>
        </p:spPr>
      </p:cxnSp>
      <p:cxnSp>
        <p:nvCxnSpPr>
          <p:cNvPr id="5" name="Straight Connector 13"/>
          <p:cNvCxnSpPr>
            <a:cxnSpLocks noChangeShapeType="1"/>
          </p:cNvCxnSpPr>
          <p:nvPr userDrawn="1"/>
        </p:nvCxnSpPr>
        <p:spPr bwMode="auto">
          <a:xfrm>
            <a:off x="838200" y="2363788"/>
            <a:ext cx="7620000" cy="1587"/>
          </a:xfrm>
          <a:prstGeom prst="line">
            <a:avLst/>
          </a:prstGeom>
          <a:noFill/>
          <a:ln w="9525">
            <a:solidFill>
              <a:schemeClr val="tx1"/>
            </a:solidFill>
            <a:prstDash val="dot"/>
            <a:round/>
            <a:headEnd/>
            <a:tailEnd/>
          </a:ln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38387"/>
            <a:ext cx="7772400" cy="1852613"/>
          </a:xfrm>
          <a:prstGeom prst="rect">
            <a:avLst/>
          </a:prstGeom>
        </p:spPr>
        <p:txBody>
          <a:bodyPr anchor="t"/>
          <a:lstStyle>
            <a:lvl1pPr algn="l">
              <a:defRPr sz="4000" b="0" i="0" cap="all">
                <a:solidFill>
                  <a:srgbClr val="606060"/>
                </a:solidFill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676400"/>
            <a:ext cx="7772400" cy="6619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0" i="0" baseline="0">
                <a:solidFill>
                  <a:schemeClr val="accent6"/>
                </a:solidFill>
                <a:latin typeface="Trebuchet MS"/>
                <a:cs typeface="Trebuchet MS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533400" y="6554874"/>
            <a:ext cx="971741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 smtClean="0">
                <a:latin typeface="Arial Narrow" panose="020B0606020202030204" pitchFamily="34" charset="0"/>
              </a:rPr>
              <a:t>© 2016</a:t>
            </a:r>
            <a:r>
              <a:rPr lang="en-US" sz="600" baseline="0" dirty="0" smtClean="0">
                <a:latin typeface="Arial Narrow" panose="020B0606020202030204" pitchFamily="34" charset="0"/>
              </a:rPr>
              <a:t> University at Buffalo</a:t>
            </a:r>
            <a:endParaRPr lang="en-US" sz="600" dirty="0"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371600"/>
            <a:ext cx="7772400" cy="11430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606060"/>
                </a:solidFill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514600"/>
            <a:ext cx="7772400" cy="34290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606060"/>
                </a:solidFill>
                <a:latin typeface="Trebuchet MS"/>
                <a:cs typeface="Trebuchet MS"/>
              </a:defRPr>
            </a:lvl1pPr>
            <a:lvl2pPr>
              <a:buClrTx/>
              <a:defRPr b="0" i="0">
                <a:solidFill>
                  <a:srgbClr val="606060"/>
                </a:solidFill>
                <a:latin typeface="Trebuchet MS"/>
                <a:cs typeface="Trebuchet MS"/>
              </a:defRPr>
            </a:lvl2pPr>
            <a:lvl3pPr>
              <a:buClrTx/>
              <a:defRPr b="0" i="0">
                <a:solidFill>
                  <a:srgbClr val="606060"/>
                </a:solidFill>
                <a:latin typeface="Trebuchet MS"/>
                <a:cs typeface="Trebuchet MS"/>
              </a:defRPr>
            </a:lvl3pPr>
            <a:lvl4pPr>
              <a:buClrTx/>
              <a:defRPr b="0" i="0">
                <a:solidFill>
                  <a:srgbClr val="606060"/>
                </a:solidFill>
                <a:latin typeface="Trebuchet MS"/>
                <a:cs typeface="Trebuchet MS"/>
              </a:defRPr>
            </a:lvl4pPr>
            <a:lvl5pPr>
              <a:defRPr b="0" i="1">
                <a:solidFill>
                  <a:srgbClr val="606060"/>
                </a:solidFill>
                <a:latin typeface="Trebuchet MS"/>
                <a:cs typeface="Trebuchet M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90600"/>
            <a:ext cx="7772400" cy="11430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606060"/>
                </a:solidFill>
                <a:latin typeface="Georgia"/>
                <a:cs typeface="Georgi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33600"/>
            <a:ext cx="3810000" cy="3505200"/>
          </a:xfrm>
          <a:prstGeom prst="rect">
            <a:avLst/>
          </a:prstGeom>
        </p:spPr>
        <p:txBody>
          <a:bodyPr/>
          <a:lstStyle>
            <a:lvl1pPr>
              <a:defRPr sz="2800" b="0" i="0">
                <a:solidFill>
                  <a:srgbClr val="606060"/>
                </a:solidFill>
                <a:latin typeface="Trebuchet MS"/>
                <a:cs typeface="Trebuchet MS"/>
              </a:defRPr>
            </a:lvl1pPr>
            <a:lvl2pPr>
              <a:buClrTx/>
              <a:buFont typeface="Arial"/>
              <a:buChar char="•"/>
              <a:defRPr sz="2400" b="0" i="0">
                <a:solidFill>
                  <a:srgbClr val="606060"/>
                </a:solidFill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000" b="0" i="0">
                <a:solidFill>
                  <a:srgbClr val="606060"/>
                </a:solidFill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1800" b="0" i="0">
                <a:solidFill>
                  <a:srgbClr val="606060"/>
                </a:solidFill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1800" b="0" i="1">
                <a:solidFill>
                  <a:srgbClr val="606060"/>
                </a:solidFill>
                <a:latin typeface="Trebuchet MS"/>
                <a:cs typeface="Trebuchet M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33600"/>
            <a:ext cx="3810000" cy="3505200"/>
          </a:xfrm>
          <a:prstGeom prst="rect">
            <a:avLst/>
          </a:prstGeom>
        </p:spPr>
        <p:txBody>
          <a:bodyPr/>
          <a:lstStyle>
            <a:lvl1pPr>
              <a:defRPr sz="2800" b="0" i="0">
                <a:solidFill>
                  <a:srgbClr val="606060"/>
                </a:solidFill>
                <a:latin typeface="Trebuchet MS"/>
                <a:cs typeface="Trebuchet MS"/>
              </a:defRPr>
            </a:lvl1pPr>
            <a:lvl2pPr>
              <a:buClrTx/>
              <a:buFont typeface="Arial"/>
              <a:buChar char="•"/>
              <a:defRPr sz="2400" b="0" i="0">
                <a:solidFill>
                  <a:srgbClr val="808080"/>
                </a:solidFill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000" b="0" i="0">
                <a:solidFill>
                  <a:srgbClr val="808080"/>
                </a:solidFill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1800" b="0" i="0">
                <a:solidFill>
                  <a:srgbClr val="808080"/>
                </a:solidFill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1800" b="0" i="1">
                <a:solidFill>
                  <a:srgbClr val="808080"/>
                </a:solidFill>
                <a:latin typeface="Trebuchet MS"/>
                <a:cs typeface="Trebuchet M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006475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808080"/>
                </a:solidFill>
                <a:latin typeface="Georgia"/>
                <a:cs typeface="Georgi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7401"/>
            <a:ext cx="4040188" cy="4389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solidFill>
                  <a:srgbClr val="1C6CB5"/>
                </a:solidFill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37626"/>
            <a:ext cx="4040188" cy="2971800"/>
          </a:xfrm>
          <a:prstGeom prst="rect">
            <a:avLst/>
          </a:prstGeom>
        </p:spPr>
        <p:txBody>
          <a:bodyPr/>
          <a:lstStyle>
            <a:lvl1pPr>
              <a:defRPr sz="2400" b="0" i="0">
                <a:solidFill>
                  <a:srgbClr val="606060"/>
                </a:solidFill>
                <a:latin typeface="Trebuchet MS"/>
                <a:cs typeface="Trebuchet MS"/>
              </a:defRPr>
            </a:lvl1pPr>
            <a:lvl2pPr>
              <a:buClr>
                <a:srgbClr val="ECD63F"/>
              </a:buClr>
              <a:buFont typeface="Arial"/>
              <a:buChar char="•"/>
              <a:defRPr sz="2000" b="0" i="0">
                <a:solidFill>
                  <a:srgbClr val="606060"/>
                </a:solidFill>
                <a:latin typeface="Trebuchet MS"/>
                <a:cs typeface="Trebuchet MS"/>
              </a:defRPr>
            </a:lvl2pPr>
            <a:lvl3pPr>
              <a:buClr>
                <a:srgbClr val="ECD63F"/>
              </a:buClr>
              <a:buFont typeface="Arial"/>
              <a:buChar char="•"/>
              <a:defRPr sz="1800" b="0" i="0">
                <a:solidFill>
                  <a:srgbClr val="606060"/>
                </a:solidFill>
                <a:latin typeface="Trebuchet MS"/>
                <a:cs typeface="Trebuchet MS"/>
              </a:defRPr>
            </a:lvl3pPr>
            <a:lvl4pPr>
              <a:buClr>
                <a:srgbClr val="ECD63F"/>
              </a:buClr>
              <a:buFont typeface="Arial"/>
              <a:buChar char="•"/>
              <a:defRPr sz="1600" b="0" i="0">
                <a:solidFill>
                  <a:srgbClr val="606060"/>
                </a:solidFill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1600" b="0" i="1">
                <a:solidFill>
                  <a:srgbClr val="606060"/>
                </a:solidFill>
                <a:latin typeface="Trebuchet MS"/>
                <a:cs typeface="Trebuchet M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057401"/>
            <a:ext cx="4041775" cy="4389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solidFill>
                  <a:srgbClr val="1C6CB5"/>
                </a:solidFill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637626"/>
            <a:ext cx="4041775" cy="29718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606060"/>
                </a:solidFill>
              </a:defRPr>
            </a:lvl1pPr>
            <a:lvl2pPr>
              <a:buClr>
                <a:srgbClr val="ECD63F"/>
              </a:buClr>
              <a:buFont typeface="Arial"/>
              <a:buChar char="•"/>
              <a:defRPr sz="2000">
                <a:solidFill>
                  <a:srgbClr val="606060"/>
                </a:solidFill>
              </a:defRPr>
            </a:lvl2pPr>
            <a:lvl3pPr>
              <a:buClr>
                <a:srgbClr val="ECD63F"/>
              </a:buClr>
              <a:buFont typeface="Arial"/>
              <a:buChar char="•"/>
              <a:defRPr sz="1800">
                <a:solidFill>
                  <a:srgbClr val="606060"/>
                </a:solidFill>
              </a:defRPr>
            </a:lvl3pPr>
            <a:lvl4pPr>
              <a:buClr>
                <a:srgbClr val="ECD63F"/>
              </a:buClr>
              <a:buFont typeface="Arial"/>
              <a:buChar char="•"/>
              <a:defRPr sz="1600">
                <a:solidFill>
                  <a:srgbClr val="606060"/>
                </a:solidFill>
              </a:defRPr>
            </a:lvl4pPr>
            <a:lvl5pPr>
              <a:buClr>
                <a:srgbClr val="ECD63F"/>
              </a:buClr>
              <a:buFontTx/>
              <a:buNone/>
              <a:defRPr sz="1600" i="1">
                <a:solidFill>
                  <a:srgbClr val="60606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3008313" cy="1295400"/>
          </a:xfrm>
          <a:prstGeom prst="rect">
            <a:avLst/>
          </a:prstGeom>
          <a:solidFill>
            <a:srgbClr val="F49709"/>
          </a:solidFill>
        </p:spPr>
        <p:txBody>
          <a:bodyPr anchor="b"/>
          <a:lstStyle>
            <a:lvl1pPr algn="l">
              <a:defRPr sz="2000" b="0" i="0">
                <a:latin typeface="Trebuchet MS"/>
                <a:cs typeface="Trebuchet M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143000"/>
            <a:ext cx="5111750" cy="4495800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606060"/>
                </a:solidFill>
                <a:latin typeface="Georgia"/>
                <a:cs typeface="Georgia"/>
              </a:defRPr>
            </a:lvl1pPr>
            <a:lvl2pPr>
              <a:buClrTx/>
              <a:buFont typeface="Arial"/>
              <a:buChar char="•"/>
              <a:defRPr sz="2800" b="0" i="0">
                <a:solidFill>
                  <a:srgbClr val="606060"/>
                </a:solidFill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400" b="0" i="0">
                <a:solidFill>
                  <a:srgbClr val="606060"/>
                </a:solidFill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2000" b="0" i="0">
                <a:solidFill>
                  <a:srgbClr val="606060"/>
                </a:solidFill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2000" b="0" i="1">
                <a:solidFill>
                  <a:srgbClr val="606060"/>
                </a:solidFill>
                <a:latin typeface="Trebuchet MS"/>
                <a:cs typeface="Trebuchet MS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590800"/>
            <a:ext cx="3008313" cy="304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solidFill>
                  <a:srgbClr val="606060"/>
                </a:solidFill>
                <a:latin typeface="Trebuchet MS"/>
                <a:cs typeface="Trebuchet 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495800"/>
            <a:ext cx="5334000" cy="566738"/>
          </a:xfrm>
          <a:prstGeom prst="rect">
            <a:avLst/>
          </a:prstGeom>
        </p:spPr>
        <p:txBody>
          <a:bodyPr anchor="b"/>
          <a:lstStyle>
            <a:lvl1pPr algn="ctr">
              <a:defRPr sz="2000" b="0" i="0">
                <a:solidFill>
                  <a:srgbClr val="606060"/>
                </a:solidFill>
                <a:latin typeface="Georgia"/>
                <a:cs typeface="Georgi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295400"/>
            <a:ext cx="5334000" cy="3124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none"/>
        </p:style>
        <p:txBody>
          <a:bodyPr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062538"/>
            <a:ext cx="5334000" cy="8048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>
                <a:solidFill>
                  <a:srgbClr val="606060"/>
                </a:solidFill>
                <a:latin typeface="Trebuchet MS"/>
                <a:cs typeface="Trebuchet 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para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45720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3829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y_seal_alt.jpg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44" r:id="rId3"/>
    <p:sldLayoutId id="2147483839" r:id="rId4"/>
    <p:sldLayoutId id="2147483840" r:id="rId5"/>
    <p:sldLayoutId id="2147483841" r:id="rId6"/>
    <p:sldLayoutId id="2147483842" r:id="rId7"/>
    <p:sldLayoutId id="2147483843" r:id="rId8"/>
    <p:sldLayoutId id="2147483846" r:id="rId9"/>
    <p:sldLayoutId id="2147483847" r:id="rId10"/>
    <p:sldLayoutId id="2147483849" r:id="rId11"/>
    <p:sldLayoutId id="2147483850" r:id="rId12"/>
    <p:sldLayoutId id="2147483851" r:id="rId1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ＭＳ Ｐゴシック" pitchFamily="122" charset="-128"/>
          <a:cs typeface="ＭＳ Ｐゴシック" pitchFamily="122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defRPr sz="2400">
          <a:solidFill>
            <a:schemeClr val="bg1"/>
          </a:solidFill>
          <a:latin typeface="+mn-lt"/>
          <a:ea typeface="ＭＳ Ｐゴシック" pitchFamily="122" charset="-128"/>
          <a:cs typeface="ＭＳ Ｐゴシック" pitchFamily="122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FF6633"/>
        </a:buClr>
        <a:buSzPct val="80000"/>
        <a:buFont typeface="Times" charset="0"/>
        <a:buChar char="•"/>
        <a:defRPr sz="2400">
          <a:solidFill>
            <a:schemeClr val="bg1"/>
          </a:solidFill>
          <a:latin typeface="+mn-lt"/>
          <a:ea typeface="ＭＳ Ｐゴシック" pitchFamily="122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Char char="•"/>
        <a:defRPr sz="2000">
          <a:solidFill>
            <a:schemeClr val="bg1"/>
          </a:solidFill>
          <a:latin typeface="+mn-lt"/>
          <a:ea typeface="ＭＳ Ｐゴシック" pitchFamily="122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SzPct val="95000"/>
        <a:buFont typeface="Times" charset="0"/>
        <a:buChar char="•"/>
        <a:defRPr sz="2000">
          <a:solidFill>
            <a:schemeClr val="bg1"/>
          </a:solidFill>
          <a:latin typeface="+mn-lt"/>
          <a:ea typeface="ＭＳ Ｐゴシック" pitchFamily="122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pacsstg1.rfsuny.org/" TargetMode="Externa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Zablocki@buffalo.edu" TargetMode="External"/><Relationship Id="rId2" Type="http://schemas.openxmlformats.org/officeDocument/2006/relationships/hyperlink" Target="mailto:mlw9@buffalo.edu" TargetMode="Externa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7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10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mailto:mlw9@buffalo.edu" TargetMode="External"/><Relationship Id="rId2" Type="http://schemas.openxmlformats.org/officeDocument/2006/relationships/hyperlink" Target="mailto:zablocki@buffalo.edu" TargetMode="External"/><Relationship Id="rId1" Type="http://schemas.openxmlformats.org/officeDocument/2006/relationships/slideLayout" Target="../slideLayouts/slideLayout10.xml"/><Relationship Id="rId4" Type="http://schemas.openxmlformats.org/officeDocument/2006/relationships/hyperlink" Target="mailto:support@buffalo.edu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uffalo.edu/research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0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bFrzOZ" TargetMode="External"/><Relationship Id="rId2" Type="http://schemas.openxmlformats.org/officeDocument/2006/relationships/hyperlink" Target="http://bit.ly/1Mnob1l" TargetMode="Externa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b="1" dirty="0" smtClean="0">
                <a:latin typeface="Trebuchet MS" panose="020B0603020202020204" pitchFamily="34" charset="0"/>
              </a:rPr>
              <a:t>Click Training </a:t>
            </a:r>
            <a:r>
              <a:rPr lang="en-US" dirty="0" smtClean="0">
                <a:latin typeface="Trebuchet MS" panose="020B0603020202020204" pitchFamily="34" charset="0"/>
              </a:rPr>
              <a:t/>
            </a:r>
            <a:br>
              <a:rPr lang="en-US" dirty="0" smtClean="0">
                <a:latin typeface="Trebuchet MS" panose="020B0603020202020204" pitchFamily="34" charset="0"/>
              </a:rPr>
            </a:br>
            <a:r>
              <a:rPr lang="en-US" b="1" dirty="0" smtClean="0">
                <a:solidFill>
                  <a:schemeClr val="accent6"/>
                </a:solidFill>
                <a:latin typeface="Trebuchet MS" panose="020B0603020202020204" pitchFamily="34" charset="0"/>
              </a:rPr>
              <a:t>Conflict of Interest (COI) Module</a:t>
            </a:r>
            <a:endParaRPr lang="en-US" b="1" dirty="0">
              <a:solidFill>
                <a:schemeClr val="accent6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University at Buffalo</a:t>
            </a:r>
          </a:p>
          <a:p>
            <a:r>
              <a:rPr lang="en-US" sz="1400" dirty="0" smtClean="0"/>
              <a:t>Office of the Vice President for Research and Economic Development</a:t>
            </a:r>
          </a:p>
          <a:p>
            <a:r>
              <a:rPr lang="en-US" sz="1400" dirty="0" smtClean="0"/>
              <a:t>Electronic Research Administration (</a:t>
            </a:r>
            <a:r>
              <a:rPr lang="en-US" sz="1400" dirty="0" err="1" smtClean="0"/>
              <a:t>eRA</a:t>
            </a:r>
            <a:r>
              <a:rPr lang="en-US" sz="1400" dirty="0" smtClean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4427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Roles and Workflow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subTitle" idx="1"/>
          </p:nvPr>
        </p:nvSpPr>
        <p:spPr>
          <a:xfrm>
            <a:off x="449384" y="1309077"/>
            <a:ext cx="6865816" cy="455342"/>
          </a:xfrm>
        </p:spPr>
        <p:txBody>
          <a:bodyPr/>
          <a:lstStyle/>
          <a:p>
            <a:r>
              <a:rPr lang="en-US" dirty="0" smtClean="0"/>
              <a:t>COI workflow – Management or Mitigation Plan Required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0"/>
          </p:nvPr>
        </p:nvPicPr>
        <p:blipFill>
          <a:blip r:embed="rId3"/>
          <a:stretch>
            <a:fillRect/>
          </a:stretch>
        </p:blipFill>
        <p:spPr>
          <a:xfrm>
            <a:off x="481196" y="2438400"/>
            <a:ext cx="8376437" cy="12954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4724400" y="2590800"/>
            <a:ext cx="4267200" cy="1371600"/>
          </a:xfrm>
          <a:prstGeom prst="rect">
            <a:avLst/>
          </a:pr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pic>
        <p:nvPicPr>
          <p:cNvPr id="9" name="Content Placeholder 3"/>
          <p:cNvPicPr>
            <a:picLocks noChangeAspect="1"/>
          </p:cNvPicPr>
          <p:nvPr/>
        </p:nvPicPr>
        <p:blipFill rotWithShape="1">
          <a:blip r:embed="rId3"/>
          <a:srcRect l="50032"/>
          <a:stretch/>
        </p:blipFill>
        <p:spPr>
          <a:xfrm>
            <a:off x="1219200" y="4407781"/>
            <a:ext cx="6647459" cy="2057400"/>
          </a:xfrm>
          <a:prstGeom prst="rect">
            <a:avLst/>
          </a:prstGeom>
          <a:ln w="25400">
            <a:solidFill>
              <a:srgbClr val="FF0000"/>
            </a:solidFill>
          </a:ln>
        </p:spPr>
      </p:pic>
      <p:cxnSp>
        <p:nvCxnSpPr>
          <p:cNvPr id="11" name="Straight Arrow Connector 10"/>
          <p:cNvCxnSpPr>
            <a:stCxn id="6" idx="2"/>
          </p:cNvCxnSpPr>
          <p:nvPr/>
        </p:nvCxnSpPr>
        <p:spPr bwMode="auto">
          <a:xfrm flipH="1">
            <a:off x="6248400" y="3962400"/>
            <a:ext cx="609600" cy="445381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70268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2"/>
          <p:cNvSpPr txBox="1">
            <a:spLocks/>
          </p:cNvSpPr>
          <p:nvPr/>
        </p:nvSpPr>
        <p:spPr>
          <a:xfrm>
            <a:off x="522602" y="2830561"/>
            <a:ext cx="4618741" cy="651606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b="1" kern="1200" baseline="0">
                <a:solidFill>
                  <a:schemeClr val="bg1"/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Navigation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navigation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Click COI Module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908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Navigation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Training Website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Navigate to </a:t>
            </a:r>
            <a:r>
              <a:rPr lang="en-US" dirty="0" smtClean="0">
                <a:hlinkClick r:id="rId2"/>
              </a:rPr>
              <a:t>http://pacsstg1.rfsuny.org</a:t>
            </a:r>
            <a:r>
              <a:rPr lang="en-US" dirty="0" smtClean="0"/>
              <a:t> 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Locate the heading ‘SUNY Pre-Award and Compliance System Login’</a:t>
            </a:r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Click on the words ‘</a:t>
            </a:r>
            <a:r>
              <a:rPr lang="en-US" dirty="0" smtClean="0">
                <a:solidFill>
                  <a:srgbClr val="00B0F0"/>
                </a:solidFill>
              </a:rPr>
              <a:t>this link</a:t>
            </a:r>
            <a:r>
              <a:rPr lang="en-US" dirty="0" smtClean="0"/>
              <a:t>’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Enter a User Name and Password, and click the Login button.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177" y="2819400"/>
            <a:ext cx="6202181" cy="2667000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6" name="Rectangle 5"/>
          <p:cNvSpPr/>
          <p:nvPr/>
        </p:nvSpPr>
        <p:spPr bwMode="auto">
          <a:xfrm>
            <a:off x="3893890" y="3962750"/>
            <a:ext cx="533400" cy="152400"/>
          </a:xfrm>
          <a:prstGeom prst="rect">
            <a:avLst/>
          </a:prstGeom>
          <a:noFill/>
          <a:ln w="222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 flipH="1">
            <a:off x="4427290" y="3200400"/>
            <a:ext cx="2506910" cy="76235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accent6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6880524" y="2986394"/>
            <a:ext cx="22120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accent6"/>
                </a:solidFill>
                <a:latin typeface="Trebuchet MS" panose="020B0603020202020204" pitchFamily="34" charset="0"/>
              </a:rPr>
              <a:t>Click Training Website</a:t>
            </a:r>
            <a:endParaRPr lang="en-US" sz="1600" dirty="0">
              <a:solidFill>
                <a:schemeClr val="accent6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5014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727702"/>
            <a:ext cx="7946995" cy="4586287"/>
          </a:xfrm>
          <a:prstGeom prst="rect">
            <a:avLst/>
          </a:prstGeom>
          <a:ln>
            <a:solidFill>
              <a:schemeClr val="accent2"/>
            </a:solidFill>
          </a:ln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Navigation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My Inbox</a:t>
            </a:r>
            <a:endParaRPr lang="en-US" dirty="0"/>
          </a:p>
        </p:txBody>
      </p:sp>
      <p:sp>
        <p:nvSpPr>
          <p:cNvPr id="14" name="Text Placeholder 3"/>
          <p:cNvSpPr txBox="1">
            <a:spLocks/>
          </p:cNvSpPr>
          <p:nvPr/>
        </p:nvSpPr>
        <p:spPr>
          <a:xfrm>
            <a:off x="3699068" y="1576288"/>
            <a:ext cx="3429000" cy="167065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From My Inbox, you will see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:</a:t>
            </a:r>
            <a:endParaRPr lang="en-US" sz="1800" dirty="0">
              <a:solidFill>
                <a:schemeClr val="bg1">
                  <a:lumMod val="50000"/>
                </a:schemeClr>
              </a:solidFill>
              <a:latin typeface="Trebuchet MS" panose="020B0603020202020204" pitchFamily="34" charset="0"/>
            </a:endParaRPr>
          </a:p>
          <a:p>
            <a:pPr marL="514350" indent="-514350">
              <a:buClr>
                <a:schemeClr val="accent6"/>
              </a:buClr>
              <a:buFont typeface="+mj-lt"/>
              <a:buAutoNum type="arabicPeriod"/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Submissions that require action</a:t>
            </a:r>
          </a:p>
          <a:p>
            <a:pPr marL="514350" indent="-514350">
              <a:buClr>
                <a:schemeClr val="accent6"/>
              </a:buClr>
              <a:buFont typeface="+mj-lt"/>
              <a:buAutoNum type="arabicPeriod"/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State in the review 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process</a:t>
            </a:r>
          </a:p>
        </p:txBody>
      </p:sp>
      <p:grpSp>
        <p:nvGrpSpPr>
          <p:cNvPr id="18" name="Group 17"/>
          <p:cNvGrpSpPr/>
          <p:nvPr/>
        </p:nvGrpSpPr>
        <p:grpSpPr>
          <a:xfrm rot="5400000" flipH="1">
            <a:off x="3065647" y="3177806"/>
            <a:ext cx="249821" cy="285115"/>
            <a:chOff x="1264532" y="2098441"/>
            <a:chExt cx="249821" cy="285115"/>
          </a:xfrm>
          <a:solidFill>
            <a:schemeClr val="accent6"/>
          </a:solidFill>
        </p:grpSpPr>
        <p:sp>
          <p:nvSpPr>
            <p:cNvPr id="19" name="Isosceles Triangle 18"/>
            <p:cNvSpPr/>
            <p:nvPr/>
          </p:nvSpPr>
          <p:spPr>
            <a:xfrm rot="16200000">
              <a:off x="1246885" y="2116088"/>
              <a:ext cx="285115" cy="249821"/>
            </a:xfrm>
            <a:prstGeom prst="triangle">
              <a:avLst/>
            </a:prstGeom>
            <a:grpFill/>
            <a:ln>
              <a:solidFill>
                <a:schemeClr val="accent6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FFFFFF"/>
                  </a:solidFill>
                  <a:ea typeface="Calibri"/>
                  <a:cs typeface="Arial"/>
                </a:rPr>
                <a:t> </a:t>
              </a:r>
            </a:p>
          </p:txBody>
        </p:sp>
        <p:sp>
          <p:nvSpPr>
            <p:cNvPr id="20" name="Text Box 3"/>
            <p:cNvSpPr txBox="1"/>
            <p:nvPr/>
          </p:nvSpPr>
          <p:spPr>
            <a:xfrm rot="5400000">
              <a:off x="1330128" y="2158142"/>
              <a:ext cx="169706" cy="165714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FFFFFF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1</a:t>
              </a:r>
            </a:p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noFill/>
                  <a:latin typeface="Times New Roman"/>
                  <a:ea typeface="Calibri"/>
                  <a:cs typeface="Arial"/>
                </a:rPr>
                <a:t> </a:t>
              </a:r>
              <a:endParaRPr lang="en-US" sz="1200" dirty="0">
                <a:latin typeface="Times New Roman"/>
                <a:ea typeface="Times New Roman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 rot="5400000" flipH="1">
            <a:off x="6797628" y="3834757"/>
            <a:ext cx="249821" cy="285115"/>
            <a:chOff x="1264532" y="2098441"/>
            <a:chExt cx="249821" cy="285115"/>
          </a:xfrm>
          <a:solidFill>
            <a:schemeClr val="accent6"/>
          </a:solidFill>
        </p:grpSpPr>
        <p:sp>
          <p:nvSpPr>
            <p:cNvPr id="28" name="Isosceles Triangle 27"/>
            <p:cNvSpPr/>
            <p:nvPr/>
          </p:nvSpPr>
          <p:spPr>
            <a:xfrm rot="16200000">
              <a:off x="1246885" y="2116088"/>
              <a:ext cx="285115" cy="249821"/>
            </a:xfrm>
            <a:prstGeom prst="triangle">
              <a:avLst/>
            </a:prstGeom>
            <a:grpFill/>
            <a:ln>
              <a:solidFill>
                <a:schemeClr val="accent6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FFFFFF"/>
                  </a:solidFill>
                  <a:ea typeface="Calibri"/>
                  <a:cs typeface="Arial"/>
                </a:rPr>
                <a:t> </a:t>
              </a:r>
            </a:p>
          </p:txBody>
        </p:sp>
        <p:sp>
          <p:nvSpPr>
            <p:cNvPr id="29" name="Text Box 3"/>
            <p:cNvSpPr txBox="1"/>
            <p:nvPr/>
          </p:nvSpPr>
          <p:spPr>
            <a:xfrm rot="5400000">
              <a:off x="1330128" y="2158142"/>
              <a:ext cx="169706" cy="165714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FFFFFF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2</a:t>
              </a:r>
            </a:p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noFill/>
                  <a:latin typeface="Times New Roman"/>
                  <a:ea typeface="Calibri"/>
                  <a:cs typeface="Arial"/>
                </a:rPr>
                <a:t> </a:t>
              </a:r>
              <a:endParaRPr lang="en-US" sz="1200" dirty="0">
                <a:latin typeface="Times New Roman"/>
                <a:ea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05014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313" y="1981398"/>
            <a:ext cx="7297773" cy="4338637"/>
          </a:xfrm>
          <a:prstGeom prst="rect">
            <a:avLst/>
          </a:prstGeom>
          <a:ln>
            <a:solidFill>
              <a:schemeClr val="accent2"/>
            </a:solidFill>
          </a:ln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Navigation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COI Submissions</a:t>
            </a:r>
            <a:endParaRPr lang="en-US" dirty="0"/>
          </a:p>
        </p:txBody>
      </p:sp>
      <p:sp>
        <p:nvSpPr>
          <p:cNvPr id="14" name="Text Placeholder 3"/>
          <p:cNvSpPr txBox="1">
            <a:spLocks/>
          </p:cNvSpPr>
          <p:nvPr/>
        </p:nvSpPr>
        <p:spPr>
          <a:xfrm>
            <a:off x="4495800" y="968402"/>
            <a:ext cx="3801066" cy="261299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From 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COI Submissions,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you will see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:</a:t>
            </a:r>
            <a:endParaRPr lang="en-US" sz="1800" dirty="0">
              <a:solidFill>
                <a:schemeClr val="bg1">
                  <a:lumMod val="50000"/>
                </a:schemeClr>
              </a:solidFill>
              <a:latin typeface="Trebuchet MS" panose="020B0603020202020204" pitchFamily="34" charset="0"/>
            </a:endParaRPr>
          </a:p>
          <a:p>
            <a:pPr marL="514350" indent="-514350">
              <a:buClr>
                <a:schemeClr val="accent6"/>
              </a:buClr>
              <a:buFont typeface="+mj-lt"/>
              <a:buAutoNum type="arabicPeriod"/>
            </a:pP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All submissions to the COI module</a:t>
            </a:r>
          </a:p>
          <a:p>
            <a:pPr marL="514350" indent="-514350">
              <a:buClr>
                <a:schemeClr val="accent6"/>
              </a:buClr>
              <a:buFont typeface="+mj-lt"/>
              <a:buAutoNum type="arabicPeriod"/>
            </a:pP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State in the review process</a:t>
            </a:r>
          </a:p>
          <a:p>
            <a:pPr marL="514350" indent="-514350">
              <a:buClr>
                <a:schemeClr val="accent6"/>
              </a:buClr>
              <a:buFont typeface="+mj-lt"/>
              <a:buAutoNum type="arabicPeriod"/>
            </a:pP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Link to edit/view certification</a:t>
            </a:r>
            <a:endParaRPr lang="en-US" sz="1800" dirty="0">
              <a:solidFill>
                <a:schemeClr val="bg1">
                  <a:lumMod val="50000"/>
                </a:schemeClr>
              </a:solidFill>
              <a:latin typeface="Trebuchet MS" panose="020B0603020202020204" pitchFamily="34" charset="0"/>
            </a:endParaRPr>
          </a:p>
          <a:p>
            <a:pPr marL="514350" indent="-514350">
              <a:buClr>
                <a:schemeClr val="accent6"/>
              </a:buClr>
              <a:buFont typeface="+mj-lt"/>
              <a:buAutoNum type="arabicPeriod"/>
            </a:pP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Shortcuts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to user 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guides</a:t>
            </a:r>
            <a:endParaRPr lang="en-US" sz="1800" dirty="0">
              <a:solidFill>
                <a:schemeClr val="bg1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 flipH="1">
            <a:off x="543510" y="4469166"/>
            <a:ext cx="263525" cy="285115"/>
            <a:chOff x="1264532" y="2088916"/>
            <a:chExt cx="263525" cy="285115"/>
          </a:xfrm>
          <a:solidFill>
            <a:schemeClr val="accent6"/>
          </a:solidFill>
        </p:grpSpPr>
        <p:sp>
          <p:nvSpPr>
            <p:cNvPr id="16" name="Isosceles Triangle 15"/>
            <p:cNvSpPr/>
            <p:nvPr/>
          </p:nvSpPr>
          <p:spPr>
            <a:xfrm rot="16200000">
              <a:off x="1246885" y="2106563"/>
              <a:ext cx="285115" cy="249821"/>
            </a:xfrm>
            <a:prstGeom prst="triangle">
              <a:avLst/>
            </a:prstGeom>
            <a:grpFill/>
            <a:ln>
              <a:solidFill>
                <a:schemeClr val="accent6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FFFFFF"/>
                  </a:solidFill>
                  <a:ea typeface="Calibri"/>
                  <a:cs typeface="Arial"/>
                </a:rPr>
                <a:t> </a:t>
              </a:r>
            </a:p>
          </p:txBody>
        </p:sp>
        <p:sp>
          <p:nvSpPr>
            <p:cNvPr id="17" name="Text Box 3"/>
            <p:cNvSpPr txBox="1"/>
            <p:nvPr/>
          </p:nvSpPr>
          <p:spPr>
            <a:xfrm>
              <a:off x="1358351" y="2170712"/>
              <a:ext cx="169706" cy="165714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FFFFFF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3</a:t>
              </a:r>
            </a:p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noFill/>
                  <a:latin typeface="Times New Roman"/>
                  <a:ea typeface="Calibri"/>
                  <a:cs typeface="Arial"/>
                </a:rPr>
                <a:t> </a:t>
              </a:r>
              <a:endParaRPr lang="en-US" sz="1200" dirty="0">
                <a:latin typeface="Times New Roman"/>
                <a:ea typeface="Times New Roman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 rot="5400000" flipH="1">
            <a:off x="3065647" y="3639953"/>
            <a:ext cx="249821" cy="285115"/>
            <a:chOff x="1264532" y="2098441"/>
            <a:chExt cx="249821" cy="285115"/>
          </a:xfrm>
          <a:solidFill>
            <a:schemeClr val="accent6"/>
          </a:solidFill>
        </p:grpSpPr>
        <p:sp>
          <p:nvSpPr>
            <p:cNvPr id="19" name="Isosceles Triangle 18"/>
            <p:cNvSpPr/>
            <p:nvPr/>
          </p:nvSpPr>
          <p:spPr>
            <a:xfrm rot="16200000">
              <a:off x="1246885" y="2116088"/>
              <a:ext cx="285115" cy="249821"/>
            </a:xfrm>
            <a:prstGeom prst="triangle">
              <a:avLst/>
            </a:prstGeom>
            <a:grpFill/>
            <a:ln>
              <a:solidFill>
                <a:schemeClr val="accent6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FFFFFF"/>
                  </a:solidFill>
                  <a:ea typeface="Calibri"/>
                  <a:cs typeface="Arial"/>
                </a:rPr>
                <a:t> </a:t>
              </a:r>
            </a:p>
          </p:txBody>
        </p:sp>
        <p:sp>
          <p:nvSpPr>
            <p:cNvPr id="20" name="Text Box 3"/>
            <p:cNvSpPr txBox="1"/>
            <p:nvPr/>
          </p:nvSpPr>
          <p:spPr>
            <a:xfrm rot="5400000">
              <a:off x="1330128" y="2158142"/>
              <a:ext cx="169706" cy="165714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FFFFFF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1</a:t>
              </a:r>
            </a:p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noFill/>
                  <a:latin typeface="Times New Roman"/>
                  <a:ea typeface="Calibri"/>
                  <a:cs typeface="Arial"/>
                </a:rPr>
                <a:t> </a:t>
              </a:r>
              <a:endParaRPr lang="en-US" sz="1200" dirty="0">
                <a:latin typeface="Times New Roman"/>
                <a:ea typeface="Times New Roman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2438400" y="5791200"/>
            <a:ext cx="263525" cy="285115"/>
            <a:chOff x="1264532" y="2098441"/>
            <a:chExt cx="263525" cy="285115"/>
          </a:xfrm>
          <a:solidFill>
            <a:schemeClr val="accent6"/>
          </a:solidFill>
        </p:grpSpPr>
        <p:sp>
          <p:nvSpPr>
            <p:cNvPr id="25" name="Isosceles Triangle 24"/>
            <p:cNvSpPr/>
            <p:nvPr/>
          </p:nvSpPr>
          <p:spPr>
            <a:xfrm rot="16200000">
              <a:off x="1246885" y="2116088"/>
              <a:ext cx="285115" cy="249821"/>
            </a:xfrm>
            <a:prstGeom prst="triangle">
              <a:avLst/>
            </a:prstGeom>
            <a:grpFill/>
            <a:ln>
              <a:solidFill>
                <a:schemeClr val="accent6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FFFFFF"/>
                  </a:solidFill>
                  <a:ea typeface="Calibri"/>
                  <a:cs typeface="Arial"/>
                </a:rPr>
                <a:t> </a:t>
              </a:r>
            </a:p>
          </p:txBody>
        </p:sp>
        <p:sp>
          <p:nvSpPr>
            <p:cNvPr id="26" name="Text Box 3"/>
            <p:cNvSpPr txBox="1"/>
            <p:nvPr/>
          </p:nvSpPr>
          <p:spPr>
            <a:xfrm>
              <a:off x="1358351" y="2170712"/>
              <a:ext cx="169706" cy="165714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FFFFFF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4</a:t>
              </a:r>
            </a:p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noFill/>
                  <a:latin typeface="Times New Roman"/>
                  <a:ea typeface="Calibri"/>
                  <a:cs typeface="Arial"/>
                </a:rPr>
                <a:t> </a:t>
              </a:r>
              <a:endParaRPr lang="en-US" sz="1200" dirty="0">
                <a:latin typeface="Times New Roman"/>
                <a:ea typeface="Times New Roman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 rot="5400000" flipH="1">
            <a:off x="6723247" y="4063859"/>
            <a:ext cx="249821" cy="285115"/>
            <a:chOff x="1264532" y="2098441"/>
            <a:chExt cx="249821" cy="285115"/>
          </a:xfrm>
          <a:solidFill>
            <a:schemeClr val="accent6"/>
          </a:solidFill>
        </p:grpSpPr>
        <p:sp>
          <p:nvSpPr>
            <p:cNvPr id="28" name="Isosceles Triangle 27"/>
            <p:cNvSpPr/>
            <p:nvPr/>
          </p:nvSpPr>
          <p:spPr>
            <a:xfrm rot="16200000">
              <a:off x="1246885" y="2116088"/>
              <a:ext cx="285115" cy="249821"/>
            </a:xfrm>
            <a:prstGeom prst="triangle">
              <a:avLst/>
            </a:prstGeom>
            <a:grpFill/>
            <a:ln>
              <a:solidFill>
                <a:schemeClr val="accent6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FFFFFF"/>
                  </a:solidFill>
                  <a:ea typeface="Calibri"/>
                  <a:cs typeface="Arial"/>
                </a:rPr>
                <a:t> </a:t>
              </a:r>
            </a:p>
          </p:txBody>
        </p:sp>
        <p:sp>
          <p:nvSpPr>
            <p:cNvPr id="29" name="Text Box 3"/>
            <p:cNvSpPr txBox="1"/>
            <p:nvPr/>
          </p:nvSpPr>
          <p:spPr>
            <a:xfrm rot="5400000">
              <a:off x="1330128" y="2158142"/>
              <a:ext cx="169706" cy="165714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FFFFFF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2</a:t>
              </a:r>
            </a:p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noFill/>
                  <a:latin typeface="Times New Roman"/>
                  <a:ea typeface="Calibri"/>
                  <a:cs typeface="Arial"/>
                </a:rPr>
                <a:t> </a:t>
              </a:r>
              <a:endParaRPr lang="en-US" sz="1200" dirty="0">
                <a:latin typeface="Times New Roman"/>
                <a:ea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90653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070" y="1942319"/>
            <a:ext cx="7596188" cy="4045864"/>
          </a:xfrm>
          <a:prstGeom prst="rect">
            <a:avLst/>
          </a:prstGeom>
          <a:ln>
            <a:solidFill>
              <a:schemeClr val="accent2"/>
            </a:solidFill>
          </a:ln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Navigation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Certification Workspace</a:t>
            </a:r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 rot="5400000" flipH="1">
            <a:off x="3761290" y="1692649"/>
            <a:ext cx="249821" cy="285115"/>
            <a:chOff x="1264532" y="2098441"/>
            <a:chExt cx="249821" cy="285115"/>
          </a:xfrm>
        </p:grpSpPr>
        <p:sp>
          <p:nvSpPr>
            <p:cNvPr id="19" name="Isosceles Triangle 18"/>
            <p:cNvSpPr/>
            <p:nvPr/>
          </p:nvSpPr>
          <p:spPr>
            <a:xfrm rot="16200000">
              <a:off x="1246885" y="2116088"/>
              <a:ext cx="285115" cy="249821"/>
            </a:xfrm>
            <a:prstGeom prst="triangl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FFFFFF"/>
                  </a:solidFill>
                  <a:ea typeface="Calibri"/>
                  <a:cs typeface="Arial"/>
                </a:rPr>
                <a:t> </a:t>
              </a:r>
            </a:p>
          </p:txBody>
        </p:sp>
        <p:sp>
          <p:nvSpPr>
            <p:cNvPr id="20" name="Text Box 3"/>
            <p:cNvSpPr txBox="1"/>
            <p:nvPr/>
          </p:nvSpPr>
          <p:spPr>
            <a:xfrm rot="5400000">
              <a:off x="1324526" y="2153558"/>
              <a:ext cx="169706" cy="165714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FFFFFF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1</a:t>
              </a:r>
            </a:p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noFill/>
                  <a:latin typeface="Times New Roman"/>
                  <a:ea typeface="Calibri"/>
                  <a:cs typeface="Arial"/>
                </a:rPr>
                <a:t> </a:t>
              </a:r>
              <a:endParaRPr lang="en-US" sz="1200" dirty="0">
                <a:latin typeface="Times New Roman"/>
                <a:ea typeface="Times New Roman"/>
              </a:endParaRPr>
            </a:p>
          </p:txBody>
        </p:sp>
      </p:grpSp>
      <p:sp>
        <p:nvSpPr>
          <p:cNvPr id="28" name="Text Placeholder 3"/>
          <p:cNvSpPr txBox="1">
            <a:spLocks/>
          </p:cNvSpPr>
          <p:nvPr/>
        </p:nvSpPr>
        <p:spPr>
          <a:xfrm>
            <a:off x="3776478" y="3939374"/>
            <a:ext cx="5181600" cy="269002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From the 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Certification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W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orkspace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, you will see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:</a:t>
            </a:r>
            <a:endParaRPr lang="en-US" sz="1800" dirty="0">
              <a:solidFill>
                <a:schemeClr val="bg1">
                  <a:lumMod val="50000"/>
                </a:schemeClr>
              </a:solidFill>
              <a:latin typeface="Trebuchet MS" panose="020B0603020202020204" pitchFamily="34" charset="0"/>
            </a:endParaRPr>
          </a:p>
          <a:p>
            <a:pPr marL="514350" indent="-514350">
              <a:buClr>
                <a:schemeClr val="accent6"/>
              </a:buClr>
              <a:buFont typeface="+mj-lt"/>
              <a:buAutoNum type="arabicPeriod"/>
            </a:pP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Certification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details</a:t>
            </a:r>
          </a:p>
          <a:p>
            <a:pPr marL="514350" indent="-514350">
              <a:buClr>
                <a:schemeClr val="accent6"/>
              </a:buClr>
              <a:buFont typeface="+mj-lt"/>
              <a:buAutoNum type="arabicPeriod"/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The state in the review process</a:t>
            </a:r>
          </a:p>
          <a:p>
            <a:pPr marL="514350" indent="-514350">
              <a:buClr>
                <a:schemeClr val="accent6"/>
              </a:buClr>
              <a:buFont typeface="+mj-lt"/>
              <a:buAutoNum type="arabicPeriod"/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Actions you can take in 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the certification’s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state</a:t>
            </a:r>
          </a:p>
          <a:p>
            <a:pPr marL="514350" indent="-514350">
              <a:buClr>
                <a:schemeClr val="accent6"/>
              </a:buClr>
              <a:buFont typeface="+mj-lt"/>
              <a:buAutoNum type="arabicPeriod"/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Tabs with information about the 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history of the certification</a:t>
            </a:r>
          </a:p>
          <a:p>
            <a:pPr marL="514350" indent="-514350">
              <a:buClr>
                <a:schemeClr val="accent6"/>
              </a:buClr>
              <a:buFont typeface="+mj-lt"/>
              <a:buAutoNum type="arabicPeriod"/>
            </a:pP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Disclosure details</a:t>
            </a:r>
            <a:endParaRPr lang="en-US" sz="1800" dirty="0">
              <a:solidFill>
                <a:schemeClr val="bg1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 rot="10800000">
            <a:off x="199563" y="1942319"/>
            <a:ext cx="249821" cy="285115"/>
            <a:chOff x="1264532" y="2098441"/>
            <a:chExt cx="249821" cy="285115"/>
          </a:xfrm>
        </p:grpSpPr>
        <p:sp>
          <p:nvSpPr>
            <p:cNvPr id="30" name="Isosceles Triangle 29"/>
            <p:cNvSpPr/>
            <p:nvPr/>
          </p:nvSpPr>
          <p:spPr>
            <a:xfrm rot="16200000">
              <a:off x="1246885" y="2116088"/>
              <a:ext cx="285115" cy="249821"/>
            </a:xfrm>
            <a:prstGeom prst="triangl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FFFFFF"/>
                  </a:solidFill>
                  <a:ea typeface="Calibri"/>
                  <a:cs typeface="Arial"/>
                </a:rPr>
                <a:t> </a:t>
              </a:r>
            </a:p>
          </p:txBody>
        </p:sp>
        <p:sp>
          <p:nvSpPr>
            <p:cNvPr id="31" name="Text Box 3"/>
            <p:cNvSpPr txBox="1"/>
            <p:nvPr/>
          </p:nvSpPr>
          <p:spPr>
            <a:xfrm rot="10800000">
              <a:off x="1343576" y="2144033"/>
              <a:ext cx="169706" cy="165714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FFFFFF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2</a:t>
              </a:r>
            </a:p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noFill/>
                  <a:latin typeface="Times New Roman"/>
                  <a:ea typeface="Calibri"/>
                  <a:cs typeface="Arial"/>
                </a:rPr>
                <a:t> </a:t>
              </a:r>
              <a:endParaRPr lang="en-US" sz="1200" dirty="0">
                <a:latin typeface="Times New Roman"/>
                <a:ea typeface="Times New Roman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 rot="10800000">
            <a:off x="181406" y="2801975"/>
            <a:ext cx="249821" cy="285115"/>
            <a:chOff x="1264532" y="2098441"/>
            <a:chExt cx="249821" cy="285115"/>
          </a:xfrm>
        </p:grpSpPr>
        <p:sp>
          <p:nvSpPr>
            <p:cNvPr id="33" name="Isosceles Triangle 32"/>
            <p:cNvSpPr/>
            <p:nvPr/>
          </p:nvSpPr>
          <p:spPr>
            <a:xfrm rot="16200000">
              <a:off x="1246885" y="2116088"/>
              <a:ext cx="285115" cy="249821"/>
            </a:xfrm>
            <a:prstGeom prst="triangl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FFFFFF"/>
                  </a:solidFill>
                  <a:ea typeface="Calibri"/>
                  <a:cs typeface="Arial"/>
                </a:rPr>
                <a:t> </a:t>
              </a:r>
            </a:p>
          </p:txBody>
        </p:sp>
        <p:sp>
          <p:nvSpPr>
            <p:cNvPr id="34" name="Text Box 3"/>
            <p:cNvSpPr txBox="1"/>
            <p:nvPr/>
          </p:nvSpPr>
          <p:spPr>
            <a:xfrm rot="10800000">
              <a:off x="1343576" y="2144033"/>
              <a:ext cx="169706" cy="165714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FFFFFF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3</a:t>
              </a:r>
            </a:p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noFill/>
                  <a:latin typeface="Times New Roman"/>
                  <a:ea typeface="Calibri"/>
                  <a:cs typeface="Arial"/>
                </a:rPr>
                <a:t> </a:t>
              </a:r>
              <a:endParaRPr lang="en-US" sz="1200" dirty="0">
                <a:latin typeface="Times New Roman"/>
                <a:ea typeface="Times New Roman"/>
              </a:endParaRPr>
            </a:p>
          </p:txBody>
        </p:sp>
      </p:grpSp>
      <p:sp>
        <p:nvSpPr>
          <p:cNvPr id="35" name="Rectangle 34"/>
          <p:cNvSpPr/>
          <p:nvPr/>
        </p:nvSpPr>
        <p:spPr>
          <a:xfrm>
            <a:off x="1905001" y="1992645"/>
            <a:ext cx="3962400" cy="208494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435470" y="2227434"/>
            <a:ext cx="1469531" cy="1441595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2013010" y="2577424"/>
            <a:ext cx="1415990" cy="189039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2461783" y="2327603"/>
            <a:ext cx="285115" cy="249821"/>
            <a:chOff x="3081236" y="3700926"/>
            <a:chExt cx="285115" cy="249821"/>
          </a:xfrm>
        </p:grpSpPr>
        <p:sp>
          <p:nvSpPr>
            <p:cNvPr id="39" name="Isosceles Triangle 38"/>
            <p:cNvSpPr/>
            <p:nvPr/>
          </p:nvSpPr>
          <p:spPr>
            <a:xfrm rot="10800000" flipH="1">
              <a:off x="3081236" y="3700926"/>
              <a:ext cx="285115" cy="249821"/>
            </a:xfrm>
            <a:prstGeom prst="triangl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FFFFFF"/>
                  </a:solidFill>
                  <a:ea typeface="Calibri"/>
                  <a:cs typeface="Arial"/>
                </a:rPr>
                <a:t> </a:t>
              </a:r>
            </a:p>
          </p:txBody>
        </p:sp>
        <p:sp>
          <p:nvSpPr>
            <p:cNvPr id="40" name="Text Box 3"/>
            <p:cNvSpPr txBox="1"/>
            <p:nvPr/>
          </p:nvSpPr>
          <p:spPr>
            <a:xfrm flipH="1">
              <a:off x="3143423" y="3739836"/>
              <a:ext cx="169706" cy="165714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FFFFFF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4</a:t>
              </a:r>
            </a:p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noFill/>
                  <a:latin typeface="Times New Roman"/>
                  <a:ea typeface="Calibri"/>
                  <a:cs typeface="Arial"/>
                </a:rPr>
                <a:t> </a:t>
              </a:r>
              <a:endParaRPr lang="en-US" sz="1200" dirty="0">
                <a:latin typeface="Times New Roman"/>
                <a:ea typeface="Times New Roman"/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2013010" y="5178752"/>
            <a:ext cx="1730632" cy="809432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3" name="Group 22"/>
          <p:cNvGrpSpPr/>
          <p:nvPr/>
        </p:nvGrpSpPr>
        <p:grpSpPr>
          <a:xfrm rot="10800000">
            <a:off x="1730353" y="5485300"/>
            <a:ext cx="249821" cy="285115"/>
            <a:chOff x="1264532" y="2098441"/>
            <a:chExt cx="249821" cy="285115"/>
          </a:xfrm>
        </p:grpSpPr>
        <p:sp>
          <p:nvSpPr>
            <p:cNvPr id="24" name="Isosceles Triangle 23"/>
            <p:cNvSpPr/>
            <p:nvPr/>
          </p:nvSpPr>
          <p:spPr>
            <a:xfrm rot="16200000">
              <a:off x="1246885" y="2116088"/>
              <a:ext cx="285115" cy="249821"/>
            </a:xfrm>
            <a:prstGeom prst="triangl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FFFFFF"/>
                  </a:solidFill>
                  <a:ea typeface="Calibri"/>
                  <a:cs typeface="Arial"/>
                </a:rPr>
                <a:t> </a:t>
              </a:r>
            </a:p>
          </p:txBody>
        </p:sp>
        <p:sp>
          <p:nvSpPr>
            <p:cNvPr id="25" name="Text Box 3"/>
            <p:cNvSpPr txBox="1"/>
            <p:nvPr/>
          </p:nvSpPr>
          <p:spPr>
            <a:xfrm rot="10800000">
              <a:off x="1343576" y="2144033"/>
              <a:ext cx="169706" cy="165714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 smtClean="0">
                  <a:solidFill>
                    <a:srgbClr val="FFFFFF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5</a:t>
              </a:r>
              <a:endParaRPr lang="en-US" sz="900" b="1" dirty="0">
                <a:solidFill>
                  <a:srgbClr val="FFFFFF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endParaRPr>
            </a:p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noFill/>
                  <a:latin typeface="Times New Roman"/>
                  <a:ea typeface="Calibri"/>
                  <a:cs typeface="Arial"/>
                </a:rPr>
                <a:t> </a:t>
              </a:r>
              <a:endParaRPr lang="en-US" sz="1200" dirty="0">
                <a:latin typeface="Times New Roman"/>
                <a:ea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46572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384" y="1869929"/>
            <a:ext cx="7649279" cy="3880884"/>
          </a:xfrm>
          <a:prstGeom prst="rect">
            <a:avLst/>
          </a:prstGeom>
          <a:ln>
            <a:solidFill>
              <a:schemeClr val="accent2"/>
            </a:solidFill>
          </a:ln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Navigation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COI SmartForm Pages</a:t>
            </a:r>
            <a:endParaRPr lang="en-US" dirty="0"/>
          </a:p>
        </p:txBody>
      </p:sp>
      <p:sp>
        <p:nvSpPr>
          <p:cNvPr id="28" name="Text Placeholder 3"/>
          <p:cNvSpPr txBox="1">
            <a:spLocks/>
          </p:cNvSpPr>
          <p:nvPr/>
        </p:nvSpPr>
        <p:spPr>
          <a:xfrm>
            <a:off x="5060656" y="3278204"/>
            <a:ext cx="3429000" cy="166395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>
                <a:latin typeface="Trebuchet MS" panose="020B0603020202020204" pitchFamily="34" charset="0"/>
              </a:rPr>
              <a:t>On the </a:t>
            </a:r>
            <a:r>
              <a:rPr lang="en-US" sz="1800" dirty="0" err="1" smtClean="0">
                <a:latin typeface="Trebuchet MS" panose="020B0603020202020204" pitchFamily="34" charset="0"/>
              </a:rPr>
              <a:t>SmartForm</a:t>
            </a:r>
            <a:r>
              <a:rPr lang="en-US" sz="1800" dirty="0" smtClean="0">
                <a:latin typeface="Trebuchet MS" panose="020B0603020202020204" pitchFamily="34" charset="0"/>
              </a:rPr>
              <a:t> pages</a:t>
            </a:r>
            <a:r>
              <a:rPr lang="en-US" sz="1800" dirty="0">
                <a:latin typeface="Trebuchet MS" panose="020B0603020202020204" pitchFamily="34" charset="0"/>
              </a:rPr>
              <a:t>, you </a:t>
            </a:r>
            <a:br>
              <a:rPr lang="en-US" sz="1800" dirty="0">
                <a:latin typeface="Trebuchet MS" panose="020B0603020202020204" pitchFamily="34" charset="0"/>
              </a:rPr>
            </a:br>
            <a:r>
              <a:rPr lang="en-US" sz="1800" dirty="0">
                <a:latin typeface="Trebuchet MS" panose="020B0603020202020204" pitchFamily="34" charset="0"/>
              </a:rPr>
              <a:t>will see:</a:t>
            </a:r>
          </a:p>
          <a:p>
            <a:pPr marL="514350" indent="-514350">
              <a:buClr>
                <a:schemeClr val="accent6"/>
              </a:buClr>
              <a:buFont typeface="+mj-lt"/>
              <a:buAutoNum type="arabicPeriod"/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Required fields 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(</a:t>
            </a:r>
            <a:r>
              <a:rPr lang="en-US" sz="1800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*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)</a:t>
            </a:r>
            <a:endParaRPr lang="en-US" sz="1800" dirty="0">
              <a:solidFill>
                <a:schemeClr val="bg1">
                  <a:lumMod val="50000"/>
                </a:schemeClr>
              </a:solidFill>
              <a:latin typeface="Trebuchet MS" panose="020B0603020202020204" pitchFamily="34" charset="0"/>
            </a:endParaRPr>
          </a:p>
          <a:p>
            <a:pPr marL="514350" indent="-514350">
              <a:buClr>
                <a:schemeClr val="accent6"/>
              </a:buClr>
              <a:buFont typeface="+mj-lt"/>
              <a:buAutoNum type="arabicPeriod"/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Field help 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(  )</a:t>
            </a:r>
            <a:endParaRPr lang="en-US" sz="1800" dirty="0">
              <a:solidFill>
                <a:schemeClr val="bg1">
                  <a:lumMod val="50000"/>
                </a:schemeClr>
              </a:solidFill>
              <a:latin typeface="Trebuchet MS" panose="020B0603020202020204" pitchFamily="34" charset="0"/>
            </a:endParaRPr>
          </a:p>
          <a:p>
            <a:pPr marL="514350" indent="-514350">
              <a:buClr>
                <a:schemeClr val="accent6"/>
              </a:buClr>
              <a:buFont typeface="+mj-lt"/>
              <a:buAutoNum type="arabicPeriod"/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Navigation bar</a:t>
            </a:r>
          </a:p>
        </p:txBody>
      </p:sp>
      <p:grpSp>
        <p:nvGrpSpPr>
          <p:cNvPr id="32" name="Group 31"/>
          <p:cNvGrpSpPr/>
          <p:nvPr/>
        </p:nvGrpSpPr>
        <p:grpSpPr>
          <a:xfrm rot="10800000">
            <a:off x="428875" y="2975908"/>
            <a:ext cx="249821" cy="285115"/>
            <a:chOff x="1264532" y="2098441"/>
            <a:chExt cx="249821" cy="285115"/>
          </a:xfrm>
        </p:grpSpPr>
        <p:sp>
          <p:nvSpPr>
            <p:cNvPr id="33" name="Isosceles Triangle 32"/>
            <p:cNvSpPr/>
            <p:nvPr/>
          </p:nvSpPr>
          <p:spPr>
            <a:xfrm rot="16200000">
              <a:off x="1246885" y="2116088"/>
              <a:ext cx="285115" cy="249821"/>
            </a:xfrm>
            <a:prstGeom prst="triangl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FFFFFF"/>
                  </a:solidFill>
                  <a:ea typeface="Calibri"/>
                  <a:cs typeface="Arial"/>
                </a:rPr>
                <a:t> </a:t>
              </a:r>
            </a:p>
          </p:txBody>
        </p:sp>
        <p:sp>
          <p:nvSpPr>
            <p:cNvPr id="34" name="Text Box 3"/>
            <p:cNvSpPr txBox="1"/>
            <p:nvPr/>
          </p:nvSpPr>
          <p:spPr>
            <a:xfrm rot="10800000">
              <a:off x="1343576" y="2144033"/>
              <a:ext cx="169706" cy="165714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FFFFFF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1</a:t>
              </a:r>
            </a:p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noFill/>
                  <a:latin typeface="Times New Roman"/>
                  <a:ea typeface="Calibri"/>
                  <a:cs typeface="Arial"/>
                </a:rPr>
                <a:t> </a:t>
              </a:r>
              <a:endParaRPr lang="en-US" sz="1200" dirty="0">
                <a:latin typeface="Times New Roman"/>
                <a:ea typeface="Times New Roman"/>
              </a:endParaRPr>
            </a:p>
          </p:txBody>
        </p:sp>
      </p:grpSp>
      <p:sp>
        <p:nvSpPr>
          <p:cNvPr id="35" name="Rectangle 34"/>
          <p:cNvSpPr/>
          <p:nvPr/>
        </p:nvSpPr>
        <p:spPr>
          <a:xfrm>
            <a:off x="2776235" y="2212145"/>
            <a:ext cx="2890928" cy="18288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8" name="Group 37"/>
          <p:cNvGrpSpPr/>
          <p:nvPr/>
        </p:nvGrpSpPr>
        <p:grpSpPr>
          <a:xfrm rot="10800000" flipH="1">
            <a:off x="1346934" y="3561795"/>
            <a:ext cx="249821" cy="285115"/>
            <a:chOff x="1264532" y="2098441"/>
            <a:chExt cx="249821" cy="285115"/>
          </a:xfrm>
        </p:grpSpPr>
        <p:sp>
          <p:nvSpPr>
            <p:cNvPr id="39" name="Isosceles Triangle 38"/>
            <p:cNvSpPr/>
            <p:nvPr/>
          </p:nvSpPr>
          <p:spPr>
            <a:xfrm rot="16200000">
              <a:off x="1246885" y="2116088"/>
              <a:ext cx="285115" cy="249821"/>
            </a:xfrm>
            <a:prstGeom prst="triangl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FFFFFF"/>
                  </a:solidFill>
                  <a:ea typeface="Calibri"/>
                  <a:cs typeface="Arial"/>
                </a:rPr>
                <a:t> </a:t>
              </a:r>
            </a:p>
          </p:txBody>
        </p:sp>
        <p:sp>
          <p:nvSpPr>
            <p:cNvPr id="40" name="Text Box 3"/>
            <p:cNvSpPr txBox="1"/>
            <p:nvPr/>
          </p:nvSpPr>
          <p:spPr>
            <a:xfrm rot="10800000">
              <a:off x="1343576" y="2144033"/>
              <a:ext cx="169706" cy="165714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FFFFFF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2</a:t>
              </a:r>
            </a:p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noFill/>
                  <a:latin typeface="Times New Roman"/>
                  <a:ea typeface="Calibri"/>
                  <a:cs typeface="Arial"/>
                </a:rPr>
                <a:t> </a:t>
              </a:r>
              <a:endParaRPr lang="en-US" sz="1200" dirty="0">
                <a:latin typeface="Times New Roman"/>
                <a:ea typeface="Times New Roman"/>
              </a:endParaRPr>
            </a:p>
          </p:txBody>
        </p:sp>
      </p:grpSp>
      <p:sp>
        <p:nvSpPr>
          <p:cNvPr id="21" name="Rectangle 20"/>
          <p:cNvSpPr/>
          <p:nvPr/>
        </p:nvSpPr>
        <p:spPr>
          <a:xfrm>
            <a:off x="712127" y="3050408"/>
            <a:ext cx="118872" cy="118144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2" name="Group 21"/>
          <p:cNvGrpSpPr/>
          <p:nvPr/>
        </p:nvGrpSpPr>
        <p:grpSpPr>
          <a:xfrm rot="10800000" flipH="1">
            <a:off x="5686146" y="2194389"/>
            <a:ext cx="249821" cy="285115"/>
            <a:chOff x="1264532" y="2098441"/>
            <a:chExt cx="249821" cy="285115"/>
          </a:xfrm>
        </p:grpSpPr>
        <p:sp>
          <p:nvSpPr>
            <p:cNvPr id="23" name="Isosceles Triangle 22"/>
            <p:cNvSpPr/>
            <p:nvPr/>
          </p:nvSpPr>
          <p:spPr>
            <a:xfrm rot="16200000">
              <a:off x="1246885" y="2116088"/>
              <a:ext cx="285115" cy="249821"/>
            </a:xfrm>
            <a:prstGeom prst="triangl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FFFFFF"/>
                  </a:solidFill>
                  <a:ea typeface="Calibri"/>
                  <a:cs typeface="Arial"/>
                </a:rPr>
                <a:t> </a:t>
              </a:r>
            </a:p>
          </p:txBody>
        </p:sp>
        <p:sp>
          <p:nvSpPr>
            <p:cNvPr id="24" name="Text Box 3"/>
            <p:cNvSpPr txBox="1"/>
            <p:nvPr/>
          </p:nvSpPr>
          <p:spPr>
            <a:xfrm rot="10800000">
              <a:off x="1343576" y="2144033"/>
              <a:ext cx="169706" cy="165714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FFFFFF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3</a:t>
              </a:r>
            </a:p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noFill/>
                  <a:latin typeface="Times New Roman"/>
                  <a:ea typeface="Calibri"/>
                  <a:cs typeface="Arial"/>
                </a:rPr>
                <a:t> </a:t>
              </a:r>
              <a:endParaRPr lang="en-US" sz="1200" dirty="0">
                <a:latin typeface="Times New Roman"/>
                <a:ea typeface="Times New Roman"/>
              </a:endParaRPr>
            </a:p>
          </p:txBody>
        </p:sp>
      </p:grpSp>
      <p:sp>
        <p:nvSpPr>
          <p:cNvPr id="5" name="Oval 4"/>
          <p:cNvSpPr/>
          <p:nvPr/>
        </p:nvSpPr>
        <p:spPr bwMode="auto">
          <a:xfrm>
            <a:off x="6819523" y="4334662"/>
            <a:ext cx="152400" cy="152400"/>
          </a:xfrm>
          <a:prstGeom prst="ellipse">
            <a:avLst/>
          </a:prstGeom>
          <a:solidFill>
            <a:srgbClr val="00B0F0"/>
          </a:solidFill>
          <a:ln w="2222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82095" y="4305907"/>
            <a:ext cx="23115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?</a:t>
            </a:r>
            <a:endParaRPr lang="en-US" sz="10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2590800" y="4258350"/>
            <a:ext cx="2133600" cy="440172"/>
          </a:xfrm>
          <a:prstGeom prst="rect">
            <a:avLst/>
          </a:prstGeom>
          <a:solidFill>
            <a:schemeClr val="bg1"/>
          </a:solidFill>
          <a:ln w="222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0434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mputer_white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45" y="2257425"/>
            <a:ext cx="764831" cy="634810"/>
          </a:xfrm>
          <a:prstGeom prst="rect">
            <a:avLst/>
          </a:prstGeom>
        </p:spPr>
      </p:pic>
      <p:sp>
        <p:nvSpPr>
          <p:cNvPr id="3" name="Text Placeholder 3"/>
          <p:cNvSpPr txBox="1">
            <a:spLocks/>
          </p:cNvSpPr>
          <p:nvPr/>
        </p:nvSpPr>
        <p:spPr>
          <a:xfrm>
            <a:off x="2314575" y="2257425"/>
            <a:ext cx="6360652" cy="312420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4" name="Text Placeholder 12"/>
          <p:cNvSpPr txBox="1">
            <a:spLocks/>
          </p:cNvSpPr>
          <p:nvPr/>
        </p:nvSpPr>
        <p:spPr>
          <a:xfrm>
            <a:off x="644600" y="1339061"/>
            <a:ext cx="8098863" cy="5207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b="1" kern="1200" baseline="0">
                <a:solidFill>
                  <a:schemeClr val="bg1"/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Trebuchet MS" panose="020B0603020202020204" pitchFamily="34" charset="0"/>
              </a:rPr>
              <a:t>Navigation Exercises</a:t>
            </a:r>
          </a:p>
        </p:txBody>
      </p:sp>
      <p:sp>
        <p:nvSpPr>
          <p:cNvPr id="7" name="Text Placeholder 3"/>
          <p:cNvSpPr txBox="1">
            <a:spLocks/>
          </p:cNvSpPr>
          <p:nvPr/>
        </p:nvSpPr>
        <p:spPr>
          <a:xfrm>
            <a:off x="2314576" y="2133600"/>
            <a:ext cx="6360651" cy="291274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0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Perform the following training exercises: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Exercise 1: </a:t>
            </a:r>
            <a:r>
              <a:rPr lang="en-US" sz="20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Log into the COI	Module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Exercise 2: </a:t>
            </a:r>
            <a:r>
              <a:rPr lang="en-US" sz="20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Explore the Inbox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Exercise 3: </a:t>
            </a:r>
            <a:r>
              <a:rPr lang="en-US" sz="20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Explore COI Submissions	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Exercise 4: </a:t>
            </a:r>
            <a:r>
              <a:rPr lang="en-US" sz="20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Explore the Certification Workspace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Exercise 5: </a:t>
            </a:r>
            <a:r>
              <a:rPr lang="en-US" sz="20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Explore the SmartForm Pages</a:t>
            </a:r>
            <a:r>
              <a:rPr lang="en-US" sz="2000" dirty="0" smtClean="0">
                <a:solidFill>
                  <a:schemeClr val="bg1"/>
                </a:solidFill>
              </a:rPr>
              <a:t>	</a:t>
            </a:r>
          </a:p>
          <a:p>
            <a:pPr marL="0" indent="0">
              <a:spcBef>
                <a:spcPts val="1800"/>
              </a:spcBef>
              <a:buNone/>
            </a:pPr>
            <a:endParaRPr lang="en-US" sz="2400" dirty="0">
              <a:solidFill>
                <a:schemeClr val="tx2"/>
              </a:solidFill>
            </a:endParaRP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q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54256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2"/>
          <p:cNvSpPr txBox="1">
            <a:spLocks/>
          </p:cNvSpPr>
          <p:nvPr/>
        </p:nvSpPr>
        <p:spPr>
          <a:xfrm>
            <a:off x="522602" y="2830561"/>
            <a:ext cx="4618741" cy="651606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b="1" kern="1200" baseline="0">
                <a:solidFill>
                  <a:schemeClr val="bg1"/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Pre-Submission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Draft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Click COI Module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932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959936"/>
            <a:ext cx="4378044" cy="3884401"/>
          </a:xfrm>
          <a:prstGeom prst="rect">
            <a:avLst/>
          </a:prstGeom>
          <a:ln>
            <a:solidFill>
              <a:schemeClr val="accent2"/>
            </a:solidFill>
          </a:ln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Draft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Draft Activities</a:t>
            </a:r>
            <a:endParaRPr lang="en-US" dirty="0"/>
          </a:p>
        </p:txBody>
      </p:sp>
      <p:sp>
        <p:nvSpPr>
          <p:cNvPr id="14" name="Text Placeholder 3"/>
          <p:cNvSpPr txBox="1">
            <a:spLocks/>
          </p:cNvSpPr>
          <p:nvPr/>
        </p:nvSpPr>
        <p:spPr>
          <a:xfrm>
            <a:off x="5486400" y="2034079"/>
            <a:ext cx="3505200" cy="2004521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The </a:t>
            </a:r>
            <a:r>
              <a:rPr lang="en-US" sz="1800" b="1" dirty="0" smtClean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PI/COI Discloser 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can:</a:t>
            </a:r>
            <a:endParaRPr lang="en-US" sz="1800" dirty="0">
              <a:solidFill>
                <a:schemeClr val="bg1">
                  <a:lumMod val="50000"/>
                </a:schemeClr>
              </a:solidFill>
              <a:latin typeface="Trebuchet MS" panose="020B0603020202020204" pitchFamily="34" charset="0"/>
            </a:endParaRPr>
          </a:p>
          <a:p>
            <a:pPr marL="514350" indent="-514350">
              <a:buClr>
                <a:schemeClr val="accent6"/>
              </a:buClr>
              <a:buFont typeface="+mj-lt"/>
              <a:buAutoNum type="arabicPeriod"/>
            </a:pP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Edit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the 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certification and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complete the 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SmartForm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pages</a:t>
            </a:r>
          </a:p>
          <a:p>
            <a:pPr marL="514350" indent="-514350">
              <a:buClr>
                <a:schemeClr val="accent6"/>
              </a:buClr>
              <a:buFont typeface="+mj-lt"/>
              <a:buAutoNum type="arabicPeriod"/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Submit the 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disclosure(s)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for review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2649244" y="2183166"/>
            <a:ext cx="263525" cy="285115"/>
            <a:chOff x="1264532" y="2098441"/>
            <a:chExt cx="263525" cy="285115"/>
          </a:xfrm>
        </p:grpSpPr>
        <p:sp>
          <p:nvSpPr>
            <p:cNvPr id="25" name="Isosceles Triangle 24"/>
            <p:cNvSpPr/>
            <p:nvPr/>
          </p:nvSpPr>
          <p:spPr>
            <a:xfrm rot="16200000">
              <a:off x="1246885" y="2116088"/>
              <a:ext cx="285115" cy="249821"/>
            </a:xfrm>
            <a:prstGeom prst="triangl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FFFFFF"/>
                  </a:solidFill>
                  <a:ea typeface="Calibri"/>
                  <a:cs typeface="Arial"/>
                </a:rPr>
                <a:t> </a:t>
              </a:r>
            </a:p>
          </p:txBody>
        </p:sp>
        <p:sp>
          <p:nvSpPr>
            <p:cNvPr id="26" name="Text Box 3"/>
            <p:cNvSpPr txBox="1"/>
            <p:nvPr/>
          </p:nvSpPr>
          <p:spPr>
            <a:xfrm>
              <a:off x="1358351" y="2170712"/>
              <a:ext cx="169706" cy="165714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FFFFFF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1</a:t>
              </a:r>
            </a:p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noFill/>
                  <a:latin typeface="Times New Roman"/>
                  <a:ea typeface="Calibri"/>
                  <a:cs typeface="Arial"/>
                </a:rPr>
                <a:t> </a:t>
              </a:r>
              <a:endParaRPr lang="en-US" sz="1200" dirty="0">
                <a:latin typeface="Times New Roman"/>
                <a:ea typeface="Times New Roman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576647" y="2920415"/>
            <a:ext cx="320677" cy="285115"/>
            <a:chOff x="5695288" y="6108502"/>
            <a:chExt cx="320677" cy="285115"/>
          </a:xfrm>
        </p:grpSpPr>
        <p:sp>
          <p:nvSpPr>
            <p:cNvPr id="12" name="Isosceles Triangle 11"/>
            <p:cNvSpPr/>
            <p:nvPr/>
          </p:nvSpPr>
          <p:spPr>
            <a:xfrm rot="5400000">
              <a:off x="5748497" y="6126149"/>
              <a:ext cx="285115" cy="249821"/>
            </a:xfrm>
            <a:prstGeom prst="triangl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FFFFFF"/>
                  </a:solidFill>
                  <a:ea typeface="Calibri"/>
                  <a:cs typeface="Arial"/>
                </a:rPr>
                <a:t> </a:t>
              </a:r>
            </a:p>
          </p:txBody>
        </p:sp>
        <p:sp>
          <p:nvSpPr>
            <p:cNvPr id="13" name="Text Box 3"/>
            <p:cNvSpPr txBox="1"/>
            <p:nvPr/>
          </p:nvSpPr>
          <p:spPr>
            <a:xfrm>
              <a:off x="5695288" y="6174682"/>
              <a:ext cx="301627" cy="21893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 smtClean="0">
                  <a:solidFill>
                    <a:srgbClr val="FFFFFF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2</a:t>
              </a:r>
              <a:endParaRPr lang="en-US" sz="900" b="1" dirty="0">
                <a:solidFill>
                  <a:srgbClr val="FFFFFF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endParaRPr>
            </a:p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noFill/>
                  <a:latin typeface="Times New Roman"/>
                  <a:ea typeface="Calibri"/>
                  <a:cs typeface="Arial"/>
                </a:rPr>
                <a:t> </a:t>
              </a:r>
              <a:endParaRPr lang="en-US" sz="1200" dirty="0">
                <a:latin typeface="Times New Roman"/>
                <a:ea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9362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762000" y="1905000"/>
            <a:ext cx="2286000" cy="1752600"/>
            <a:chOff x="609600" y="1905000"/>
            <a:chExt cx="2286000" cy="1752600"/>
          </a:xfrm>
        </p:grpSpPr>
        <p:sp>
          <p:nvSpPr>
            <p:cNvPr id="5" name="Rectangle 4"/>
            <p:cNvSpPr/>
            <p:nvPr/>
          </p:nvSpPr>
          <p:spPr bwMode="auto">
            <a:xfrm>
              <a:off x="609600" y="1905000"/>
              <a:ext cx="2286000" cy="1752600"/>
            </a:xfrm>
            <a:prstGeom prst="rect">
              <a:avLst/>
            </a:prstGeom>
            <a:solidFill>
              <a:schemeClr val="accent6"/>
            </a:solidFill>
            <a:ln w="222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rebuchet MS" panose="020B0603020202020204" pitchFamily="34" charset="0"/>
                </a:rPr>
                <a:t>HELLO</a:t>
              </a: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>
                  <a:solidFill>
                    <a:schemeClr val="bg1"/>
                  </a:solidFill>
                  <a:latin typeface="Trebuchet MS" panose="020B0603020202020204" pitchFamily="34" charset="0"/>
                </a:rPr>
                <a:t>m</a:t>
              </a:r>
              <a:r>
                <a:rPr lang="en-US" sz="1800" dirty="0" smtClean="0">
                  <a:solidFill>
                    <a:schemeClr val="bg1"/>
                  </a:solidFill>
                  <a:latin typeface="Trebuchet MS" panose="020B0603020202020204" pitchFamily="34" charset="0"/>
                </a:rPr>
                <a:t>y name is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rebuchet MS" panose="020B0603020202020204" pitchFamily="34" charset="0"/>
              </a:endParaRPr>
            </a:p>
          </p:txBody>
        </p:sp>
        <p:sp>
          <p:nvSpPr>
            <p:cNvPr id="6" name="Rounded Rectangle 5"/>
            <p:cNvSpPr/>
            <p:nvPr/>
          </p:nvSpPr>
          <p:spPr bwMode="auto">
            <a:xfrm>
              <a:off x="787866" y="2718033"/>
              <a:ext cx="1905000" cy="762000"/>
            </a:xfrm>
            <a:prstGeom prst="roundRect">
              <a:avLst/>
            </a:prstGeom>
            <a:solidFill>
              <a:schemeClr val="bg1"/>
            </a:solidFill>
            <a:ln w="222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124200" y="2788318"/>
            <a:ext cx="415107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  <a:latin typeface="Trebuchet MS" panose="020B0603020202020204" pitchFamily="34" charset="0"/>
              </a:rPr>
              <a:t>Marla Witkowski</a:t>
            </a:r>
          </a:p>
          <a:p>
            <a:r>
              <a:rPr lang="en-US" sz="1600" dirty="0" smtClean="0">
                <a:latin typeface="Trebuchet MS" panose="020B0603020202020204" pitchFamily="34" charset="0"/>
              </a:rPr>
              <a:t>PACS Campus Training Program Coordinator</a:t>
            </a:r>
          </a:p>
          <a:p>
            <a:r>
              <a:rPr lang="en-US" sz="1600" dirty="0" smtClean="0">
                <a:latin typeface="Trebuchet MS" panose="020B0603020202020204" pitchFamily="34" charset="0"/>
                <a:hlinkClick r:id="rId2"/>
              </a:rPr>
              <a:t>mlw9@buffalo.edu</a:t>
            </a:r>
            <a:r>
              <a:rPr lang="en-US" sz="1600" dirty="0" smtClean="0">
                <a:latin typeface="Trebuchet MS" panose="020B0603020202020204" pitchFamily="34" charset="0"/>
              </a:rPr>
              <a:t> </a:t>
            </a:r>
            <a:endParaRPr lang="en-US" sz="1600" dirty="0">
              <a:latin typeface="Trebuchet MS" panose="020B0603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24199" y="1792681"/>
            <a:ext cx="264527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  <a:latin typeface="Trebuchet MS" panose="020B0603020202020204" pitchFamily="34" charset="0"/>
              </a:rPr>
              <a:t>Ed Zablocki</a:t>
            </a:r>
          </a:p>
          <a:p>
            <a:r>
              <a:rPr lang="en-US" sz="1600" dirty="0" smtClean="0">
                <a:latin typeface="Trebuchet MS" panose="020B0603020202020204" pitchFamily="34" charset="0"/>
              </a:rPr>
              <a:t>Conflict of Interest Officer</a:t>
            </a:r>
          </a:p>
          <a:p>
            <a:r>
              <a:rPr lang="en-US" sz="1600" dirty="0" smtClean="0">
                <a:latin typeface="Trebuchet MS" panose="020B0603020202020204" pitchFamily="34" charset="0"/>
                <a:hlinkClick r:id="rId3"/>
              </a:rPr>
              <a:t>zablocki@buffalo.edu</a:t>
            </a:r>
            <a:r>
              <a:rPr lang="en-US" sz="1600" dirty="0" smtClean="0">
                <a:latin typeface="Trebuchet MS" panose="020B0603020202020204" pitchFamily="34" charset="0"/>
              </a:rPr>
              <a:t>  </a:t>
            </a:r>
            <a:endParaRPr lang="en-US" sz="16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2135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Draft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What to Expect After Submitting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1800" dirty="0"/>
              <a:t>Submitting </a:t>
            </a:r>
            <a:r>
              <a:rPr lang="en-US" sz="1800" dirty="0" smtClean="0"/>
              <a:t>your disclosure(s) initiates </a:t>
            </a:r>
            <a:r>
              <a:rPr lang="en-US" sz="1800" dirty="0"/>
              <a:t>a series of activities that may include</a:t>
            </a:r>
            <a:r>
              <a:rPr lang="en-US" sz="1800" dirty="0" smtClean="0"/>
              <a:t>:</a:t>
            </a:r>
            <a:endParaRPr lang="en-US" dirty="0"/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dirty="0" smtClean="0"/>
              <a:t>Review </a:t>
            </a:r>
            <a:r>
              <a:rPr lang="en-US" dirty="0"/>
              <a:t>by </a:t>
            </a:r>
            <a:r>
              <a:rPr lang="en-US" dirty="0" smtClean="0"/>
              <a:t>a COI Administrator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dirty="0" smtClean="0"/>
              <a:t>Optional ancillary review by individuals, departments, and other organizations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dirty="0" smtClean="0"/>
              <a:t>Review by the Conflict of Interest Committee (CIRC)</a:t>
            </a:r>
            <a:endParaRPr lang="en-US" dirty="0"/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dirty="0"/>
              <a:t>Communication of the </a:t>
            </a:r>
            <a:r>
              <a:rPr lang="en-US" dirty="0" smtClean="0"/>
              <a:t>reviewers’ </a:t>
            </a:r>
            <a:r>
              <a:rPr lang="en-US" dirty="0"/>
              <a:t>decision to the investigator</a:t>
            </a:r>
          </a:p>
          <a:p>
            <a:endParaRPr lang="en-US" sz="18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1800" dirty="0"/>
              <a:t>Any of these may lead to a request for the </a:t>
            </a:r>
            <a:r>
              <a:rPr lang="en-US" sz="1800" dirty="0" smtClean="0"/>
              <a:t>COI Discloser to </a:t>
            </a:r>
            <a:r>
              <a:rPr lang="en-US" sz="1800" dirty="0"/>
              <a:t>take further action, such as providing clarifications </a:t>
            </a:r>
            <a:r>
              <a:rPr lang="en-US" sz="1800" dirty="0" smtClean="0"/>
              <a:t>regarding </a:t>
            </a:r>
            <a:r>
              <a:rPr lang="en-US" sz="1800" dirty="0"/>
              <a:t>the </a:t>
            </a:r>
            <a:r>
              <a:rPr lang="en-US" sz="1800" dirty="0" smtClean="0"/>
              <a:t>disclosure</a:t>
            </a:r>
            <a:endParaRPr lang="en-US" sz="1800" dirty="0"/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18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1800" dirty="0"/>
              <a:t>Whenever the </a:t>
            </a:r>
            <a:r>
              <a:rPr lang="en-US" sz="1800" dirty="0" smtClean="0"/>
              <a:t>COI Discloser needs </a:t>
            </a:r>
            <a:r>
              <a:rPr lang="en-US" sz="1800" dirty="0"/>
              <a:t>to act, </a:t>
            </a:r>
            <a:r>
              <a:rPr lang="en-US" sz="1800" dirty="0" smtClean="0"/>
              <a:t>they will receive an </a:t>
            </a:r>
            <a:r>
              <a:rPr lang="en-US" sz="1800" dirty="0"/>
              <a:t>e-mail notification, and the </a:t>
            </a:r>
            <a:r>
              <a:rPr lang="en-US" sz="1800" dirty="0" smtClean="0"/>
              <a:t>certification appears </a:t>
            </a:r>
            <a:r>
              <a:rPr lang="en-US" sz="1800" dirty="0"/>
              <a:t>in My Inbox </a:t>
            </a:r>
            <a:r>
              <a:rPr lang="en-US" sz="1800" dirty="0" smtClean="0"/>
              <a:t>when </a:t>
            </a:r>
            <a:r>
              <a:rPr lang="en-US" sz="1800" dirty="0"/>
              <a:t>they log in to the </a:t>
            </a:r>
            <a:r>
              <a:rPr lang="en-US" sz="1800" dirty="0" smtClean="0"/>
              <a:t>Click Portal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73434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mputer_white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45" y="2257425"/>
            <a:ext cx="764831" cy="634810"/>
          </a:xfrm>
          <a:prstGeom prst="rect">
            <a:avLst/>
          </a:prstGeom>
        </p:spPr>
      </p:pic>
      <p:sp>
        <p:nvSpPr>
          <p:cNvPr id="3" name="Text Placeholder 3"/>
          <p:cNvSpPr txBox="1">
            <a:spLocks/>
          </p:cNvSpPr>
          <p:nvPr/>
        </p:nvSpPr>
        <p:spPr>
          <a:xfrm>
            <a:off x="2314575" y="2257425"/>
            <a:ext cx="6360652" cy="312420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4" name="Text Placeholder 12"/>
          <p:cNvSpPr txBox="1">
            <a:spLocks/>
          </p:cNvSpPr>
          <p:nvPr/>
        </p:nvSpPr>
        <p:spPr>
          <a:xfrm>
            <a:off x="644600" y="1339061"/>
            <a:ext cx="8098863" cy="5207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b="1" kern="1200" baseline="0">
                <a:solidFill>
                  <a:schemeClr val="bg1"/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Trebuchet MS" panose="020B0603020202020204" pitchFamily="34" charset="0"/>
              </a:rPr>
              <a:t>Draft Exercises</a:t>
            </a:r>
            <a:endParaRPr lang="en-US" dirty="0">
              <a:latin typeface="Trebuchet MS" panose="020B0603020202020204" pitchFamily="34" charset="0"/>
            </a:endParaRPr>
          </a:p>
        </p:txBody>
      </p:sp>
      <p:sp>
        <p:nvSpPr>
          <p:cNvPr id="7" name="Text Placeholder 3"/>
          <p:cNvSpPr txBox="1">
            <a:spLocks/>
          </p:cNvSpPr>
          <p:nvPr/>
        </p:nvSpPr>
        <p:spPr>
          <a:xfrm>
            <a:off x="2314576" y="2133600"/>
            <a:ext cx="6360651" cy="2133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000" dirty="0">
                <a:solidFill>
                  <a:schemeClr val="bg1"/>
                </a:solidFill>
                <a:latin typeface="Trebuchet MS" panose="020B0603020202020204" pitchFamily="34" charset="0"/>
              </a:rPr>
              <a:t>Perform the following training </a:t>
            </a:r>
            <a:r>
              <a:rPr lang="en-US" sz="20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exercises:</a:t>
            </a:r>
            <a:endParaRPr lang="en-US" sz="2000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chemeClr val="bg1"/>
                </a:solidFill>
                <a:latin typeface="Trebuchet MS" panose="020B0603020202020204" pitchFamily="34" charset="0"/>
              </a:rPr>
              <a:t>Exercise </a:t>
            </a:r>
            <a:r>
              <a:rPr lang="en-US" sz="20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6: </a:t>
            </a:r>
            <a:r>
              <a:rPr lang="en-US" sz="20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Edit a Certification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Exercise 7: </a:t>
            </a:r>
            <a:r>
              <a:rPr lang="en-US" sz="20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Submit Disclosures to Review</a:t>
            </a:r>
          </a:p>
        </p:txBody>
      </p:sp>
    </p:spTree>
    <p:extLst>
      <p:ext uri="{BB962C8B-B14F-4D97-AF65-F5344CB8AC3E}">
        <p14:creationId xmlns:p14="http://schemas.microsoft.com/office/powerpoint/2010/main" val="1524100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2"/>
          <p:cNvSpPr txBox="1">
            <a:spLocks/>
          </p:cNvSpPr>
          <p:nvPr/>
        </p:nvSpPr>
        <p:spPr>
          <a:xfrm>
            <a:off x="522602" y="2830561"/>
            <a:ext cx="5068574" cy="651606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b="1" kern="1200" baseline="0">
                <a:solidFill>
                  <a:schemeClr val="bg1"/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Member Review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Ancillary Review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Click COI Module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6219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Ancillary Review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Ancillary Review Process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304800" y="2057400"/>
            <a:ext cx="8412480" cy="3733800"/>
          </a:xfrm>
        </p:spPr>
        <p:txBody>
          <a:bodyPr/>
          <a:lstStyle/>
          <a:p>
            <a:r>
              <a:rPr lang="en-US" dirty="0" smtClean="0"/>
              <a:t>Ancillary </a:t>
            </a:r>
            <a:r>
              <a:rPr lang="en-US" dirty="0"/>
              <a:t>reviews allow individuals, departments, and other organizations to give feedback on the submission in parallel with the </a:t>
            </a:r>
            <a:r>
              <a:rPr lang="en-US" dirty="0" smtClean="0"/>
              <a:t>disclosure review</a:t>
            </a:r>
            <a:endParaRPr lang="en-US" dirty="0"/>
          </a:p>
          <a:p>
            <a:endParaRPr lang="en-US" dirty="0"/>
          </a:p>
          <a:p>
            <a:r>
              <a:rPr lang="en-US" dirty="0"/>
              <a:t>The system does not prevent a submission from being reviewed or approved </a:t>
            </a:r>
            <a:r>
              <a:rPr lang="en-US" dirty="0" smtClean="0"/>
              <a:t>with </a:t>
            </a:r>
            <a:r>
              <a:rPr lang="en-US" dirty="0"/>
              <a:t>ancillary reviews </a:t>
            </a:r>
            <a:r>
              <a:rPr lang="en-US" dirty="0" smtClean="0"/>
              <a:t>outstanding</a:t>
            </a:r>
            <a:endParaRPr lang="en-US" dirty="0"/>
          </a:p>
          <a:p>
            <a:endParaRPr lang="en-US" dirty="0"/>
          </a:p>
          <a:p>
            <a:r>
              <a:rPr lang="en-US" dirty="0"/>
              <a:t>Decisions about how, when, and whether to interrupt the </a:t>
            </a:r>
            <a:r>
              <a:rPr lang="en-US" dirty="0" smtClean="0"/>
              <a:t>review </a:t>
            </a:r>
            <a:r>
              <a:rPr lang="en-US" dirty="0"/>
              <a:t>process to wait for ancillary reviews are left to </a:t>
            </a:r>
            <a:r>
              <a:rPr lang="en-US" dirty="0" smtClean="0"/>
              <a:t>the University’s</a:t>
            </a:r>
            <a:r>
              <a:rPr lang="en-US" dirty="0"/>
              <a:t> policies and </a:t>
            </a:r>
            <a:r>
              <a:rPr lang="en-US" dirty="0" smtClean="0"/>
              <a:t>staff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9661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904" y="2122065"/>
            <a:ext cx="7810500" cy="3859840"/>
          </a:xfrm>
          <a:prstGeom prst="rect">
            <a:avLst/>
          </a:prstGeom>
          <a:ln>
            <a:solidFill>
              <a:schemeClr val="accent2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Ancillary Review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Ancillary Review Activities</a:t>
            </a:r>
            <a:endParaRPr lang="en-US" dirty="0"/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4953000" y="1606473"/>
            <a:ext cx="3429000" cy="2160397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>
                <a:solidFill>
                  <a:schemeClr val="bg2"/>
                </a:solidFill>
                <a:latin typeface="Trebuchet MS" panose="020B0603020202020204" pitchFamily="34" charset="0"/>
              </a:rPr>
              <a:t>Ancillary reviews can occur at any time from the Pre-Submission to In-Review </a:t>
            </a:r>
            <a:r>
              <a:rPr lang="en-US" sz="1800" dirty="0" smtClean="0">
                <a:solidFill>
                  <a:schemeClr val="bg2"/>
                </a:solidFill>
                <a:latin typeface="Trebuchet MS" panose="020B0603020202020204" pitchFamily="34" charset="0"/>
              </a:rPr>
              <a:t>states.</a:t>
            </a:r>
          </a:p>
          <a:p>
            <a:pPr marL="0" indent="0">
              <a:buNone/>
            </a:pPr>
            <a:r>
              <a:rPr lang="en-US" sz="1800" dirty="0" smtClean="0">
                <a:solidFill>
                  <a:schemeClr val="bg2"/>
                </a:solidFill>
                <a:latin typeface="Trebuchet MS" panose="020B0603020202020204" pitchFamily="34" charset="0"/>
              </a:rPr>
              <a:t>They </a:t>
            </a:r>
            <a:r>
              <a:rPr lang="en-US" sz="1800" dirty="0">
                <a:solidFill>
                  <a:schemeClr val="bg2"/>
                </a:solidFill>
                <a:latin typeface="Trebuchet MS" panose="020B0603020202020204" pitchFamily="34" charset="0"/>
              </a:rPr>
              <a:t>can be requested and </a:t>
            </a:r>
            <a:r>
              <a:rPr lang="en-US" sz="1800" dirty="0" smtClean="0">
                <a:solidFill>
                  <a:schemeClr val="bg2"/>
                </a:solidFill>
                <a:latin typeface="Trebuchet MS" panose="020B0603020202020204" pitchFamily="34" charset="0"/>
              </a:rPr>
              <a:t>managed (1) </a:t>
            </a:r>
            <a:r>
              <a:rPr lang="en-US" sz="1800" dirty="0">
                <a:solidFill>
                  <a:schemeClr val="bg2"/>
                </a:solidFill>
                <a:latin typeface="Trebuchet MS" panose="020B0603020202020204" pitchFamily="34" charset="0"/>
              </a:rPr>
              <a:t>by </a:t>
            </a:r>
            <a:r>
              <a:rPr lang="en-US" sz="1800" dirty="0" smtClean="0">
                <a:solidFill>
                  <a:schemeClr val="bg2"/>
                </a:solidFill>
                <a:latin typeface="Trebuchet MS" panose="020B0603020202020204" pitchFamily="34" charset="0"/>
              </a:rPr>
              <a:t>COI Administrators, Committee Members, and Monitors</a:t>
            </a:r>
            <a:endParaRPr lang="en-US" sz="1800" dirty="0">
              <a:solidFill>
                <a:schemeClr val="bg2"/>
              </a:solidFill>
              <a:latin typeface="Trebuchet MS" panose="020B060302020202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93051" y="4903212"/>
            <a:ext cx="249821" cy="285115"/>
            <a:chOff x="681831" y="3766870"/>
            <a:chExt cx="249821" cy="285115"/>
          </a:xfrm>
        </p:grpSpPr>
        <p:sp>
          <p:nvSpPr>
            <p:cNvPr id="8" name="Isosceles Triangle 7"/>
            <p:cNvSpPr/>
            <p:nvPr/>
          </p:nvSpPr>
          <p:spPr>
            <a:xfrm rot="5400000">
              <a:off x="664184" y="3784517"/>
              <a:ext cx="285115" cy="249821"/>
            </a:xfrm>
            <a:prstGeom prst="triangl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FFFFFF"/>
                  </a:solidFill>
                  <a:ea typeface="Calibri"/>
                  <a:cs typeface="Arial"/>
                </a:rPr>
                <a:t> </a:t>
              </a:r>
            </a:p>
          </p:txBody>
        </p:sp>
        <p:sp>
          <p:nvSpPr>
            <p:cNvPr id="9" name="Text Box 3"/>
            <p:cNvSpPr txBox="1"/>
            <p:nvPr/>
          </p:nvSpPr>
          <p:spPr>
            <a:xfrm rot="10800000" flipV="1">
              <a:off x="681831" y="3835203"/>
              <a:ext cx="170073" cy="15640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 smtClean="0">
                  <a:solidFill>
                    <a:srgbClr val="FFFFFF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1</a:t>
              </a:r>
              <a:endParaRPr lang="en-US" sz="900" b="1" dirty="0">
                <a:solidFill>
                  <a:srgbClr val="FFFFFF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endParaRPr>
            </a:p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noFill/>
                  <a:latin typeface="Times New Roman"/>
                  <a:ea typeface="Calibri"/>
                  <a:cs typeface="Arial"/>
                </a:rPr>
                <a:t> </a:t>
              </a:r>
              <a:endParaRPr lang="en-US" sz="1200" dirty="0">
                <a:latin typeface="Times New Roman"/>
                <a:ea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22600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676400"/>
            <a:ext cx="4257167" cy="4681537"/>
          </a:xfrm>
          <a:prstGeom prst="rect">
            <a:avLst/>
          </a:prstGeom>
          <a:ln>
            <a:solidFill>
              <a:schemeClr val="accent2"/>
            </a:solidFill>
          </a:ln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Ancillary Review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Ancillary Review Activities</a:t>
            </a:r>
            <a:endParaRPr lang="en-US" dirty="0"/>
          </a:p>
        </p:txBody>
      </p:sp>
      <p:sp>
        <p:nvSpPr>
          <p:cNvPr id="14" name="Text Placeholder 3"/>
          <p:cNvSpPr txBox="1">
            <a:spLocks/>
          </p:cNvSpPr>
          <p:nvPr/>
        </p:nvSpPr>
        <p:spPr>
          <a:xfrm>
            <a:off x="5029200" y="1954404"/>
            <a:ext cx="3429000" cy="1394921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accent6"/>
              </a:buClr>
              <a:buNone/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The </a:t>
            </a:r>
            <a:r>
              <a:rPr lang="en-US" sz="1800" b="1" dirty="0" smtClean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Ancillary Reviewer 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can:</a:t>
            </a:r>
            <a:endParaRPr lang="en-US" sz="1800" dirty="0">
              <a:solidFill>
                <a:schemeClr val="bg1">
                  <a:lumMod val="50000"/>
                </a:schemeClr>
              </a:solidFill>
              <a:latin typeface="Trebuchet MS" panose="020B0603020202020204" pitchFamily="34" charset="0"/>
            </a:endParaRPr>
          </a:p>
          <a:p>
            <a:pPr>
              <a:buClr>
                <a:schemeClr val="accent6"/>
              </a:buClr>
              <a:buFont typeface="+mj-lt"/>
              <a:buAutoNum type="arabicPeriod"/>
            </a:pP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Submit an ancillary review, and request changes to the disclosure.</a:t>
            </a:r>
            <a:endParaRPr lang="en-US" sz="1800" dirty="0">
              <a:solidFill>
                <a:schemeClr val="bg1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2039644" y="2689932"/>
            <a:ext cx="263525" cy="285115"/>
            <a:chOff x="1264532" y="2098441"/>
            <a:chExt cx="263525" cy="285115"/>
          </a:xfrm>
        </p:grpSpPr>
        <p:sp>
          <p:nvSpPr>
            <p:cNvPr id="25" name="Isosceles Triangle 24"/>
            <p:cNvSpPr/>
            <p:nvPr/>
          </p:nvSpPr>
          <p:spPr>
            <a:xfrm rot="16200000">
              <a:off x="1246885" y="2116088"/>
              <a:ext cx="285115" cy="249821"/>
            </a:xfrm>
            <a:prstGeom prst="triangl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FFFFFF"/>
                  </a:solidFill>
                  <a:ea typeface="Calibri"/>
                  <a:cs typeface="Arial"/>
                </a:rPr>
                <a:t> </a:t>
              </a:r>
            </a:p>
          </p:txBody>
        </p:sp>
        <p:sp>
          <p:nvSpPr>
            <p:cNvPr id="26" name="Text Box 3"/>
            <p:cNvSpPr txBox="1"/>
            <p:nvPr/>
          </p:nvSpPr>
          <p:spPr>
            <a:xfrm>
              <a:off x="1358351" y="2170712"/>
              <a:ext cx="169706" cy="165714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FFFFFF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1</a:t>
              </a:r>
            </a:p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noFill/>
                  <a:latin typeface="Times New Roman"/>
                  <a:ea typeface="Calibri"/>
                  <a:cs typeface="Arial"/>
                </a:rPr>
                <a:t> </a:t>
              </a:r>
              <a:endParaRPr lang="en-US" sz="1200" dirty="0">
                <a:latin typeface="Times New Roman"/>
                <a:ea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24546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mputer_white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45" y="2257425"/>
            <a:ext cx="764831" cy="634810"/>
          </a:xfrm>
          <a:prstGeom prst="rect">
            <a:avLst/>
          </a:prstGeom>
        </p:spPr>
      </p:pic>
      <p:sp>
        <p:nvSpPr>
          <p:cNvPr id="3" name="Text Placeholder 3"/>
          <p:cNvSpPr txBox="1">
            <a:spLocks/>
          </p:cNvSpPr>
          <p:nvPr/>
        </p:nvSpPr>
        <p:spPr>
          <a:xfrm>
            <a:off x="2314575" y="2257425"/>
            <a:ext cx="6360652" cy="312420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4" name="Text Placeholder 12"/>
          <p:cNvSpPr txBox="1">
            <a:spLocks/>
          </p:cNvSpPr>
          <p:nvPr/>
        </p:nvSpPr>
        <p:spPr>
          <a:xfrm>
            <a:off x="644600" y="1339061"/>
            <a:ext cx="8098863" cy="5207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b="1" kern="1200" baseline="0">
                <a:solidFill>
                  <a:schemeClr val="bg1"/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Trebuchet MS" panose="020B0603020202020204" pitchFamily="34" charset="0"/>
              </a:rPr>
              <a:t>Ancillary Review Exercises</a:t>
            </a:r>
            <a:endParaRPr lang="en-US" dirty="0">
              <a:latin typeface="Trebuchet MS" panose="020B0603020202020204" pitchFamily="34" charset="0"/>
            </a:endParaRPr>
          </a:p>
        </p:txBody>
      </p:sp>
      <p:sp>
        <p:nvSpPr>
          <p:cNvPr id="7" name="Text Placeholder 3"/>
          <p:cNvSpPr txBox="1">
            <a:spLocks/>
          </p:cNvSpPr>
          <p:nvPr/>
        </p:nvSpPr>
        <p:spPr>
          <a:xfrm>
            <a:off x="2314576" y="2133600"/>
            <a:ext cx="6360651" cy="291274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000" dirty="0">
                <a:solidFill>
                  <a:schemeClr val="bg1"/>
                </a:solidFill>
                <a:latin typeface="Trebuchet MS" panose="020B0603020202020204" pitchFamily="34" charset="0"/>
              </a:rPr>
              <a:t>Perform the following training exercises: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chemeClr val="bg1"/>
                </a:solidFill>
                <a:latin typeface="Trebuchet MS" panose="020B0603020202020204" pitchFamily="34" charset="0"/>
              </a:rPr>
              <a:t>Exercise </a:t>
            </a:r>
            <a:r>
              <a:rPr lang="en-US" sz="20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8: </a:t>
            </a:r>
            <a:r>
              <a:rPr lang="en-US" sz="20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Manage Ancillary Reviews</a:t>
            </a:r>
            <a:endParaRPr lang="en-US" sz="2000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chemeClr val="bg1"/>
                </a:solidFill>
                <a:latin typeface="Trebuchet MS" panose="020B0603020202020204" pitchFamily="34" charset="0"/>
              </a:rPr>
              <a:t>Exercise 9</a:t>
            </a:r>
            <a:r>
              <a:rPr lang="en-US" sz="20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: </a:t>
            </a:r>
            <a:r>
              <a:rPr lang="en-US" sz="20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Submit an Ancillary Review</a:t>
            </a:r>
            <a:endParaRPr lang="en-US" sz="20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6955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2"/>
          <p:cNvSpPr txBox="1">
            <a:spLocks/>
          </p:cNvSpPr>
          <p:nvPr/>
        </p:nvSpPr>
        <p:spPr>
          <a:xfrm>
            <a:off x="522602" y="2830561"/>
            <a:ext cx="4618741" cy="651606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b="1" kern="1200" baseline="0">
                <a:solidFill>
                  <a:schemeClr val="bg1"/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Specialist Review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Administrative Review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Click COI Module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407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/>
          <a:srcRect r="59200"/>
          <a:stretch/>
        </p:blipFill>
        <p:spPr>
          <a:xfrm>
            <a:off x="838200" y="1936829"/>
            <a:ext cx="3567696" cy="4321321"/>
          </a:xfrm>
          <a:prstGeom prst="rect">
            <a:avLst/>
          </a:prstGeom>
          <a:ln>
            <a:solidFill>
              <a:schemeClr val="accent2"/>
            </a:solidFill>
          </a:ln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Administrative Review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Administrative Review Activities</a:t>
            </a:r>
            <a:endParaRPr lang="en-US" dirty="0"/>
          </a:p>
        </p:txBody>
      </p:sp>
      <p:sp>
        <p:nvSpPr>
          <p:cNvPr id="14" name="Text Placeholder 3"/>
          <p:cNvSpPr txBox="1">
            <a:spLocks/>
          </p:cNvSpPr>
          <p:nvPr/>
        </p:nvSpPr>
        <p:spPr>
          <a:xfrm>
            <a:off x="5486400" y="2437688"/>
            <a:ext cx="3429000" cy="3353512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85000"/>
              </a:schemeClr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The </a:t>
            </a:r>
            <a:r>
              <a:rPr lang="en-US" sz="1800" b="1" dirty="0" smtClean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COI Administrator 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can:</a:t>
            </a:r>
            <a:endParaRPr lang="en-US" sz="1800" dirty="0">
              <a:solidFill>
                <a:schemeClr val="bg1">
                  <a:lumMod val="50000"/>
                </a:schemeClr>
              </a:solidFill>
              <a:latin typeface="Trebuchet MS" panose="020B0603020202020204" pitchFamily="34" charset="0"/>
            </a:endParaRPr>
          </a:p>
          <a:p>
            <a:pPr>
              <a:buClr>
                <a:schemeClr val="accent6"/>
              </a:buClr>
              <a:buFont typeface="+mj-lt"/>
              <a:buAutoNum type="arabicPeriod"/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Review the 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disclosure(s) and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determine 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if any edits or an Ancillary Review is needed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Trebuchet MS" panose="020B0603020202020204" pitchFamily="34" charset="0"/>
            </a:endParaRPr>
          </a:p>
          <a:p>
            <a:pPr>
              <a:buClr>
                <a:schemeClr val="accent6"/>
              </a:buClr>
              <a:buFont typeface="+mj-lt"/>
              <a:buAutoNum type="arabicPeriod"/>
            </a:pP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Record their administrative review and mark it complete</a:t>
            </a:r>
          </a:p>
          <a:p>
            <a:pPr>
              <a:buClr>
                <a:schemeClr val="accent6"/>
              </a:buClr>
              <a:buFont typeface="+mj-lt"/>
              <a:buAutoNum type="arabicPeriod"/>
            </a:pP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Assign the agreement to a committee for further review</a:t>
            </a:r>
            <a:endParaRPr lang="en-US" sz="1800" dirty="0">
              <a:solidFill>
                <a:schemeClr val="bg1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2385121" y="4687360"/>
            <a:ext cx="263525" cy="285115"/>
            <a:chOff x="1264532" y="2098441"/>
            <a:chExt cx="263525" cy="285115"/>
          </a:xfrm>
        </p:grpSpPr>
        <p:sp>
          <p:nvSpPr>
            <p:cNvPr id="25" name="Isosceles Triangle 24"/>
            <p:cNvSpPr/>
            <p:nvPr/>
          </p:nvSpPr>
          <p:spPr>
            <a:xfrm rot="16200000">
              <a:off x="1246885" y="2116088"/>
              <a:ext cx="285115" cy="249821"/>
            </a:xfrm>
            <a:prstGeom prst="triangl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FFFFFF"/>
                  </a:solidFill>
                  <a:ea typeface="Calibri"/>
                  <a:cs typeface="Arial"/>
                </a:rPr>
                <a:t> </a:t>
              </a:r>
            </a:p>
          </p:txBody>
        </p:sp>
        <p:sp>
          <p:nvSpPr>
            <p:cNvPr id="26" name="Text Box 3"/>
            <p:cNvSpPr txBox="1"/>
            <p:nvPr/>
          </p:nvSpPr>
          <p:spPr>
            <a:xfrm>
              <a:off x="1358351" y="2170712"/>
              <a:ext cx="169706" cy="165714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FFFFFF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2</a:t>
              </a:r>
            </a:p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noFill/>
                  <a:latin typeface="Times New Roman"/>
                  <a:ea typeface="Calibri"/>
                  <a:cs typeface="Arial"/>
                </a:rPr>
                <a:t> </a:t>
              </a:r>
              <a:endParaRPr lang="en-US" sz="1200" dirty="0">
                <a:latin typeface="Times New Roman"/>
                <a:ea typeface="Times New Roman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385121" y="3850631"/>
            <a:ext cx="263525" cy="285115"/>
            <a:chOff x="1264532" y="2098441"/>
            <a:chExt cx="263525" cy="285115"/>
          </a:xfrm>
        </p:grpSpPr>
        <p:sp>
          <p:nvSpPr>
            <p:cNvPr id="10" name="Isosceles Triangle 9"/>
            <p:cNvSpPr/>
            <p:nvPr/>
          </p:nvSpPr>
          <p:spPr>
            <a:xfrm rot="16200000">
              <a:off x="1246885" y="2116088"/>
              <a:ext cx="285115" cy="249821"/>
            </a:xfrm>
            <a:prstGeom prst="triangl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FFFFFF"/>
                  </a:solidFill>
                  <a:ea typeface="Calibri"/>
                  <a:cs typeface="Arial"/>
                </a:rPr>
                <a:t> </a:t>
              </a:r>
            </a:p>
          </p:txBody>
        </p:sp>
        <p:sp>
          <p:nvSpPr>
            <p:cNvPr id="11" name="Text Box 3"/>
            <p:cNvSpPr txBox="1"/>
            <p:nvPr/>
          </p:nvSpPr>
          <p:spPr>
            <a:xfrm>
              <a:off x="1358351" y="2170712"/>
              <a:ext cx="169706" cy="165714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FFFFFF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3</a:t>
              </a:r>
            </a:p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noFill/>
                  <a:latin typeface="Times New Roman"/>
                  <a:ea typeface="Calibri"/>
                  <a:cs typeface="Arial"/>
                </a:rPr>
                <a:t> </a:t>
              </a:r>
              <a:endParaRPr lang="en-US" sz="1200" dirty="0">
                <a:latin typeface="Times New Roman"/>
                <a:ea typeface="Times New Roman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 flipH="1">
            <a:off x="577512" y="5071695"/>
            <a:ext cx="263525" cy="285115"/>
            <a:chOff x="1264532" y="2098441"/>
            <a:chExt cx="263525" cy="285115"/>
          </a:xfrm>
        </p:grpSpPr>
        <p:sp>
          <p:nvSpPr>
            <p:cNvPr id="13" name="Isosceles Triangle 12"/>
            <p:cNvSpPr/>
            <p:nvPr/>
          </p:nvSpPr>
          <p:spPr>
            <a:xfrm rot="16200000">
              <a:off x="1246885" y="2116088"/>
              <a:ext cx="285115" cy="249821"/>
            </a:xfrm>
            <a:prstGeom prst="triangl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FFFFFF"/>
                  </a:solidFill>
                  <a:ea typeface="Calibri"/>
                  <a:cs typeface="Arial"/>
                </a:rPr>
                <a:t> </a:t>
              </a:r>
            </a:p>
          </p:txBody>
        </p:sp>
        <p:sp>
          <p:nvSpPr>
            <p:cNvPr id="15" name="Text Box 3"/>
            <p:cNvSpPr txBox="1"/>
            <p:nvPr/>
          </p:nvSpPr>
          <p:spPr>
            <a:xfrm>
              <a:off x="1358351" y="2170712"/>
              <a:ext cx="169706" cy="165714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 smtClean="0">
                  <a:solidFill>
                    <a:srgbClr val="FFFFFF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1b</a:t>
              </a:r>
              <a:endParaRPr lang="en-US" sz="900" b="1" dirty="0">
                <a:solidFill>
                  <a:srgbClr val="FFFFFF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endParaRPr>
            </a:p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noFill/>
                  <a:latin typeface="Times New Roman"/>
                  <a:ea typeface="Calibri"/>
                  <a:cs typeface="Arial"/>
                </a:rPr>
                <a:t> </a:t>
              </a:r>
              <a:endParaRPr lang="en-US" sz="1200" dirty="0">
                <a:latin typeface="Times New Roman"/>
                <a:ea typeface="Times New Roman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 flipH="1">
            <a:off x="592431" y="2544103"/>
            <a:ext cx="263525" cy="285115"/>
            <a:chOff x="1264532" y="2098441"/>
            <a:chExt cx="263525" cy="285115"/>
          </a:xfrm>
        </p:grpSpPr>
        <p:sp>
          <p:nvSpPr>
            <p:cNvPr id="28" name="Isosceles Triangle 27"/>
            <p:cNvSpPr/>
            <p:nvPr/>
          </p:nvSpPr>
          <p:spPr>
            <a:xfrm rot="16200000">
              <a:off x="1246885" y="2116088"/>
              <a:ext cx="285115" cy="249821"/>
            </a:xfrm>
            <a:prstGeom prst="triangl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FFFFFF"/>
                  </a:solidFill>
                  <a:ea typeface="Calibri"/>
                  <a:cs typeface="Arial"/>
                </a:rPr>
                <a:t> </a:t>
              </a:r>
            </a:p>
          </p:txBody>
        </p:sp>
        <p:sp>
          <p:nvSpPr>
            <p:cNvPr id="29" name="Text Box 3"/>
            <p:cNvSpPr txBox="1"/>
            <p:nvPr/>
          </p:nvSpPr>
          <p:spPr>
            <a:xfrm>
              <a:off x="1358351" y="2170712"/>
              <a:ext cx="169706" cy="165714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 smtClean="0">
                  <a:solidFill>
                    <a:srgbClr val="FFFFFF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1a</a:t>
              </a:r>
              <a:endParaRPr lang="en-US" sz="900" b="1" dirty="0">
                <a:solidFill>
                  <a:srgbClr val="FFFFFF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endParaRPr>
            </a:p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noFill/>
                  <a:latin typeface="Times New Roman"/>
                  <a:ea typeface="Calibri"/>
                  <a:cs typeface="Arial"/>
                </a:rPr>
                <a:t> </a:t>
              </a:r>
              <a:endParaRPr lang="en-US" sz="1200" dirty="0">
                <a:latin typeface="Times New Roman"/>
                <a:ea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3467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mputer_white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45" y="2257425"/>
            <a:ext cx="764831" cy="634810"/>
          </a:xfrm>
          <a:prstGeom prst="rect">
            <a:avLst/>
          </a:prstGeom>
        </p:spPr>
      </p:pic>
      <p:sp>
        <p:nvSpPr>
          <p:cNvPr id="3" name="Text Placeholder 3"/>
          <p:cNvSpPr txBox="1">
            <a:spLocks/>
          </p:cNvSpPr>
          <p:nvPr/>
        </p:nvSpPr>
        <p:spPr>
          <a:xfrm>
            <a:off x="2314575" y="2257425"/>
            <a:ext cx="6360652" cy="312420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4" name="Text Placeholder 12"/>
          <p:cNvSpPr txBox="1">
            <a:spLocks/>
          </p:cNvSpPr>
          <p:nvPr/>
        </p:nvSpPr>
        <p:spPr>
          <a:xfrm>
            <a:off x="644600" y="1339061"/>
            <a:ext cx="8098863" cy="5207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b="1" kern="1200" baseline="0">
                <a:solidFill>
                  <a:schemeClr val="bg1"/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Trebuchet MS" panose="020B0603020202020204" pitchFamily="34" charset="0"/>
              </a:rPr>
              <a:t>Administrative Review Exercises</a:t>
            </a:r>
            <a:endParaRPr lang="en-US" dirty="0">
              <a:latin typeface="Trebuchet MS" panose="020B0603020202020204" pitchFamily="34" charset="0"/>
            </a:endParaRPr>
          </a:p>
        </p:txBody>
      </p:sp>
      <p:sp>
        <p:nvSpPr>
          <p:cNvPr id="7" name="Text Placeholder 3"/>
          <p:cNvSpPr txBox="1">
            <a:spLocks/>
          </p:cNvSpPr>
          <p:nvPr/>
        </p:nvSpPr>
        <p:spPr>
          <a:xfrm>
            <a:off x="2314576" y="2133600"/>
            <a:ext cx="6360651" cy="291274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000" dirty="0">
                <a:solidFill>
                  <a:schemeClr val="bg1"/>
                </a:solidFill>
                <a:latin typeface="Trebuchet MS" panose="020B0603020202020204" pitchFamily="34" charset="0"/>
              </a:rPr>
              <a:t>Perform the following training </a:t>
            </a:r>
            <a:r>
              <a:rPr lang="en-US" sz="20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exercises:</a:t>
            </a:r>
            <a:endParaRPr lang="en-US" sz="2000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Exercise 10: </a:t>
            </a:r>
            <a:r>
              <a:rPr lang="en-US" sz="20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Review Certification Details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Exercise 11: </a:t>
            </a:r>
            <a:r>
              <a:rPr lang="en-US" sz="20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Assign a Committee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Exercise 12: </a:t>
            </a:r>
            <a:r>
              <a:rPr lang="en-US" sz="20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Record and Complete an Administrative Review</a:t>
            </a:r>
            <a:endParaRPr lang="en-US" sz="20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1585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COI Module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 smtClean="0"/>
              <a:t>The Pre-Award and Compliance System (PACS) </a:t>
            </a:r>
            <a:r>
              <a:rPr lang="en-US" dirty="0"/>
              <a:t>is a multi-year collaborative project to implement the online Click Portal</a:t>
            </a:r>
          </a:p>
          <a:p>
            <a:endParaRPr lang="en-US" dirty="0"/>
          </a:p>
          <a:p>
            <a:r>
              <a:rPr lang="en-US" dirty="0" smtClean="0"/>
              <a:t>The Click Portal is being implemented </a:t>
            </a:r>
            <a:r>
              <a:rPr lang="en-US" dirty="0"/>
              <a:t>to assist principal investigators, students, compliance and research administration staff </a:t>
            </a:r>
            <a:r>
              <a:rPr lang="en-US" dirty="0" smtClean="0"/>
              <a:t>with administering </a:t>
            </a:r>
            <a:r>
              <a:rPr lang="en-US" dirty="0"/>
              <a:t>sponsored programs </a:t>
            </a:r>
          </a:p>
          <a:p>
            <a:endParaRPr lang="en-US" dirty="0"/>
          </a:p>
          <a:p>
            <a:r>
              <a:rPr lang="en-US" dirty="0" smtClean="0"/>
              <a:t>UB is leading the implementation of the Click Portal, working in collaboration with our vendor partner, Huron, and the PACS Leadership Team.  </a:t>
            </a:r>
            <a:endParaRPr lang="en-US" dirty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744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2"/>
          <p:cNvSpPr txBox="1">
            <a:spLocks/>
          </p:cNvSpPr>
          <p:nvPr/>
        </p:nvSpPr>
        <p:spPr>
          <a:xfrm>
            <a:off x="522602" y="2830561"/>
            <a:ext cx="5068574" cy="651606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b="1" kern="1200" baseline="0">
                <a:solidFill>
                  <a:schemeClr val="bg1"/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Member Review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Preparing for Meeting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Click COI Module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872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564" y="1981200"/>
            <a:ext cx="5149492" cy="3779131"/>
          </a:xfrm>
          <a:prstGeom prst="rect">
            <a:avLst/>
          </a:prstGeom>
          <a:ln>
            <a:solidFill>
              <a:schemeClr val="accent2"/>
            </a:solidFill>
          </a:ln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Preparing for Meeting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Preparing for Meeting Activities</a:t>
            </a:r>
            <a:endParaRPr lang="en-US" dirty="0"/>
          </a:p>
        </p:txBody>
      </p:sp>
      <p:sp>
        <p:nvSpPr>
          <p:cNvPr id="14" name="Text Placeholder 3"/>
          <p:cNvSpPr txBox="1">
            <a:spLocks/>
          </p:cNvSpPr>
          <p:nvPr/>
        </p:nvSpPr>
        <p:spPr>
          <a:xfrm>
            <a:off x="4267200" y="2580716"/>
            <a:ext cx="4419600" cy="1886005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accent6"/>
              </a:buClr>
              <a:buNone/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The </a:t>
            </a:r>
            <a:r>
              <a:rPr lang="en-US" sz="1800" b="1" dirty="0" smtClean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COI Administrator 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can:</a:t>
            </a:r>
            <a:endParaRPr lang="en-US" sz="1800" dirty="0">
              <a:solidFill>
                <a:schemeClr val="bg1">
                  <a:lumMod val="50000"/>
                </a:schemeClr>
              </a:solidFill>
              <a:latin typeface="Trebuchet MS" panose="020B0603020202020204" pitchFamily="34" charset="0"/>
            </a:endParaRPr>
          </a:p>
          <a:p>
            <a:pPr>
              <a:buClr>
                <a:schemeClr val="accent6"/>
              </a:buClr>
              <a:buFont typeface="+mj-lt"/>
              <a:buAutoNum type="arabicPeriod"/>
            </a:pP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Prepare the agenda for the meeting</a:t>
            </a:r>
          </a:p>
          <a:p>
            <a:pPr>
              <a:buClr>
                <a:schemeClr val="accent6"/>
              </a:buClr>
              <a:buFont typeface="+mj-lt"/>
              <a:buAutoNum type="arabicPeriod"/>
            </a:pP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Send the agenda to Committee Members</a:t>
            </a:r>
          </a:p>
          <a:p>
            <a:pPr>
              <a:buClr>
                <a:schemeClr val="accent6"/>
              </a:buClr>
              <a:buFont typeface="+mj-lt"/>
              <a:buAutoNum type="arabicPeriod"/>
            </a:pP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Assign reviewers to the disclosure(s)</a:t>
            </a:r>
            <a:endParaRPr lang="en-US" sz="1800" dirty="0">
              <a:solidFill>
                <a:schemeClr val="bg1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04875" y="3124199"/>
            <a:ext cx="299736" cy="285115"/>
            <a:chOff x="1675704" y="2941184"/>
            <a:chExt cx="299736" cy="285115"/>
          </a:xfrm>
        </p:grpSpPr>
        <p:sp>
          <p:nvSpPr>
            <p:cNvPr id="12" name="Isosceles Triangle 11"/>
            <p:cNvSpPr/>
            <p:nvPr/>
          </p:nvSpPr>
          <p:spPr>
            <a:xfrm rot="5400000">
              <a:off x="1707972" y="2958831"/>
              <a:ext cx="285115" cy="249821"/>
            </a:xfrm>
            <a:prstGeom prst="triangl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FFFFFF"/>
                  </a:solidFill>
                  <a:ea typeface="Calibri"/>
                  <a:cs typeface="Arial"/>
                </a:rPr>
                <a:t> </a:t>
              </a:r>
            </a:p>
          </p:txBody>
        </p:sp>
        <p:sp>
          <p:nvSpPr>
            <p:cNvPr id="13" name="Text Box 3"/>
            <p:cNvSpPr txBox="1"/>
            <p:nvPr/>
          </p:nvSpPr>
          <p:spPr>
            <a:xfrm rot="10800000" flipV="1">
              <a:off x="1675704" y="3013456"/>
              <a:ext cx="263525" cy="212843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 smtClean="0">
                  <a:solidFill>
                    <a:srgbClr val="FFFFFF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2</a:t>
              </a:r>
              <a:endParaRPr lang="en-US" sz="900" b="1" dirty="0">
                <a:solidFill>
                  <a:srgbClr val="FFFFFF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endParaRPr>
            </a:p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noFill/>
                  <a:latin typeface="Times New Roman"/>
                  <a:ea typeface="Calibri"/>
                  <a:cs typeface="Arial"/>
                </a:rPr>
                <a:t> </a:t>
              </a:r>
              <a:endParaRPr lang="en-US" sz="1200" dirty="0">
                <a:latin typeface="Times New Roman"/>
                <a:ea typeface="Times New Roman"/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249" y="2714725"/>
            <a:ext cx="292633" cy="298730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2358520" y="3409315"/>
            <a:ext cx="263525" cy="285115"/>
            <a:chOff x="1264532" y="2098441"/>
            <a:chExt cx="263525" cy="285115"/>
          </a:xfrm>
        </p:grpSpPr>
        <p:sp>
          <p:nvSpPr>
            <p:cNvPr id="18" name="Isosceles Triangle 17"/>
            <p:cNvSpPr/>
            <p:nvPr/>
          </p:nvSpPr>
          <p:spPr>
            <a:xfrm rot="16200000">
              <a:off x="1246885" y="2116088"/>
              <a:ext cx="285115" cy="249821"/>
            </a:xfrm>
            <a:prstGeom prst="triangl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FFFFFF"/>
                  </a:solidFill>
                  <a:ea typeface="Calibri"/>
                  <a:cs typeface="Arial"/>
                </a:rPr>
                <a:t> </a:t>
              </a:r>
            </a:p>
          </p:txBody>
        </p:sp>
        <p:sp>
          <p:nvSpPr>
            <p:cNvPr id="19" name="Text Box 3"/>
            <p:cNvSpPr txBox="1"/>
            <p:nvPr/>
          </p:nvSpPr>
          <p:spPr>
            <a:xfrm>
              <a:off x="1358351" y="2170712"/>
              <a:ext cx="169706" cy="165714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FFFFFF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3</a:t>
              </a:r>
            </a:p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noFill/>
                  <a:latin typeface="Times New Roman"/>
                  <a:ea typeface="Calibri"/>
                  <a:cs typeface="Arial"/>
                </a:rPr>
                <a:t> </a:t>
              </a:r>
              <a:endParaRPr lang="en-US" sz="1200" dirty="0">
                <a:latin typeface="Times New Roman"/>
                <a:ea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46247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mputer_white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45" y="2257425"/>
            <a:ext cx="764831" cy="634810"/>
          </a:xfrm>
          <a:prstGeom prst="rect">
            <a:avLst/>
          </a:prstGeom>
        </p:spPr>
      </p:pic>
      <p:sp>
        <p:nvSpPr>
          <p:cNvPr id="3" name="Text Placeholder 3"/>
          <p:cNvSpPr txBox="1">
            <a:spLocks/>
          </p:cNvSpPr>
          <p:nvPr/>
        </p:nvSpPr>
        <p:spPr>
          <a:xfrm>
            <a:off x="2314575" y="2257425"/>
            <a:ext cx="6360652" cy="312420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4" name="Text Placeholder 12"/>
          <p:cNvSpPr txBox="1">
            <a:spLocks/>
          </p:cNvSpPr>
          <p:nvPr/>
        </p:nvSpPr>
        <p:spPr>
          <a:xfrm>
            <a:off x="644600" y="1339061"/>
            <a:ext cx="8098863" cy="5207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b="1" kern="1200" baseline="0">
                <a:solidFill>
                  <a:schemeClr val="bg1"/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Trebuchet MS" panose="020B0603020202020204" pitchFamily="34" charset="0"/>
              </a:rPr>
              <a:t>Preparing for Meeting Exercises</a:t>
            </a:r>
            <a:endParaRPr lang="en-US" dirty="0">
              <a:latin typeface="Trebuchet MS" panose="020B0603020202020204" pitchFamily="34" charset="0"/>
            </a:endParaRPr>
          </a:p>
        </p:txBody>
      </p:sp>
      <p:sp>
        <p:nvSpPr>
          <p:cNvPr id="7" name="Text Placeholder 3"/>
          <p:cNvSpPr txBox="1">
            <a:spLocks/>
          </p:cNvSpPr>
          <p:nvPr/>
        </p:nvSpPr>
        <p:spPr>
          <a:xfrm>
            <a:off x="2314576" y="2133600"/>
            <a:ext cx="6360651" cy="291274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000" dirty="0">
                <a:solidFill>
                  <a:schemeClr val="bg1"/>
                </a:solidFill>
                <a:latin typeface="Trebuchet MS" panose="020B0603020202020204" pitchFamily="34" charset="0"/>
              </a:rPr>
              <a:t>Perform the following training exercises: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chemeClr val="bg1"/>
                </a:solidFill>
                <a:latin typeface="Trebuchet MS" panose="020B0603020202020204" pitchFamily="34" charset="0"/>
              </a:rPr>
              <a:t>Exercise </a:t>
            </a:r>
            <a:r>
              <a:rPr lang="en-US" sz="20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13: </a:t>
            </a:r>
            <a:r>
              <a:rPr lang="en-US" sz="20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Prepare an Agenda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Exercise 14: </a:t>
            </a:r>
            <a:r>
              <a:rPr lang="en-US" sz="20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Send an Agenda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Exercise 15: </a:t>
            </a:r>
            <a:r>
              <a:rPr lang="en-US" sz="20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Assign a Reviewer</a:t>
            </a:r>
            <a:endParaRPr lang="en-US" sz="20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2110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2"/>
          <p:cNvSpPr txBox="1">
            <a:spLocks/>
          </p:cNvSpPr>
          <p:nvPr/>
        </p:nvSpPr>
        <p:spPr>
          <a:xfrm>
            <a:off x="522602" y="2830561"/>
            <a:ext cx="4618741" cy="651606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b="1" kern="1200" baseline="0">
                <a:solidFill>
                  <a:schemeClr val="bg1"/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Specialist Review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Primary/secondary Reviewer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Click COI Module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091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b="38741"/>
          <a:stretch/>
        </p:blipFill>
        <p:spPr>
          <a:xfrm>
            <a:off x="439767" y="2264943"/>
            <a:ext cx="4038600" cy="3022504"/>
          </a:xfrm>
          <a:prstGeom prst="rect">
            <a:avLst/>
          </a:prstGeom>
          <a:ln>
            <a:solidFill>
              <a:schemeClr val="accent2"/>
            </a:solidFill>
          </a:ln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Primary/Secondary Reviewer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Primary/Secondary Reviewer Activities</a:t>
            </a:r>
            <a:endParaRPr lang="en-US" dirty="0"/>
          </a:p>
        </p:txBody>
      </p:sp>
      <p:sp>
        <p:nvSpPr>
          <p:cNvPr id="14" name="Text Placeholder 3"/>
          <p:cNvSpPr txBox="1">
            <a:spLocks/>
          </p:cNvSpPr>
          <p:nvPr/>
        </p:nvSpPr>
        <p:spPr>
          <a:xfrm>
            <a:off x="5105400" y="2506497"/>
            <a:ext cx="3733800" cy="2539395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85000"/>
              </a:schemeClr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The </a:t>
            </a:r>
            <a:r>
              <a:rPr lang="en-US" sz="1800" b="1" dirty="0" smtClean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Committee Member 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can:</a:t>
            </a:r>
            <a:endParaRPr lang="en-US" sz="1800" dirty="0">
              <a:solidFill>
                <a:schemeClr val="bg1">
                  <a:lumMod val="50000"/>
                </a:schemeClr>
              </a:solidFill>
              <a:latin typeface="Trebuchet MS" panose="020B0603020202020204" pitchFamily="34" charset="0"/>
            </a:endParaRPr>
          </a:p>
          <a:p>
            <a:pPr>
              <a:buClr>
                <a:schemeClr val="accent6"/>
              </a:buClr>
              <a:buFont typeface="+mj-lt"/>
              <a:buAutoNum type="arabicPeriod"/>
            </a:pP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Review the disclosure(s)</a:t>
            </a:r>
          </a:p>
          <a:p>
            <a:pPr>
              <a:buClr>
                <a:schemeClr val="accent6"/>
              </a:buClr>
              <a:buFont typeface="+mj-lt"/>
              <a:buAutoNum type="arabicPeriod"/>
            </a:pP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Log a comment (which can be seen by </a:t>
            </a:r>
            <a:r>
              <a:rPr lang="en-US" sz="1800" u="sng" dirty="0" smtClean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all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 parties related to the disclosure)</a:t>
            </a:r>
            <a:endParaRPr lang="en-US" sz="1800" dirty="0">
              <a:solidFill>
                <a:schemeClr val="bg1">
                  <a:lumMod val="50000"/>
                </a:schemeClr>
              </a:solidFill>
              <a:latin typeface="Trebuchet MS" panose="020B0603020202020204" pitchFamily="34" charset="0"/>
            </a:endParaRPr>
          </a:p>
          <a:p>
            <a:pPr>
              <a:buClr>
                <a:schemeClr val="accent6"/>
              </a:buClr>
              <a:buFont typeface="+mj-lt"/>
              <a:buAutoNum type="arabicPeriod"/>
            </a:pP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Log a private comment (which </a:t>
            </a:r>
            <a:r>
              <a:rPr lang="en-US" sz="1800" u="sng" dirty="0" smtClean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cannot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 be seen by the COI Discloser)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231887" y="2966427"/>
            <a:ext cx="258367" cy="285115"/>
            <a:chOff x="1255986" y="2098441"/>
            <a:chExt cx="258367" cy="285115"/>
          </a:xfrm>
        </p:grpSpPr>
        <p:sp>
          <p:nvSpPr>
            <p:cNvPr id="25" name="Isosceles Triangle 24"/>
            <p:cNvSpPr/>
            <p:nvPr/>
          </p:nvSpPr>
          <p:spPr>
            <a:xfrm rot="5400000">
              <a:off x="1246885" y="2116088"/>
              <a:ext cx="285115" cy="249821"/>
            </a:xfrm>
            <a:prstGeom prst="triangl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FFFFFF"/>
                  </a:solidFill>
                  <a:ea typeface="Calibri"/>
                  <a:cs typeface="Arial"/>
                </a:rPr>
                <a:t> </a:t>
              </a:r>
            </a:p>
          </p:txBody>
        </p:sp>
        <p:sp>
          <p:nvSpPr>
            <p:cNvPr id="26" name="Text Box 3"/>
            <p:cNvSpPr txBox="1"/>
            <p:nvPr/>
          </p:nvSpPr>
          <p:spPr>
            <a:xfrm>
              <a:off x="1255986" y="2177249"/>
              <a:ext cx="169706" cy="165714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FFFFFF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1</a:t>
              </a:r>
            </a:p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noFill/>
                  <a:latin typeface="Times New Roman"/>
                  <a:ea typeface="Calibri"/>
                  <a:cs typeface="Arial"/>
                </a:rPr>
                <a:t> </a:t>
              </a:r>
              <a:endParaRPr lang="en-US" sz="1200" dirty="0">
                <a:latin typeface="Times New Roman"/>
                <a:ea typeface="Times New Roman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17999" y="4291410"/>
            <a:ext cx="258367" cy="285115"/>
            <a:chOff x="1255986" y="2098441"/>
            <a:chExt cx="258367" cy="285115"/>
          </a:xfrm>
        </p:grpSpPr>
        <p:sp>
          <p:nvSpPr>
            <p:cNvPr id="17" name="Isosceles Triangle 16"/>
            <p:cNvSpPr/>
            <p:nvPr/>
          </p:nvSpPr>
          <p:spPr>
            <a:xfrm rot="5400000">
              <a:off x="1246885" y="2116088"/>
              <a:ext cx="285115" cy="249821"/>
            </a:xfrm>
            <a:prstGeom prst="triangl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FFFFFF"/>
                  </a:solidFill>
                  <a:ea typeface="Calibri"/>
                  <a:cs typeface="Arial"/>
                </a:rPr>
                <a:t> </a:t>
              </a:r>
            </a:p>
          </p:txBody>
        </p:sp>
        <p:sp>
          <p:nvSpPr>
            <p:cNvPr id="18" name="Text Box 3"/>
            <p:cNvSpPr txBox="1"/>
            <p:nvPr/>
          </p:nvSpPr>
          <p:spPr>
            <a:xfrm>
              <a:off x="1255986" y="2177249"/>
              <a:ext cx="169706" cy="165714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FFFFFF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2</a:t>
              </a:r>
            </a:p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noFill/>
                  <a:latin typeface="Times New Roman"/>
                  <a:ea typeface="Calibri"/>
                  <a:cs typeface="Arial"/>
                </a:rPr>
                <a:t> </a:t>
              </a:r>
              <a:endParaRPr lang="en-US" sz="1200" dirty="0">
                <a:latin typeface="Times New Roman"/>
                <a:ea typeface="Times New Roman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159292" y="4588362"/>
            <a:ext cx="263525" cy="285115"/>
            <a:chOff x="1264532" y="2098441"/>
            <a:chExt cx="263525" cy="285115"/>
          </a:xfrm>
        </p:grpSpPr>
        <p:sp>
          <p:nvSpPr>
            <p:cNvPr id="20" name="Isosceles Triangle 19"/>
            <p:cNvSpPr/>
            <p:nvPr/>
          </p:nvSpPr>
          <p:spPr>
            <a:xfrm rot="16200000">
              <a:off x="1246885" y="2116088"/>
              <a:ext cx="285115" cy="249821"/>
            </a:xfrm>
            <a:prstGeom prst="triangl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FFFFFF"/>
                  </a:solidFill>
                  <a:ea typeface="Calibri"/>
                  <a:cs typeface="Arial"/>
                </a:rPr>
                <a:t> </a:t>
              </a:r>
            </a:p>
          </p:txBody>
        </p:sp>
        <p:sp>
          <p:nvSpPr>
            <p:cNvPr id="21" name="Text Box 3"/>
            <p:cNvSpPr txBox="1"/>
            <p:nvPr/>
          </p:nvSpPr>
          <p:spPr>
            <a:xfrm>
              <a:off x="1358351" y="2170712"/>
              <a:ext cx="169706" cy="165714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FFFFFF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3</a:t>
              </a:r>
            </a:p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noFill/>
                  <a:latin typeface="Times New Roman"/>
                  <a:ea typeface="Calibri"/>
                  <a:cs typeface="Arial"/>
                </a:rPr>
                <a:t> </a:t>
              </a:r>
              <a:endParaRPr lang="en-US" sz="1200" dirty="0">
                <a:latin typeface="Times New Roman"/>
                <a:ea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86900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mputer_white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45" y="2257425"/>
            <a:ext cx="764831" cy="634810"/>
          </a:xfrm>
          <a:prstGeom prst="rect">
            <a:avLst/>
          </a:prstGeom>
        </p:spPr>
      </p:pic>
      <p:sp>
        <p:nvSpPr>
          <p:cNvPr id="3" name="Text Placeholder 3"/>
          <p:cNvSpPr txBox="1">
            <a:spLocks/>
          </p:cNvSpPr>
          <p:nvPr/>
        </p:nvSpPr>
        <p:spPr>
          <a:xfrm>
            <a:off x="2314575" y="2257425"/>
            <a:ext cx="6360652" cy="312420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4" name="Text Placeholder 12"/>
          <p:cNvSpPr txBox="1">
            <a:spLocks/>
          </p:cNvSpPr>
          <p:nvPr/>
        </p:nvSpPr>
        <p:spPr>
          <a:xfrm>
            <a:off x="644600" y="1339061"/>
            <a:ext cx="8098863" cy="5207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b="1" kern="1200" baseline="0">
                <a:solidFill>
                  <a:schemeClr val="bg1"/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Trebuchet MS" panose="020B0603020202020204" pitchFamily="34" charset="0"/>
              </a:rPr>
              <a:t>Primary/Secondary Reviewer Exercises</a:t>
            </a:r>
            <a:endParaRPr lang="en-US" dirty="0">
              <a:latin typeface="Trebuchet MS" panose="020B0603020202020204" pitchFamily="34" charset="0"/>
            </a:endParaRPr>
          </a:p>
        </p:txBody>
      </p:sp>
      <p:sp>
        <p:nvSpPr>
          <p:cNvPr id="7" name="Text Placeholder 3"/>
          <p:cNvSpPr txBox="1">
            <a:spLocks/>
          </p:cNvSpPr>
          <p:nvPr/>
        </p:nvSpPr>
        <p:spPr>
          <a:xfrm>
            <a:off x="2314576" y="2133600"/>
            <a:ext cx="6360651" cy="291274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000" dirty="0">
                <a:solidFill>
                  <a:schemeClr val="bg1"/>
                </a:solidFill>
                <a:latin typeface="Trebuchet MS" panose="020B0603020202020204" pitchFamily="34" charset="0"/>
              </a:rPr>
              <a:t>Perform the following training exercises: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Exercise 16: </a:t>
            </a:r>
            <a:r>
              <a:rPr lang="en-US" sz="20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Review Certification Details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Exercise 17: </a:t>
            </a:r>
            <a:r>
              <a:rPr lang="en-US" sz="20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Log Comments</a:t>
            </a:r>
            <a:endParaRPr lang="en-US" sz="20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7230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2"/>
          <p:cNvSpPr txBox="1">
            <a:spLocks/>
          </p:cNvSpPr>
          <p:nvPr/>
        </p:nvSpPr>
        <p:spPr>
          <a:xfrm>
            <a:off x="522602" y="2830561"/>
            <a:ext cx="5068574" cy="651606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b="1" kern="1200" baseline="0">
                <a:solidFill>
                  <a:schemeClr val="bg1"/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BSO Review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Meeting Convened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Click COI Module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895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7152" y="2837767"/>
            <a:ext cx="1915651" cy="3383488"/>
          </a:xfrm>
          <a:prstGeom prst="rect">
            <a:avLst/>
          </a:prstGeom>
          <a:ln>
            <a:solidFill>
              <a:schemeClr val="accent2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9399" y="4328809"/>
            <a:ext cx="1887561" cy="1878902"/>
          </a:xfrm>
          <a:prstGeom prst="rect">
            <a:avLst/>
          </a:prstGeom>
          <a:ln>
            <a:solidFill>
              <a:schemeClr val="accent2"/>
            </a:solidFill>
          </a:ln>
        </p:spPr>
      </p:pic>
      <p:grpSp>
        <p:nvGrpSpPr>
          <p:cNvPr id="17" name="Group 16"/>
          <p:cNvGrpSpPr/>
          <p:nvPr/>
        </p:nvGrpSpPr>
        <p:grpSpPr>
          <a:xfrm>
            <a:off x="4323349" y="5476847"/>
            <a:ext cx="263525" cy="285115"/>
            <a:chOff x="1264532" y="2098441"/>
            <a:chExt cx="263525" cy="285115"/>
          </a:xfrm>
        </p:grpSpPr>
        <p:sp>
          <p:nvSpPr>
            <p:cNvPr id="18" name="Isosceles Triangle 17"/>
            <p:cNvSpPr/>
            <p:nvPr/>
          </p:nvSpPr>
          <p:spPr>
            <a:xfrm rot="16200000">
              <a:off x="1246885" y="2116088"/>
              <a:ext cx="285115" cy="249821"/>
            </a:xfrm>
            <a:prstGeom prst="triangl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FFFFFF"/>
                  </a:solidFill>
                  <a:ea typeface="Calibri"/>
                  <a:cs typeface="Arial"/>
                </a:rPr>
                <a:t> </a:t>
              </a:r>
            </a:p>
          </p:txBody>
        </p:sp>
        <p:sp>
          <p:nvSpPr>
            <p:cNvPr id="19" name="Text Box 3"/>
            <p:cNvSpPr txBox="1"/>
            <p:nvPr/>
          </p:nvSpPr>
          <p:spPr>
            <a:xfrm>
              <a:off x="1358351" y="2170712"/>
              <a:ext cx="169706" cy="165714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FFFFFF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3</a:t>
              </a:r>
            </a:p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noFill/>
                  <a:latin typeface="Times New Roman"/>
                  <a:ea typeface="Calibri"/>
                  <a:cs typeface="Arial"/>
                </a:rPr>
                <a:t> </a:t>
              </a:r>
              <a:endParaRPr lang="en-US" sz="1200" dirty="0">
                <a:latin typeface="Times New Roman"/>
                <a:ea typeface="Times New Roman"/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r="63464"/>
          <a:stretch/>
        </p:blipFill>
        <p:spPr>
          <a:xfrm>
            <a:off x="488761" y="1764419"/>
            <a:ext cx="1873439" cy="4407781"/>
          </a:xfrm>
          <a:prstGeom prst="rect">
            <a:avLst/>
          </a:prstGeom>
          <a:ln>
            <a:solidFill>
              <a:schemeClr val="accent2"/>
            </a:solidFill>
          </a:ln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Meeting Convened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Meeting Convened Activities</a:t>
            </a:r>
            <a:endParaRPr lang="en-US" dirty="0"/>
          </a:p>
        </p:txBody>
      </p:sp>
      <p:sp>
        <p:nvSpPr>
          <p:cNvPr id="14" name="Text Placeholder 3"/>
          <p:cNvSpPr txBox="1">
            <a:spLocks/>
          </p:cNvSpPr>
          <p:nvPr/>
        </p:nvSpPr>
        <p:spPr>
          <a:xfrm>
            <a:off x="4191000" y="1472263"/>
            <a:ext cx="4495800" cy="2461721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85000"/>
              </a:schemeClr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The </a:t>
            </a:r>
            <a:r>
              <a:rPr lang="en-US" sz="1800" b="1" dirty="0" smtClean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COI Administrator 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can:</a:t>
            </a:r>
            <a:endParaRPr lang="en-US" sz="1800" dirty="0">
              <a:solidFill>
                <a:schemeClr val="bg1">
                  <a:lumMod val="50000"/>
                </a:schemeClr>
              </a:solidFill>
              <a:latin typeface="Trebuchet MS" panose="020B0603020202020204" pitchFamily="34" charset="0"/>
            </a:endParaRPr>
          </a:p>
          <a:p>
            <a:pPr>
              <a:buClr>
                <a:schemeClr val="accent6"/>
              </a:buClr>
              <a:buFont typeface="+mj-lt"/>
              <a:buAutoNum type="arabicPeriod"/>
            </a:pP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Begin the meeting</a:t>
            </a:r>
          </a:p>
          <a:p>
            <a:pPr>
              <a:buClr>
                <a:schemeClr val="accent6"/>
              </a:buClr>
              <a:buFont typeface="+mj-lt"/>
              <a:buAutoNum type="arabicPeriod"/>
            </a:pP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Record meeting attendance</a:t>
            </a:r>
          </a:p>
          <a:p>
            <a:pPr>
              <a:buClr>
                <a:schemeClr val="accent6"/>
              </a:buClr>
              <a:buFont typeface="+mj-lt"/>
              <a:buAutoNum type="arabicPeriod"/>
            </a:pP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Upload and approve the meeting minutes</a:t>
            </a:r>
          </a:p>
          <a:p>
            <a:pPr>
              <a:buClr>
                <a:schemeClr val="accent6"/>
              </a:buClr>
              <a:buFont typeface="+mj-lt"/>
              <a:buAutoNum type="arabicPeriod"/>
            </a:pP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End the meeting</a:t>
            </a:r>
          </a:p>
          <a:p>
            <a:pPr>
              <a:buClr>
                <a:schemeClr val="accent6"/>
              </a:buClr>
              <a:buFont typeface="+mj-lt"/>
              <a:buAutoNum type="arabicPeriod"/>
            </a:pP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Record the committee’s decision</a:t>
            </a:r>
            <a:endParaRPr lang="en-US" sz="1800" dirty="0">
              <a:solidFill>
                <a:schemeClr val="bg1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29284" y="5423580"/>
            <a:ext cx="258367" cy="285115"/>
            <a:chOff x="1255986" y="2098441"/>
            <a:chExt cx="258367" cy="285115"/>
          </a:xfrm>
        </p:grpSpPr>
        <p:sp>
          <p:nvSpPr>
            <p:cNvPr id="11" name="Isosceles Triangle 10"/>
            <p:cNvSpPr/>
            <p:nvPr/>
          </p:nvSpPr>
          <p:spPr>
            <a:xfrm rot="5400000">
              <a:off x="1246885" y="2116088"/>
              <a:ext cx="285115" cy="249821"/>
            </a:xfrm>
            <a:prstGeom prst="triangl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FFFFFF"/>
                  </a:solidFill>
                  <a:ea typeface="Calibri"/>
                  <a:cs typeface="Arial"/>
                </a:rPr>
                <a:t> </a:t>
              </a:r>
            </a:p>
          </p:txBody>
        </p:sp>
        <p:sp>
          <p:nvSpPr>
            <p:cNvPr id="12" name="Text Box 3"/>
            <p:cNvSpPr txBox="1"/>
            <p:nvPr/>
          </p:nvSpPr>
          <p:spPr>
            <a:xfrm>
              <a:off x="1255986" y="2177249"/>
              <a:ext cx="169706" cy="165714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FFFFFF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1</a:t>
              </a:r>
            </a:p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noFill/>
                  <a:latin typeface="Times New Roman"/>
                  <a:ea typeface="Calibri"/>
                  <a:cs typeface="Arial"/>
                </a:rPr>
                <a:t> </a:t>
              </a:r>
              <a:endParaRPr lang="en-US" sz="1200" dirty="0">
                <a:latin typeface="Times New Roman"/>
                <a:ea typeface="Times New Roman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561032" y="5081312"/>
            <a:ext cx="258367" cy="285115"/>
            <a:chOff x="1255986" y="2098441"/>
            <a:chExt cx="258367" cy="285115"/>
          </a:xfrm>
        </p:grpSpPr>
        <p:sp>
          <p:nvSpPr>
            <p:cNvPr id="15" name="Isosceles Triangle 14"/>
            <p:cNvSpPr/>
            <p:nvPr/>
          </p:nvSpPr>
          <p:spPr>
            <a:xfrm rot="5400000">
              <a:off x="1246885" y="2116088"/>
              <a:ext cx="285115" cy="249821"/>
            </a:xfrm>
            <a:prstGeom prst="triangl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FFFFFF"/>
                  </a:solidFill>
                  <a:ea typeface="Calibri"/>
                  <a:cs typeface="Arial"/>
                </a:rPr>
                <a:t> </a:t>
              </a:r>
            </a:p>
          </p:txBody>
        </p:sp>
        <p:sp>
          <p:nvSpPr>
            <p:cNvPr id="16" name="Text Box 3"/>
            <p:cNvSpPr txBox="1"/>
            <p:nvPr/>
          </p:nvSpPr>
          <p:spPr>
            <a:xfrm>
              <a:off x="1255986" y="2177249"/>
              <a:ext cx="169706" cy="165714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FFFFFF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2</a:t>
              </a:r>
            </a:p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noFill/>
                  <a:latin typeface="Times New Roman"/>
                  <a:ea typeface="Calibri"/>
                  <a:cs typeface="Arial"/>
                </a:rPr>
                <a:t> </a:t>
              </a:r>
              <a:endParaRPr lang="en-US" sz="1200" dirty="0">
                <a:latin typeface="Times New Roman"/>
                <a:ea typeface="Times New Roman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574871" y="5780976"/>
            <a:ext cx="258367" cy="285115"/>
            <a:chOff x="1255986" y="2098441"/>
            <a:chExt cx="258367" cy="285115"/>
          </a:xfrm>
        </p:grpSpPr>
        <p:sp>
          <p:nvSpPr>
            <p:cNvPr id="21" name="Isosceles Triangle 20"/>
            <p:cNvSpPr/>
            <p:nvPr/>
          </p:nvSpPr>
          <p:spPr>
            <a:xfrm rot="5400000">
              <a:off x="1246885" y="2116088"/>
              <a:ext cx="285115" cy="249821"/>
            </a:xfrm>
            <a:prstGeom prst="triangl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FFFFFF"/>
                  </a:solidFill>
                  <a:ea typeface="Calibri"/>
                  <a:cs typeface="Arial"/>
                </a:rPr>
                <a:t> </a:t>
              </a:r>
            </a:p>
          </p:txBody>
        </p:sp>
        <p:sp>
          <p:nvSpPr>
            <p:cNvPr id="22" name="Text Box 3"/>
            <p:cNvSpPr txBox="1"/>
            <p:nvPr/>
          </p:nvSpPr>
          <p:spPr>
            <a:xfrm>
              <a:off x="1255986" y="2177249"/>
              <a:ext cx="169706" cy="165714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 smtClean="0">
                  <a:solidFill>
                    <a:srgbClr val="FFFFFF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4</a:t>
              </a:r>
              <a:endParaRPr lang="en-US" sz="900" b="1" dirty="0">
                <a:solidFill>
                  <a:srgbClr val="FFFFFF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endParaRPr>
            </a:p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noFill/>
                  <a:latin typeface="Times New Roman"/>
                  <a:ea typeface="Calibri"/>
                  <a:cs typeface="Arial"/>
                </a:rPr>
                <a:t> </a:t>
              </a:r>
              <a:endParaRPr lang="en-US" sz="1200" dirty="0">
                <a:latin typeface="Times New Roman"/>
                <a:ea typeface="Times New Roman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920720" y="4186251"/>
            <a:ext cx="263525" cy="285115"/>
            <a:chOff x="1264532" y="2098441"/>
            <a:chExt cx="263525" cy="285115"/>
          </a:xfrm>
        </p:grpSpPr>
        <p:sp>
          <p:nvSpPr>
            <p:cNvPr id="25" name="Isosceles Triangle 24"/>
            <p:cNvSpPr/>
            <p:nvPr/>
          </p:nvSpPr>
          <p:spPr>
            <a:xfrm rot="16200000">
              <a:off x="1246885" y="2116088"/>
              <a:ext cx="285115" cy="249821"/>
            </a:xfrm>
            <a:prstGeom prst="triangl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FFFFFF"/>
                  </a:solidFill>
                  <a:ea typeface="Calibri"/>
                  <a:cs typeface="Arial"/>
                </a:rPr>
                <a:t> </a:t>
              </a:r>
            </a:p>
          </p:txBody>
        </p:sp>
        <p:sp>
          <p:nvSpPr>
            <p:cNvPr id="26" name="Text Box 3"/>
            <p:cNvSpPr txBox="1"/>
            <p:nvPr/>
          </p:nvSpPr>
          <p:spPr>
            <a:xfrm>
              <a:off x="1358351" y="2170712"/>
              <a:ext cx="169706" cy="165714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FFFFFF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5</a:t>
              </a:r>
            </a:p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noFill/>
                  <a:latin typeface="Times New Roman"/>
                  <a:ea typeface="Calibri"/>
                  <a:cs typeface="Arial"/>
                </a:rPr>
                <a:t> </a:t>
              </a:r>
              <a:endParaRPr lang="en-US" sz="1200" dirty="0">
                <a:latin typeface="Times New Roman"/>
                <a:ea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31506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mputer_white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45" y="2257425"/>
            <a:ext cx="764831" cy="634810"/>
          </a:xfrm>
          <a:prstGeom prst="rect">
            <a:avLst/>
          </a:prstGeom>
        </p:spPr>
      </p:pic>
      <p:sp>
        <p:nvSpPr>
          <p:cNvPr id="3" name="Text Placeholder 3"/>
          <p:cNvSpPr txBox="1">
            <a:spLocks/>
          </p:cNvSpPr>
          <p:nvPr/>
        </p:nvSpPr>
        <p:spPr>
          <a:xfrm>
            <a:off x="2314575" y="2257425"/>
            <a:ext cx="6360652" cy="312420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4" name="Text Placeholder 12"/>
          <p:cNvSpPr txBox="1">
            <a:spLocks/>
          </p:cNvSpPr>
          <p:nvPr/>
        </p:nvSpPr>
        <p:spPr>
          <a:xfrm>
            <a:off x="644600" y="1339061"/>
            <a:ext cx="8098863" cy="5207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b="1" kern="1200" baseline="0">
                <a:solidFill>
                  <a:schemeClr val="bg1"/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Trebuchet MS" panose="020B0603020202020204" pitchFamily="34" charset="0"/>
              </a:rPr>
              <a:t>Meeting Convened Exercises</a:t>
            </a:r>
            <a:endParaRPr lang="en-US" dirty="0">
              <a:latin typeface="Trebuchet MS" panose="020B0603020202020204" pitchFamily="34" charset="0"/>
            </a:endParaRPr>
          </a:p>
        </p:txBody>
      </p:sp>
      <p:sp>
        <p:nvSpPr>
          <p:cNvPr id="7" name="Text Placeholder 3"/>
          <p:cNvSpPr txBox="1">
            <a:spLocks/>
          </p:cNvSpPr>
          <p:nvPr/>
        </p:nvSpPr>
        <p:spPr>
          <a:xfrm>
            <a:off x="2314576" y="2133600"/>
            <a:ext cx="6360651" cy="291274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000" dirty="0">
                <a:solidFill>
                  <a:schemeClr val="bg1"/>
                </a:solidFill>
                <a:latin typeface="Trebuchet MS" panose="020B0603020202020204" pitchFamily="34" charset="0"/>
              </a:rPr>
              <a:t>Perform the following training exercises: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chemeClr val="bg1"/>
                </a:solidFill>
                <a:latin typeface="Trebuchet MS" panose="020B0603020202020204" pitchFamily="34" charset="0"/>
              </a:rPr>
              <a:t>Exercise </a:t>
            </a:r>
            <a:r>
              <a:rPr lang="en-US" sz="20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18: </a:t>
            </a:r>
            <a:r>
              <a:rPr lang="en-US" sz="20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Convene a Meeting</a:t>
            </a:r>
            <a:endParaRPr lang="en-US" sz="2000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chemeClr val="bg1"/>
                </a:solidFill>
                <a:latin typeface="Trebuchet MS" panose="020B0603020202020204" pitchFamily="34" charset="0"/>
              </a:rPr>
              <a:t>Exercise </a:t>
            </a:r>
            <a:r>
              <a:rPr lang="en-US" sz="20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19: </a:t>
            </a:r>
            <a:r>
              <a:rPr lang="en-US" sz="20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Record Meeting Attendance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Exercise 20: </a:t>
            </a:r>
            <a:r>
              <a:rPr lang="en-US" sz="20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Prepare the Meeting Minutes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Exercise 21: </a:t>
            </a:r>
            <a:r>
              <a:rPr lang="en-US" sz="20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Close a Meeting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Exercise 22: </a:t>
            </a:r>
            <a:r>
              <a:rPr lang="en-US" sz="20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Record the Committee Decision</a:t>
            </a:r>
            <a:endParaRPr lang="en-US" sz="20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75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2"/>
          <p:cNvSpPr txBox="1">
            <a:spLocks/>
          </p:cNvSpPr>
          <p:nvPr/>
        </p:nvSpPr>
        <p:spPr>
          <a:xfrm>
            <a:off x="522602" y="2830561"/>
            <a:ext cx="5068574" cy="651606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b="1" kern="1200" baseline="0">
                <a:solidFill>
                  <a:schemeClr val="bg1"/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BSO Review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Complete: Preparing Correspondence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Click COI Module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4737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COI Module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Training Materials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0"/>
          </p:nvPr>
        </p:nvSpPr>
        <p:spPr>
          <a:xfrm>
            <a:off x="449384" y="1734966"/>
            <a:ext cx="8412480" cy="4495800"/>
          </a:xfrm>
        </p:spPr>
        <p:txBody>
          <a:bodyPr/>
          <a:lstStyle/>
          <a:p>
            <a:r>
              <a:rPr lang="en-US" b="1" dirty="0" smtClean="0"/>
              <a:t>Click Portal: COI Module PowerPoint Slides</a:t>
            </a:r>
          </a:p>
          <a:p>
            <a:endParaRPr lang="en-US" dirty="0" smtClean="0"/>
          </a:p>
          <a:p>
            <a:r>
              <a:rPr lang="en-US" b="1" dirty="0" smtClean="0"/>
              <a:t>Click Portal: COI Module Training Exercises</a:t>
            </a:r>
          </a:p>
          <a:p>
            <a:endParaRPr lang="en-US" dirty="0" smtClean="0"/>
          </a:p>
          <a:p>
            <a:r>
              <a:rPr lang="en-US" b="1" dirty="0" smtClean="0"/>
              <a:t>Sample Disclosure Document</a:t>
            </a:r>
          </a:p>
          <a:p>
            <a:endParaRPr lang="en-US" dirty="0" smtClean="0"/>
          </a:p>
          <a:p>
            <a:r>
              <a:rPr lang="en-US" b="1" dirty="0" smtClean="0"/>
              <a:t>Work Instructions:</a:t>
            </a:r>
          </a:p>
          <a:p>
            <a:pPr lvl="1"/>
            <a:r>
              <a:rPr lang="en-US" dirty="0" smtClean="0"/>
              <a:t>Agreements Module Workflow</a:t>
            </a:r>
          </a:p>
          <a:p>
            <a:pPr lvl="1"/>
            <a:r>
              <a:rPr lang="en-US" dirty="0" smtClean="0"/>
              <a:t>Create and Submit an Agreement</a:t>
            </a:r>
          </a:p>
          <a:p>
            <a:pPr lvl="1"/>
            <a:r>
              <a:rPr lang="en-US" dirty="0" smtClean="0"/>
              <a:t>Respond to Clarifications Requested</a:t>
            </a:r>
          </a:p>
          <a:p>
            <a:pPr lvl="1"/>
            <a:r>
              <a:rPr lang="en-US" dirty="0" smtClean="0"/>
              <a:t>Track and Manage Reviews</a:t>
            </a:r>
          </a:p>
          <a:p>
            <a:pPr lvl="1"/>
            <a:r>
              <a:rPr lang="en-US" dirty="0" smtClean="0"/>
              <a:t>Manage Ancillary Reviews</a:t>
            </a:r>
          </a:p>
          <a:p>
            <a:pPr lvl="1"/>
            <a:r>
              <a:rPr lang="en-US" dirty="0" smtClean="0"/>
              <a:t>Activate an Agreement</a:t>
            </a:r>
          </a:p>
          <a:p>
            <a:pPr lvl="1"/>
            <a:r>
              <a:rPr lang="en-US" dirty="0" smtClean="0"/>
              <a:t>Create and Submit an Amendment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786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818" y="1838563"/>
            <a:ext cx="5753100" cy="4391025"/>
          </a:xfrm>
          <a:prstGeom prst="rect">
            <a:avLst/>
          </a:prstGeom>
          <a:ln>
            <a:solidFill>
              <a:schemeClr val="accent2"/>
            </a:solidFill>
          </a:ln>
        </p:spPr>
      </p:pic>
      <p:grpSp>
        <p:nvGrpSpPr>
          <p:cNvPr id="17" name="Group 16"/>
          <p:cNvGrpSpPr/>
          <p:nvPr/>
        </p:nvGrpSpPr>
        <p:grpSpPr>
          <a:xfrm>
            <a:off x="2362200" y="4114800"/>
            <a:ext cx="263525" cy="285115"/>
            <a:chOff x="1264532" y="2098441"/>
            <a:chExt cx="263525" cy="285115"/>
          </a:xfrm>
        </p:grpSpPr>
        <p:sp>
          <p:nvSpPr>
            <p:cNvPr id="18" name="Isosceles Triangle 17"/>
            <p:cNvSpPr/>
            <p:nvPr/>
          </p:nvSpPr>
          <p:spPr>
            <a:xfrm rot="16200000">
              <a:off x="1246885" y="2116088"/>
              <a:ext cx="285115" cy="249821"/>
            </a:xfrm>
            <a:prstGeom prst="triangl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FFFFFF"/>
                  </a:solidFill>
                  <a:ea typeface="Calibri"/>
                  <a:cs typeface="Arial"/>
                </a:rPr>
                <a:t> </a:t>
              </a:r>
            </a:p>
          </p:txBody>
        </p:sp>
        <p:sp>
          <p:nvSpPr>
            <p:cNvPr id="19" name="Text Box 3"/>
            <p:cNvSpPr txBox="1"/>
            <p:nvPr/>
          </p:nvSpPr>
          <p:spPr>
            <a:xfrm>
              <a:off x="1358351" y="2170712"/>
              <a:ext cx="169706" cy="165714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FFFFFF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3</a:t>
              </a:r>
            </a:p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noFill/>
                  <a:latin typeface="Times New Roman"/>
                  <a:ea typeface="Calibri"/>
                  <a:cs typeface="Arial"/>
                </a:rPr>
                <a:t> </a:t>
              </a:r>
              <a:endParaRPr lang="en-US" sz="1200" dirty="0">
                <a:latin typeface="Times New Roman"/>
                <a:ea typeface="Times New Roman"/>
              </a:endParaRPr>
            </a:p>
          </p:txBody>
        </p:sp>
      </p:grp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49384" y="783335"/>
            <a:ext cx="7932616" cy="512065"/>
          </a:xfrm>
        </p:spPr>
        <p:txBody>
          <a:bodyPr/>
          <a:lstStyle/>
          <a:p>
            <a:r>
              <a:rPr lang="en-US" dirty="0" smtClean="0"/>
              <a:t>Review Complete: Preparing Correspondence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Review Complete: Preparing Correspondence Activities</a:t>
            </a:r>
            <a:endParaRPr lang="en-US" dirty="0"/>
          </a:p>
        </p:txBody>
      </p:sp>
      <p:sp>
        <p:nvSpPr>
          <p:cNvPr id="14" name="Text Placeholder 3"/>
          <p:cNvSpPr txBox="1">
            <a:spLocks/>
          </p:cNvSpPr>
          <p:nvPr/>
        </p:nvSpPr>
        <p:spPr>
          <a:xfrm>
            <a:off x="4323349" y="2077339"/>
            <a:ext cx="4495800" cy="1956737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85000"/>
              </a:schemeClr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The </a:t>
            </a:r>
            <a:r>
              <a:rPr lang="en-US" sz="1800" b="1" dirty="0" smtClean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COI Administrator 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can:</a:t>
            </a:r>
            <a:endParaRPr lang="en-US" sz="1800" dirty="0">
              <a:solidFill>
                <a:schemeClr val="bg1">
                  <a:lumMod val="50000"/>
                </a:schemeClr>
              </a:solidFill>
              <a:latin typeface="Trebuchet MS" panose="020B0603020202020204" pitchFamily="34" charset="0"/>
            </a:endParaRPr>
          </a:p>
          <a:p>
            <a:pPr>
              <a:buClr>
                <a:schemeClr val="accent6"/>
              </a:buClr>
              <a:buFont typeface="+mj-lt"/>
              <a:buAutoNum type="arabicPeriod"/>
            </a:pP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Create or upload a management/mitigation plan</a:t>
            </a:r>
          </a:p>
          <a:p>
            <a:pPr>
              <a:buClr>
                <a:schemeClr val="accent6"/>
              </a:buClr>
              <a:buFont typeface="+mj-lt"/>
              <a:buAutoNum type="arabicPeriod"/>
            </a:pP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Prepare correspondence</a:t>
            </a:r>
          </a:p>
          <a:p>
            <a:pPr>
              <a:buClr>
                <a:schemeClr val="accent6"/>
              </a:buClr>
              <a:buFont typeface="+mj-lt"/>
              <a:buAutoNum type="arabicPeriod"/>
            </a:pP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Send correspondence to the COI Discloser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226451" y="4495800"/>
            <a:ext cx="258367" cy="285115"/>
            <a:chOff x="1255986" y="2098441"/>
            <a:chExt cx="258367" cy="285115"/>
          </a:xfrm>
        </p:grpSpPr>
        <p:sp>
          <p:nvSpPr>
            <p:cNvPr id="11" name="Isosceles Triangle 10"/>
            <p:cNvSpPr/>
            <p:nvPr/>
          </p:nvSpPr>
          <p:spPr>
            <a:xfrm rot="5400000">
              <a:off x="1246885" y="2116088"/>
              <a:ext cx="285115" cy="249821"/>
            </a:xfrm>
            <a:prstGeom prst="triangl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FFFFFF"/>
                  </a:solidFill>
                  <a:ea typeface="Calibri"/>
                  <a:cs typeface="Arial"/>
                </a:rPr>
                <a:t> </a:t>
              </a:r>
            </a:p>
          </p:txBody>
        </p:sp>
        <p:sp>
          <p:nvSpPr>
            <p:cNvPr id="12" name="Text Box 3"/>
            <p:cNvSpPr txBox="1"/>
            <p:nvPr/>
          </p:nvSpPr>
          <p:spPr>
            <a:xfrm>
              <a:off x="1255986" y="2177249"/>
              <a:ext cx="169706" cy="165714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FFFFFF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1</a:t>
              </a:r>
            </a:p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noFill/>
                  <a:latin typeface="Times New Roman"/>
                  <a:ea typeface="Calibri"/>
                  <a:cs typeface="Arial"/>
                </a:rPr>
                <a:t> </a:t>
              </a:r>
              <a:endParaRPr lang="en-US" sz="1200" dirty="0">
                <a:latin typeface="Times New Roman"/>
                <a:ea typeface="Times New Roman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22829" y="3741666"/>
            <a:ext cx="258367" cy="285115"/>
            <a:chOff x="1255986" y="2098441"/>
            <a:chExt cx="258367" cy="285115"/>
          </a:xfrm>
        </p:grpSpPr>
        <p:sp>
          <p:nvSpPr>
            <p:cNvPr id="15" name="Isosceles Triangle 14"/>
            <p:cNvSpPr/>
            <p:nvPr/>
          </p:nvSpPr>
          <p:spPr>
            <a:xfrm rot="5400000">
              <a:off x="1246885" y="2116088"/>
              <a:ext cx="285115" cy="249821"/>
            </a:xfrm>
            <a:prstGeom prst="triangl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FFFFFF"/>
                  </a:solidFill>
                  <a:ea typeface="Calibri"/>
                  <a:cs typeface="Arial"/>
                </a:rPr>
                <a:t> </a:t>
              </a:r>
            </a:p>
          </p:txBody>
        </p:sp>
        <p:sp>
          <p:nvSpPr>
            <p:cNvPr id="16" name="Text Box 3"/>
            <p:cNvSpPr txBox="1"/>
            <p:nvPr/>
          </p:nvSpPr>
          <p:spPr>
            <a:xfrm>
              <a:off x="1255986" y="2177249"/>
              <a:ext cx="169706" cy="165714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FFFFFF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2</a:t>
              </a:r>
            </a:p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noFill/>
                  <a:latin typeface="Times New Roman"/>
                  <a:ea typeface="Calibri"/>
                  <a:cs typeface="Arial"/>
                </a:rPr>
                <a:t> </a:t>
              </a:r>
              <a:endParaRPr lang="en-US" sz="1200" dirty="0">
                <a:latin typeface="Times New Roman"/>
                <a:ea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76502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mputer_white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45" y="2257425"/>
            <a:ext cx="764831" cy="634810"/>
          </a:xfrm>
          <a:prstGeom prst="rect">
            <a:avLst/>
          </a:prstGeom>
        </p:spPr>
      </p:pic>
      <p:sp>
        <p:nvSpPr>
          <p:cNvPr id="3" name="Text Placeholder 3"/>
          <p:cNvSpPr txBox="1">
            <a:spLocks/>
          </p:cNvSpPr>
          <p:nvPr/>
        </p:nvSpPr>
        <p:spPr>
          <a:xfrm>
            <a:off x="2314575" y="2257425"/>
            <a:ext cx="6360652" cy="312420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4" name="Text Placeholder 12"/>
          <p:cNvSpPr txBox="1">
            <a:spLocks/>
          </p:cNvSpPr>
          <p:nvPr/>
        </p:nvSpPr>
        <p:spPr>
          <a:xfrm>
            <a:off x="644600" y="1339061"/>
            <a:ext cx="8098863" cy="520763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b="1" kern="1200" baseline="0">
                <a:solidFill>
                  <a:schemeClr val="bg1"/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Trebuchet MS" panose="020B0603020202020204" pitchFamily="34" charset="0"/>
              </a:rPr>
              <a:t>Review Complete: Preparing Correspondence Exercises</a:t>
            </a:r>
            <a:endParaRPr lang="en-US" dirty="0">
              <a:latin typeface="Trebuchet MS" panose="020B0603020202020204" pitchFamily="34" charset="0"/>
            </a:endParaRPr>
          </a:p>
        </p:txBody>
      </p:sp>
      <p:sp>
        <p:nvSpPr>
          <p:cNvPr id="7" name="Text Placeholder 3"/>
          <p:cNvSpPr txBox="1">
            <a:spLocks/>
          </p:cNvSpPr>
          <p:nvPr/>
        </p:nvSpPr>
        <p:spPr>
          <a:xfrm>
            <a:off x="2314576" y="2133600"/>
            <a:ext cx="6360651" cy="291274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000" dirty="0">
                <a:solidFill>
                  <a:schemeClr val="bg1"/>
                </a:solidFill>
                <a:latin typeface="Trebuchet MS" panose="020B0603020202020204" pitchFamily="34" charset="0"/>
              </a:rPr>
              <a:t>Perform the following training exercises: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Exercise 23: </a:t>
            </a:r>
            <a:r>
              <a:rPr lang="en-US" sz="20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Create or Upload Management/Mitigation Plan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Exercise 24: </a:t>
            </a:r>
            <a:r>
              <a:rPr lang="en-US" sz="20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Prepare and Send Correspondence</a:t>
            </a:r>
            <a:endParaRPr lang="en-US" sz="20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1105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2"/>
          <p:cNvSpPr txBox="1">
            <a:spLocks/>
          </p:cNvSpPr>
          <p:nvPr/>
        </p:nvSpPr>
        <p:spPr>
          <a:xfrm>
            <a:off x="522602" y="2830561"/>
            <a:ext cx="5068574" cy="651606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b="1" kern="1200" baseline="0">
                <a:solidFill>
                  <a:schemeClr val="bg1"/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BSO Review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Discloser Review of Plan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Click COI Module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7158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2077587"/>
            <a:ext cx="7081838" cy="4218967"/>
          </a:xfrm>
          <a:prstGeom prst="rect">
            <a:avLst/>
          </a:prstGeom>
          <a:ln>
            <a:solidFill>
              <a:schemeClr val="accent2"/>
            </a:solidFill>
          </a:ln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49384" y="783335"/>
            <a:ext cx="7932616" cy="512065"/>
          </a:xfrm>
        </p:spPr>
        <p:txBody>
          <a:bodyPr/>
          <a:lstStyle/>
          <a:p>
            <a:r>
              <a:rPr lang="en-US" dirty="0" smtClean="0"/>
              <a:t>Discloser Review of Plan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Discloser Review of Plan Activities</a:t>
            </a:r>
            <a:endParaRPr lang="en-US" dirty="0"/>
          </a:p>
        </p:txBody>
      </p:sp>
      <p:sp>
        <p:nvSpPr>
          <p:cNvPr id="14" name="Text Placeholder 3"/>
          <p:cNvSpPr txBox="1">
            <a:spLocks/>
          </p:cNvSpPr>
          <p:nvPr/>
        </p:nvSpPr>
        <p:spPr>
          <a:xfrm>
            <a:off x="4343400" y="1807688"/>
            <a:ext cx="4495800" cy="1351661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85000"/>
              </a:schemeClr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The </a:t>
            </a:r>
            <a:r>
              <a:rPr lang="en-US" sz="1800" b="1" dirty="0" smtClean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COI Discloser 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can:</a:t>
            </a:r>
            <a:endParaRPr lang="en-US" sz="1800" dirty="0">
              <a:solidFill>
                <a:schemeClr val="bg1">
                  <a:lumMod val="50000"/>
                </a:schemeClr>
              </a:solidFill>
              <a:latin typeface="Trebuchet MS" panose="020B0603020202020204" pitchFamily="34" charset="0"/>
            </a:endParaRPr>
          </a:p>
          <a:p>
            <a:pPr>
              <a:buClr>
                <a:schemeClr val="accent6"/>
              </a:buClr>
              <a:buFont typeface="+mj-lt"/>
              <a:buAutoNum type="arabicPeriod"/>
            </a:pP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Review the management/mitigation plan</a:t>
            </a:r>
          </a:p>
          <a:p>
            <a:pPr>
              <a:buClr>
                <a:schemeClr val="accent6"/>
              </a:buClr>
              <a:buFont typeface="+mj-lt"/>
              <a:buAutoNum type="arabicPeriod"/>
            </a:pP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Submit a response to the plan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3962400" y="4213704"/>
            <a:ext cx="258367" cy="285115"/>
            <a:chOff x="1255986" y="2098441"/>
            <a:chExt cx="258367" cy="285115"/>
          </a:xfrm>
        </p:grpSpPr>
        <p:sp>
          <p:nvSpPr>
            <p:cNvPr id="11" name="Isosceles Triangle 10"/>
            <p:cNvSpPr/>
            <p:nvPr/>
          </p:nvSpPr>
          <p:spPr>
            <a:xfrm rot="5400000">
              <a:off x="1246885" y="2116088"/>
              <a:ext cx="285115" cy="249821"/>
            </a:xfrm>
            <a:prstGeom prst="triangl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FFFFFF"/>
                  </a:solidFill>
                  <a:ea typeface="Calibri"/>
                  <a:cs typeface="Arial"/>
                </a:rPr>
                <a:t> </a:t>
              </a:r>
            </a:p>
          </p:txBody>
        </p:sp>
        <p:sp>
          <p:nvSpPr>
            <p:cNvPr id="12" name="Text Box 3"/>
            <p:cNvSpPr txBox="1"/>
            <p:nvPr/>
          </p:nvSpPr>
          <p:spPr>
            <a:xfrm>
              <a:off x="1255986" y="2177249"/>
              <a:ext cx="169706" cy="165714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FFFFFF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1</a:t>
              </a:r>
            </a:p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noFill/>
                  <a:latin typeface="Times New Roman"/>
                  <a:ea typeface="Calibri"/>
                  <a:cs typeface="Arial"/>
                </a:rPr>
                <a:t> </a:t>
              </a:r>
              <a:endParaRPr lang="en-US" sz="1200" dirty="0">
                <a:latin typeface="Times New Roman"/>
                <a:ea typeface="Times New Roman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00256" y="3065756"/>
            <a:ext cx="258367" cy="285115"/>
            <a:chOff x="1255986" y="2098441"/>
            <a:chExt cx="258367" cy="285115"/>
          </a:xfrm>
        </p:grpSpPr>
        <p:sp>
          <p:nvSpPr>
            <p:cNvPr id="15" name="Isosceles Triangle 14"/>
            <p:cNvSpPr/>
            <p:nvPr/>
          </p:nvSpPr>
          <p:spPr>
            <a:xfrm rot="5400000">
              <a:off x="1246885" y="2116088"/>
              <a:ext cx="285115" cy="249821"/>
            </a:xfrm>
            <a:prstGeom prst="triangl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FFFFFF"/>
                  </a:solidFill>
                  <a:ea typeface="Calibri"/>
                  <a:cs typeface="Arial"/>
                </a:rPr>
                <a:t> </a:t>
              </a:r>
            </a:p>
          </p:txBody>
        </p:sp>
        <p:sp>
          <p:nvSpPr>
            <p:cNvPr id="16" name="Text Box 3"/>
            <p:cNvSpPr txBox="1"/>
            <p:nvPr/>
          </p:nvSpPr>
          <p:spPr>
            <a:xfrm>
              <a:off x="1255986" y="2177249"/>
              <a:ext cx="169706" cy="165714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FFFFFF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2</a:t>
              </a:r>
            </a:p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noFill/>
                  <a:latin typeface="Times New Roman"/>
                  <a:ea typeface="Calibri"/>
                  <a:cs typeface="Arial"/>
                </a:rPr>
                <a:t> </a:t>
              </a:r>
              <a:endParaRPr lang="en-US" sz="1200" dirty="0">
                <a:latin typeface="Times New Roman"/>
                <a:ea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77751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mputer_white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45" y="2257425"/>
            <a:ext cx="764831" cy="634810"/>
          </a:xfrm>
          <a:prstGeom prst="rect">
            <a:avLst/>
          </a:prstGeom>
        </p:spPr>
      </p:pic>
      <p:sp>
        <p:nvSpPr>
          <p:cNvPr id="3" name="Text Placeholder 3"/>
          <p:cNvSpPr txBox="1">
            <a:spLocks/>
          </p:cNvSpPr>
          <p:nvPr/>
        </p:nvSpPr>
        <p:spPr>
          <a:xfrm>
            <a:off x="2314575" y="2257425"/>
            <a:ext cx="6360652" cy="312420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4" name="Text Placeholder 12"/>
          <p:cNvSpPr txBox="1">
            <a:spLocks/>
          </p:cNvSpPr>
          <p:nvPr/>
        </p:nvSpPr>
        <p:spPr>
          <a:xfrm>
            <a:off x="644600" y="1339061"/>
            <a:ext cx="8098863" cy="5207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b="1" kern="1200" baseline="0">
                <a:solidFill>
                  <a:schemeClr val="bg1"/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Trebuchet MS" panose="020B0603020202020204" pitchFamily="34" charset="0"/>
              </a:rPr>
              <a:t>Discloser Review of Plan Exercises</a:t>
            </a:r>
            <a:endParaRPr lang="en-US" dirty="0">
              <a:latin typeface="Trebuchet MS" panose="020B0603020202020204" pitchFamily="34" charset="0"/>
            </a:endParaRPr>
          </a:p>
        </p:txBody>
      </p:sp>
      <p:sp>
        <p:nvSpPr>
          <p:cNvPr id="7" name="Text Placeholder 3"/>
          <p:cNvSpPr txBox="1">
            <a:spLocks/>
          </p:cNvSpPr>
          <p:nvPr/>
        </p:nvSpPr>
        <p:spPr>
          <a:xfrm>
            <a:off x="2314576" y="2133600"/>
            <a:ext cx="6360651" cy="291274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000" dirty="0">
                <a:solidFill>
                  <a:schemeClr val="bg1"/>
                </a:solidFill>
                <a:latin typeface="Trebuchet MS" panose="020B0603020202020204" pitchFamily="34" charset="0"/>
              </a:rPr>
              <a:t>Perform the following training exercises: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Exercise 25: </a:t>
            </a:r>
            <a:r>
              <a:rPr lang="en-US" sz="20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Review the Management Plan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Exercise 26: </a:t>
            </a:r>
            <a:r>
              <a:rPr lang="en-US" sz="20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Submit a Response</a:t>
            </a:r>
            <a:endParaRPr lang="en-US" sz="20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8387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2"/>
          <p:cNvSpPr txBox="1">
            <a:spLocks/>
          </p:cNvSpPr>
          <p:nvPr/>
        </p:nvSpPr>
        <p:spPr>
          <a:xfrm>
            <a:off x="522602" y="2830561"/>
            <a:ext cx="5068574" cy="651606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b="1" kern="1200" baseline="0">
                <a:solidFill>
                  <a:schemeClr val="bg1"/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BSO Review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 Management / Mitigation Plan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Click COI Module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33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2077587"/>
            <a:ext cx="7081838" cy="4218967"/>
          </a:xfrm>
          <a:prstGeom prst="rect">
            <a:avLst/>
          </a:prstGeom>
          <a:ln>
            <a:solidFill>
              <a:schemeClr val="accent2"/>
            </a:solidFill>
          </a:ln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49384" y="783335"/>
            <a:ext cx="7932616" cy="512065"/>
          </a:xfrm>
        </p:spPr>
        <p:txBody>
          <a:bodyPr/>
          <a:lstStyle/>
          <a:p>
            <a:r>
              <a:rPr lang="en-US" dirty="0" smtClean="0"/>
              <a:t>Under Management/Mitigation Plan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Under Management/Mitigation Plan Activities</a:t>
            </a:r>
            <a:endParaRPr lang="en-US" dirty="0"/>
          </a:p>
        </p:txBody>
      </p:sp>
      <p:sp>
        <p:nvSpPr>
          <p:cNvPr id="14" name="Text Placeholder 3"/>
          <p:cNvSpPr txBox="1">
            <a:spLocks/>
          </p:cNvSpPr>
          <p:nvPr/>
        </p:nvSpPr>
        <p:spPr>
          <a:xfrm>
            <a:off x="4343400" y="1807688"/>
            <a:ext cx="4495800" cy="1351661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85000"/>
              </a:schemeClr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The </a:t>
            </a:r>
            <a:r>
              <a:rPr lang="en-US" sz="1800" b="1" dirty="0" smtClean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COI Monitor 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can:</a:t>
            </a:r>
            <a:endParaRPr lang="en-US" sz="1800" dirty="0">
              <a:solidFill>
                <a:schemeClr val="bg1">
                  <a:lumMod val="50000"/>
                </a:schemeClr>
              </a:solidFill>
              <a:latin typeface="Trebuchet MS" panose="020B0603020202020204" pitchFamily="34" charset="0"/>
            </a:endParaRPr>
          </a:p>
          <a:p>
            <a:pPr>
              <a:buClr>
                <a:schemeClr val="accent6"/>
              </a:buClr>
              <a:buFont typeface="+mj-lt"/>
              <a:buAutoNum type="arabicPeriod"/>
            </a:pP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Complete the monitor report</a:t>
            </a:r>
          </a:p>
          <a:p>
            <a:pPr>
              <a:buClr>
                <a:schemeClr val="accent6"/>
              </a:buClr>
              <a:buFont typeface="+mj-lt"/>
              <a:buAutoNum type="arabicPeriod"/>
            </a:pP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Submit a response to the plan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3962400" y="4213704"/>
            <a:ext cx="258367" cy="285115"/>
            <a:chOff x="1255986" y="2098441"/>
            <a:chExt cx="258367" cy="285115"/>
          </a:xfrm>
        </p:grpSpPr>
        <p:sp>
          <p:nvSpPr>
            <p:cNvPr id="11" name="Isosceles Triangle 10"/>
            <p:cNvSpPr/>
            <p:nvPr/>
          </p:nvSpPr>
          <p:spPr>
            <a:xfrm rot="5400000">
              <a:off x="1246885" y="2116088"/>
              <a:ext cx="285115" cy="249821"/>
            </a:xfrm>
            <a:prstGeom prst="triangl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FFFFFF"/>
                  </a:solidFill>
                  <a:ea typeface="Calibri"/>
                  <a:cs typeface="Arial"/>
                </a:rPr>
                <a:t> </a:t>
              </a:r>
            </a:p>
          </p:txBody>
        </p:sp>
        <p:sp>
          <p:nvSpPr>
            <p:cNvPr id="12" name="Text Box 3"/>
            <p:cNvSpPr txBox="1"/>
            <p:nvPr/>
          </p:nvSpPr>
          <p:spPr>
            <a:xfrm>
              <a:off x="1255986" y="2177249"/>
              <a:ext cx="169706" cy="165714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FFFFFF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1</a:t>
              </a:r>
            </a:p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noFill/>
                  <a:latin typeface="Times New Roman"/>
                  <a:ea typeface="Calibri"/>
                  <a:cs typeface="Arial"/>
                </a:rPr>
                <a:t> </a:t>
              </a:r>
              <a:endParaRPr lang="en-US" sz="1200" dirty="0">
                <a:latin typeface="Times New Roman"/>
                <a:ea typeface="Times New Roman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00256" y="3065756"/>
            <a:ext cx="258367" cy="285115"/>
            <a:chOff x="1255986" y="2098441"/>
            <a:chExt cx="258367" cy="285115"/>
          </a:xfrm>
        </p:grpSpPr>
        <p:sp>
          <p:nvSpPr>
            <p:cNvPr id="15" name="Isosceles Triangle 14"/>
            <p:cNvSpPr/>
            <p:nvPr/>
          </p:nvSpPr>
          <p:spPr>
            <a:xfrm rot="5400000">
              <a:off x="1246885" y="2116088"/>
              <a:ext cx="285115" cy="249821"/>
            </a:xfrm>
            <a:prstGeom prst="triangl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FFFFFF"/>
                  </a:solidFill>
                  <a:ea typeface="Calibri"/>
                  <a:cs typeface="Arial"/>
                </a:rPr>
                <a:t> </a:t>
              </a:r>
            </a:p>
          </p:txBody>
        </p:sp>
        <p:sp>
          <p:nvSpPr>
            <p:cNvPr id="16" name="Text Box 3"/>
            <p:cNvSpPr txBox="1"/>
            <p:nvPr/>
          </p:nvSpPr>
          <p:spPr>
            <a:xfrm>
              <a:off x="1255986" y="2177249"/>
              <a:ext cx="169706" cy="165714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FFFFFF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2</a:t>
              </a:r>
            </a:p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noFill/>
                  <a:latin typeface="Times New Roman"/>
                  <a:ea typeface="Calibri"/>
                  <a:cs typeface="Arial"/>
                </a:rPr>
                <a:t> </a:t>
              </a:r>
              <a:endParaRPr lang="en-US" sz="1200" dirty="0">
                <a:latin typeface="Times New Roman"/>
                <a:ea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81956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mputer_white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45" y="2257425"/>
            <a:ext cx="764831" cy="634810"/>
          </a:xfrm>
          <a:prstGeom prst="rect">
            <a:avLst/>
          </a:prstGeom>
        </p:spPr>
      </p:pic>
      <p:sp>
        <p:nvSpPr>
          <p:cNvPr id="3" name="Text Placeholder 3"/>
          <p:cNvSpPr txBox="1">
            <a:spLocks/>
          </p:cNvSpPr>
          <p:nvPr/>
        </p:nvSpPr>
        <p:spPr>
          <a:xfrm>
            <a:off x="2314575" y="2257425"/>
            <a:ext cx="6360652" cy="312420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4" name="Text Placeholder 12"/>
          <p:cNvSpPr txBox="1">
            <a:spLocks/>
          </p:cNvSpPr>
          <p:nvPr/>
        </p:nvSpPr>
        <p:spPr>
          <a:xfrm>
            <a:off x="644600" y="1339061"/>
            <a:ext cx="8098863" cy="5207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b="1" kern="1200" baseline="0">
                <a:solidFill>
                  <a:schemeClr val="bg1"/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Trebuchet MS" panose="020B0603020202020204" pitchFamily="34" charset="0"/>
              </a:rPr>
              <a:t>Under Management/Mitigation Plan Exercises</a:t>
            </a:r>
            <a:endParaRPr lang="en-US" dirty="0">
              <a:latin typeface="Trebuchet MS" panose="020B0603020202020204" pitchFamily="34" charset="0"/>
            </a:endParaRPr>
          </a:p>
        </p:txBody>
      </p:sp>
      <p:sp>
        <p:nvSpPr>
          <p:cNvPr id="7" name="Text Placeholder 3"/>
          <p:cNvSpPr txBox="1">
            <a:spLocks/>
          </p:cNvSpPr>
          <p:nvPr/>
        </p:nvSpPr>
        <p:spPr>
          <a:xfrm>
            <a:off x="2314576" y="2133600"/>
            <a:ext cx="6360651" cy="291274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000" dirty="0">
                <a:solidFill>
                  <a:schemeClr val="bg1"/>
                </a:solidFill>
                <a:latin typeface="Trebuchet MS" panose="020B0603020202020204" pitchFamily="34" charset="0"/>
              </a:rPr>
              <a:t>Perform the following training exercises: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Exercise 27: </a:t>
            </a:r>
            <a:r>
              <a:rPr lang="en-US" sz="20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Complete the Monitor Report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Exercise 28: </a:t>
            </a:r>
            <a:r>
              <a:rPr lang="en-US" sz="20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Indicate that the Plan is Satisfied</a:t>
            </a:r>
            <a:endParaRPr lang="en-US" sz="20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2231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Click COI Module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354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Contact Information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sz="2400" dirty="0" smtClean="0"/>
              <a:t>For policy questions regarding Conflict of Interest:</a:t>
            </a:r>
          </a:p>
          <a:p>
            <a:pPr lvl="1"/>
            <a:r>
              <a:rPr lang="en-US" sz="2000" dirty="0" smtClean="0"/>
              <a:t>Ed Zablocki, </a:t>
            </a:r>
            <a:r>
              <a:rPr lang="en-US" sz="2000" dirty="0" smtClean="0">
                <a:hlinkClick r:id="rId2"/>
              </a:rPr>
              <a:t>zablocki@buffalo.edu</a:t>
            </a:r>
            <a:r>
              <a:rPr lang="en-US" sz="2000" dirty="0" smtClean="0"/>
              <a:t>   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endParaRPr lang="en-US" sz="2000" b="1" dirty="0" smtClean="0"/>
          </a:p>
          <a:p>
            <a:r>
              <a:rPr lang="en-US" sz="2400" dirty="0" smtClean="0"/>
              <a:t>For technical questions regarding Click:</a:t>
            </a:r>
          </a:p>
          <a:p>
            <a:pPr lvl="1"/>
            <a:r>
              <a:rPr lang="en-US" sz="2000" dirty="0" smtClean="0"/>
              <a:t>Marla Witkowski, </a:t>
            </a:r>
            <a:r>
              <a:rPr lang="en-US" sz="2000" dirty="0" smtClean="0">
                <a:hlinkClick r:id="rId3"/>
              </a:rPr>
              <a:t>mlw9@buffalo.edu</a:t>
            </a:r>
            <a:r>
              <a:rPr lang="en-US" sz="2000" dirty="0" smtClean="0"/>
              <a:t> 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endParaRPr lang="en-US" sz="2000" b="1" dirty="0" smtClean="0"/>
          </a:p>
          <a:p>
            <a:r>
              <a:rPr lang="en-US" sz="2400" dirty="0" smtClean="0"/>
              <a:t>For assistance with UBIT Names and Passwords:</a:t>
            </a:r>
          </a:p>
          <a:p>
            <a:pPr lvl="1"/>
            <a:r>
              <a:rPr lang="en-US" sz="2000" dirty="0" err="1" smtClean="0"/>
              <a:t>eRA</a:t>
            </a:r>
            <a:r>
              <a:rPr lang="en-US" sz="2000" dirty="0" smtClean="0"/>
              <a:t> Support, </a:t>
            </a:r>
            <a:r>
              <a:rPr lang="en-US" sz="2000" dirty="0" smtClean="0">
                <a:hlinkClick r:id="rId4"/>
              </a:rPr>
              <a:t>support@buffalo.edu</a:t>
            </a:r>
            <a:r>
              <a:rPr lang="en-US" sz="2000" dirty="0" smtClean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068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COI Module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Course Objectives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Provide principal investigators, </a:t>
            </a:r>
            <a:r>
              <a:rPr lang="en-US" dirty="0" smtClean="0"/>
              <a:t>study staff, </a:t>
            </a:r>
            <a:r>
              <a:rPr lang="en-US" dirty="0"/>
              <a:t>compliance and research administration staff </a:t>
            </a:r>
            <a:r>
              <a:rPr lang="en-US" dirty="0" smtClean="0"/>
              <a:t>an overview of the COI module</a:t>
            </a:r>
            <a:br>
              <a:rPr lang="en-US" dirty="0" smtClean="0"/>
            </a:br>
            <a:endParaRPr lang="en-US" dirty="0"/>
          </a:p>
          <a:p>
            <a:r>
              <a:rPr lang="en-US" dirty="0"/>
              <a:t>Demonstrate how to: </a:t>
            </a:r>
            <a:endParaRPr lang="en-US" dirty="0" smtClean="0"/>
          </a:p>
          <a:p>
            <a:pPr lvl="1"/>
            <a:r>
              <a:rPr lang="en-US" sz="2000" dirty="0" smtClean="0"/>
              <a:t>Access and update an Annual Disclosure Certification</a:t>
            </a:r>
            <a:endParaRPr lang="en-US" sz="2000" dirty="0"/>
          </a:p>
          <a:p>
            <a:pPr lvl="1"/>
            <a:r>
              <a:rPr lang="en-US" sz="2000" dirty="0"/>
              <a:t>Create </a:t>
            </a:r>
            <a:r>
              <a:rPr lang="en-US" sz="2000" dirty="0" smtClean="0"/>
              <a:t>an Agreement and submit it for review</a:t>
            </a:r>
          </a:p>
          <a:p>
            <a:pPr lvl="1"/>
            <a:r>
              <a:rPr lang="en-US" sz="2000" dirty="0" smtClean="0"/>
              <a:t>Manage the Agreement review process</a:t>
            </a:r>
          </a:p>
          <a:p>
            <a:pPr lvl="1"/>
            <a:r>
              <a:rPr lang="en-US" sz="2000" dirty="0" smtClean="0"/>
              <a:t>Obtain necessary signatures and activate an Agreement</a:t>
            </a:r>
          </a:p>
          <a:p>
            <a:pPr lvl="1"/>
            <a:endParaRPr lang="en-US" dirty="0"/>
          </a:p>
          <a:p>
            <a:r>
              <a:rPr lang="en-US" dirty="0"/>
              <a:t>Allow the participants to practice with hands-on exercises  </a:t>
            </a:r>
          </a:p>
          <a:p>
            <a:endParaRPr lang="en-US" dirty="0"/>
          </a:p>
          <a:p>
            <a:r>
              <a:rPr lang="en-US" dirty="0"/>
              <a:t>Provide training materials and references that will provide assistance while using </a:t>
            </a:r>
            <a:r>
              <a:rPr lang="en-US" dirty="0" smtClean="0"/>
              <a:t>the COI module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189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048001"/>
            <a:ext cx="7162800" cy="2024108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Navigation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Click COI Module – Live Website 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Navigate to </a:t>
            </a:r>
            <a:r>
              <a:rPr lang="en-US" dirty="0" smtClean="0">
                <a:hlinkClick r:id="rId3"/>
              </a:rPr>
              <a:t>http://www.buffalo.edu/research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Locate the QUICK LINKS section of the page: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Click on the </a:t>
            </a:r>
            <a:r>
              <a:rPr lang="en-US" u="sng" dirty="0" smtClean="0">
                <a:solidFill>
                  <a:schemeClr val="accent6"/>
                </a:solidFill>
              </a:rPr>
              <a:t>Click Portal Login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en-US" dirty="0" smtClean="0"/>
              <a:t>link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Enter your UBIT Name and Password, and click the Log In button.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11" name="Rectangle 10"/>
          <p:cNvSpPr/>
          <p:nvPr/>
        </p:nvSpPr>
        <p:spPr bwMode="auto">
          <a:xfrm>
            <a:off x="4452670" y="3048001"/>
            <a:ext cx="1795730" cy="2024107"/>
          </a:xfrm>
          <a:prstGeom prst="rect">
            <a:avLst/>
          </a:prstGeom>
          <a:noFill/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744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COI Module Training Evaluation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4800" dirty="0" smtClean="0">
              <a:hlinkClick r:id="rId2"/>
            </a:endParaRPr>
          </a:p>
          <a:p>
            <a:pPr marL="0" indent="0" algn="ctr">
              <a:buNone/>
            </a:pPr>
            <a:r>
              <a:rPr lang="en-US" sz="5400" dirty="0">
                <a:hlinkClick r:id="rId3"/>
              </a:rPr>
              <a:t>http://</a:t>
            </a:r>
            <a:r>
              <a:rPr lang="en-US" sz="5400" dirty="0" smtClean="0">
                <a:hlinkClick r:id="rId3"/>
              </a:rPr>
              <a:t>bit.ly/2bFrzOZ</a:t>
            </a:r>
            <a:r>
              <a:rPr lang="en-US" sz="5400" dirty="0" smtClean="0"/>
              <a:t> 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355341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2"/>
          <p:cNvSpPr txBox="1">
            <a:spLocks/>
          </p:cNvSpPr>
          <p:nvPr/>
        </p:nvSpPr>
        <p:spPr>
          <a:xfrm>
            <a:off x="522602" y="2830561"/>
            <a:ext cx="4618741" cy="651606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b="1" kern="1200" baseline="0">
                <a:solidFill>
                  <a:schemeClr val="bg1"/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Roles and Workflow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Roles and Workflow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Click COI Module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9399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Roles and Workflow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COI User Roles and Responsibilities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idx="10"/>
          </p:nvPr>
        </p:nvSpPr>
        <p:spPr>
          <a:xfrm>
            <a:off x="457200" y="1842854"/>
            <a:ext cx="8412480" cy="4495800"/>
          </a:xfrm>
          <a:prstGeom prst="rect">
            <a:avLst/>
          </a:prstGeom>
        </p:spPr>
        <p:txBody>
          <a:bodyPr/>
          <a:lstStyle/>
          <a:p>
            <a:pPr marL="228600" indent="-228600"/>
            <a:r>
              <a:rPr lang="en-US" sz="1800" b="1" dirty="0" smtClean="0">
                <a:solidFill>
                  <a:schemeClr val="bg1">
                    <a:lumMod val="50000"/>
                  </a:schemeClr>
                </a:solidFill>
              </a:rPr>
              <a:t>COI Discloser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-</a:t>
            </a:r>
            <a:r>
              <a:rPr lang="en-US" sz="18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Individuals 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who are developing and entering a research protocol. This individual is more commonly known as the </a:t>
            </a:r>
            <a:r>
              <a:rPr lang="en-US" sz="1800" i="1" dirty="0" smtClean="0">
                <a:solidFill>
                  <a:schemeClr val="bg1">
                    <a:lumMod val="50000"/>
                  </a:schemeClr>
                </a:solidFill>
              </a:rPr>
              <a:t>Principal Investigator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  <a:b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</a:br>
            <a:endParaRPr lang="en-US" sz="18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28600" indent="-228600"/>
            <a:r>
              <a:rPr lang="en-US" sz="1800" b="1" dirty="0" smtClean="0">
                <a:solidFill>
                  <a:schemeClr val="bg1">
                    <a:lumMod val="50000"/>
                  </a:schemeClr>
                </a:solidFill>
              </a:rPr>
              <a:t>COI Administrators - 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Individuals who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guide submissions through the review process. 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They are responsible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for 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reviewing a disclosure, administratively approving the disclosure or assigning it to the Conflict of Interest Committee (CIRC) for review.</a:t>
            </a:r>
            <a:b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</a:br>
            <a:endParaRPr lang="en-US" sz="1800" dirty="0">
              <a:solidFill>
                <a:schemeClr val="bg1">
                  <a:lumMod val="50000"/>
                </a:schemeClr>
              </a:solidFill>
            </a:endParaRPr>
          </a:p>
          <a:p>
            <a:pPr marL="228600" indent="-228600"/>
            <a:r>
              <a:rPr lang="en-US" sz="1800" b="1" dirty="0" smtClean="0">
                <a:solidFill>
                  <a:schemeClr val="bg1">
                    <a:lumMod val="50000"/>
                  </a:schemeClr>
                </a:solidFill>
              </a:rPr>
              <a:t>COI Reviewers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 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- </a:t>
            </a:r>
            <a:r>
              <a:rPr lang="en-US" sz="1800" i="1" dirty="0" smtClean="0">
                <a:solidFill>
                  <a:schemeClr val="bg1">
                    <a:lumMod val="50000"/>
                  </a:schemeClr>
                </a:solidFill>
              </a:rPr>
              <a:t>Committee Members 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who are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responsible for reviewing 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disclosures. Some disclosures may also require an optional review by an </a:t>
            </a:r>
            <a:r>
              <a:rPr lang="en-US" sz="1800" i="1" dirty="0" smtClean="0">
                <a:solidFill>
                  <a:schemeClr val="bg1">
                    <a:lumMod val="50000"/>
                  </a:schemeClr>
                </a:solidFill>
              </a:rPr>
              <a:t>Ancillary Reviewer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  <a:b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</a:br>
            <a:endParaRPr lang="en-US" sz="18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28600" indent="-228600"/>
            <a:r>
              <a:rPr lang="en-US" sz="1800" b="1" dirty="0" smtClean="0">
                <a:solidFill>
                  <a:schemeClr val="bg1">
                    <a:lumMod val="50000"/>
                  </a:schemeClr>
                </a:solidFill>
              </a:rPr>
              <a:t>COI Monitors 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– </a:t>
            </a:r>
            <a:r>
              <a:rPr lang="en-US" sz="1800" i="1" dirty="0" smtClean="0">
                <a:solidFill>
                  <a:schemeClr val="bg1">
                    <a:lumMod val="50000"/>
                  </a:schemeClr>
                </a:solidFill>
              </a:rPr>
              <a:t>Committee Members 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that are assigned to monitor whether or not a management/mitigation plan to address any issues with a disclosure is being followed or completed.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dirty="0" smtClean="0">
                <a:solidFill>
                  <a:schemeClr val="bg1">
                    <a:lumMod val="50000"/>
                  </a:schemeClr>
                </a:solidFill>
              </a:rPr>
            </a:b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28600" indent="-228600"/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spcBef>
                <a:spcPts val="1800"/>
              </a:spcBef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88974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Roles and Workflow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COI workflow – No Issues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0"/>
          </p:nvPr>
        </p:nvPicPr>
        <p:blipFill rotWithShape="1">
          <a:blip r:embed="rId3"/>
          <a:srcRect r="73289"/>
          <a:stretch/>
        </p:blipFill>
        <p:spPr>
          <a:xfrm>
            <a:off x="828911" y="2285999"/>
            <a:ext cx="2425737" cy="1828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44477"/>
          <a:stretch/>
        </p:blipFill>
        <p:spPr>
          <a:xfrm>
            <a:off x="3254648" y="2280820"/>
            <a:ext cx="5042262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884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Roles and Workflow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subTitle" idx="1"/>
          </p:nvPr>
        </p:nvSpPr>
        <p:spPr>
          <a:xfrm>
            <a:off x="449384" y="1309077"/>
            <a:ext cx="6865816" cy="455342"/>
          </a:xfrm>
        </p:spPr>
        <p:txBody>
          <a:bodyPr/>
          <a:lstStyle/>
          <a:p>
            <a:r>
              <a:rPr lang="en-US" dirty="0" smtClean="0"/>
              <a:t>COI workflow – Changes Required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2286000"/>
            <a:ext cx="8001000" cy="189887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6324600" y="2286000"/>
            <a:ext cx="2362200" cy="1898878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70476"/>
          <a:stretch/>
        </p:blipFill>
        <p:spPr>
          <a:xfrm>
            <a:off x="3657600" y="4343400"/>
            <a:ext cx="3085905" cy="2480635"/>
          </a:xfrm>
          <a:prstGeom prst="rect">
            <a:avLst/>
          </a:prstGeom>
          <a:ln w="25400">
            <a:solidFill>
              <a:srgbClr val="FF0000"/>
            </a:solidFill>
          </a:ln>
        </p:spPr>
      </p:pic>
      <p:cxnSp>
        <p:nvCxnSpPr>
          <p:cNvPr id="9" name="Elbow Connector 8"/>
          <p:cNvCxnSpPr>
            <a:endCxn id="7" idx="3"/>
          </p:cNvCxnSpPr>
          <p:nvPr/>
        </p:nvCxnSpPr>
        <p:spPr bwMode="auto">
          <a:xfrm rot="5400000">
            <a:off x="6596633" y="4331751"/>
            <a:ext cx="1398840" cy="1105095"/>
          </a:xfrm>
          <a:prstGeom prst="bentConnector2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372938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A5A5A5"/>
      </a:hlink>
      <a:folHlink>
        <a:srgbClr val="BBE0E3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2225" cap="flat" cmpd="sng" algn="ctr">
          <a:solidFill>
            <a:srgbClr val="FFC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12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122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UB_GraySeal" id="{267A6F0F-19C2-4BCA-81E5-91073FCAA053}" vid="{58C68DC3-83C9-415C-9CB4-E720D6266B3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48234C3F07C940A68DD80541EB650D" ma:contentTypeVersion="1" ma:contentTypeDescription="Create a new document." ma:contentTypeScope="" ma:versionID="c847028e29227f29dccc456bf4165d3d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0E90312-D368-4174-9C28-476F306692AC}">
  <ds:schemaRefs>
    <ds:schemaRef ds:uri="http://www.w3.org/XML/1998/namespace"/>
    <ds:schemaRef ds:uri="http://schemas.openxmlformats.org/package/2006/metadata/core-properties"/>
    <ds:schemaRef ds:uri="http://schemas.microsoft.com/sharepoint/v3"/>
    <ds:schemaRef ds:uri="http://purl.org/dc/elements/1.1/"/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0450CFCF-C01B-4EFD-8F97-CCC4A1B9D25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7706C2B-D169-425C-93CE-C87A6512CA0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UB_GraySeal</Template>
  <TotalTime>2593</TotalTime>
  <Words>1464</Words>
  <Application>Microsoft Office PowerPoint</Application>
  <PresentationFormat>On-screen Show (4:3)</PresentationFormat>
  <Paragraphs>418</Paragraphs>
  <Slides>51</Slides>
  <Notes>15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  <vt:variant>
        <vt:lpstr>Custom Shows</vt:lpstr>
      </vt:variant>
      <vt:variant>
        <vt:i4>1</vt:i4>
      </vt:variant>
    </vt:vector>
  </HeadingPairs>
  <TitlesOfParts>
    <vt:vector size="64" baseType="lpstr">
      <vt:lpstr>ＭＳ Ｐゴシック</vt:lpstr>
      <vt:lpstr>Arial</vt:lpstr>
      <vt:lpstr>Arial Narrow</vt:lpstr>
      <vt:lpstr>Calibri</vt:lpstr>
      <vt:lpstr>Courier New</vt:lpstr>
      <vt:lpstr>Georgia</vt:lpstr>
      <vt:lpstr>Helvetica</vt:lpstr>
      <vt:lpstr>Times</vt:lpstr>
      <vt:lpstr>Times New Roman</vt:lpstr>
      <vt:lpstr>Trebuchet MS</vt:lpstr>
      <vt:lpstr>Wingdings</vt:lpstr>
      <vt:lpstr>Office Theme</vt:lpstr>
      <vt:lpstr>Click Training  Conflict of Interest (COI) Module</vt:lpstr>
      <vt:lpstr>PowerPoint Presentation</vt:lpstr>
      <vt:lpstr>COI Module</vt:lpstr>
      <vt:lpstr>COI Module</vt:lpstr>
      <vt:lpstr>COI Module</vt:lpstr>
      <vt:lpstr>Roles and Workflow</vt:lpstr>
      <vt:lpstr>Roles and Workflow</vt:lpstr>
      <vt:lpstr>Roles and Workflow</vt:lpstr>
      <vt:lpstr>Roles and Workflow</vt:lpstr>
      <vt:lpstr>Roles and Workflow</vt:lpstr>
      <vt:lpstr>navigation</vt:lpstr>
      <vt:lpstr>Navigation</vt:lpstr>
      <vt:lpstr>Navigation</vt:lpstr>
      <vt:lpstr>Navigation</vt:lpstr>
      <vt:lpstr>Navigation</vt:lpstr>
      <vt:lpstr>Navigation</vt:lpstr>
      <vt:lpstr>PowerPoint Presentation</vt:lpstr>
      <vt:lpstr>Draft</vt:lpstr>
      <vt:lpstr>Draft</vt:lpstr>
      <vt:lpstr>Draft</vt:lpstr>
      <vt:lpstr>PowerPoint Presentation</vt:lpstr>
      <vt:lpstr>Ancillary Review</vt:lpstr>
      <vt:lpstr>Ancillary Review</vt:lpstr>
      <vt:lpstr>Ancillary Review</vt:lpstr>
      <vt:lpstr>Ancillary Review</vt:lpstr>
      <vt:lpstr>PowerPoint Presentation</vt:lpstr>
      <vt:lpstr>Administrative Review</vt:lpstr>
      <vt:lpstr>Administrative Review</vt:lpstr>
      <vt:lpstr>PowerPoint Presentation</vt:lpstr>
      <vt:lpstr>Preparing for Meeting</vt:lpstr>
      <vt:lpstr>Preparing for Meeting</vt:lpstr>
      <vt:lpstr>PowerPoint Presentation</vt:lpstr>
      <vt:lpstr>Primary/secondary Reviewer</vt:lpstr>
      <vt:lpstr>Primary/Secondary Reviewer</vt:lpstr>
      <vt:lpstr>PowerPoint Presentation</vt:lpstr>
      <vt:lpstr>Meeting Convened</vt:lpstr>
      <vt:lpstr>Meeting Convened</vt:lpstr>
      <vt:lpstr>PowerPoint Presentation</vt:lpstr>
      <vt:lpstr>Review Complete: Preparing Correspondence</vt:lpstr>
      <vt:lpstr>Review Complete: Preparing Correspondence</vt:lpstr>
      <vt:lpstr>PowerPoint Presentation</vt:lpstr>
      <vt:lpstr>Discloser Review of Plan</vt:lpstr>
      <vt:lpstr>Discloser Review of Plan</vt:lpstr>
      <vt:lpstr>PowerPoint Presentation</vt:lpstr>
      <vt:lpstr>Under Management / Mitigation Plan</vt:lpstr>
      <vt:lpstr>Under Management/Mitigation Plan</vt:lpstr>
      <vt:lpstr>PowerPoint Presentation</vt:lpstr>
      <vt:lpstr>Questions?</vt:lpstr>
      <vt:lpstr>Questions</vt:lpstr>
      <vt:lpstr>Navigation</vt:lpstr>
      <vt:lpstr>Evaluation</vt:lpstr>
      <vt:lpstr>Principal Investigator Slides</vt:lpstr>
    </vt:vector>
  </TitlesOfParts>
  <Company>University at Buffalo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Click Training IRB Module</dc:title>
  <dc:creator>Witkowski, Marla</dc:creator>
  <cp:lastModifiedBy>Seim, Gaby</cp:lastModifiedBy>
  <cp:revision>131</cp:revision>
  <cp:lastPrinted>2016-02-01T14:25:59Z</cp:lastPrinted>
  <dcterms:created xsi:type="dcterms:W3CDTF">2016-02-01T14:21:04Z</dcterms:created>
  <dcterms:modified xsi:type="dcterms:W3CDTF">2018-04-10T19:57:49Z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0x0101007C48234C3F07C940A68DD80541EB650D</vt:lpwstr>
  </property>
</Properties>
</file>