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7" r:id="rId5"/>
    <p:sldId id="292" r:id="rId6"/>
    <p:sldId id="344" r:id="rId7"/>
    <p:sldId id="345" r:id="rId8"/>
    <p:sldId id="293" r:id="rId9"/>
    <p:sldId id="294" r:id="rId10"/>
    <p:sldId id="295" r:id="rId11"/>
    <p:sldId id="296" r:id="rId12"/>
    <p:sldId id="346" r:id="rId13"/>
    <p:sldId id="298" r:id="rId14"/>
    <p:sldId id="335" r:id="rId15"/>
    <p:sldId id="299" r:id="rId16"/>
    <p:sldId id="336" r:id="rId17"/>
    <p:sldId id="300" r:id="rId18"/>
    <p:sldId id="337" r:id="rId19"/>
    <p:sldId id="301" r:id="rId20"/>
    <p:sldId id="302" r:id="rId21"/>
    <p:sldId id="303" r:id="rId22"/>
    <p:sldId id="304" r:id="rId23"/>
    <p:sldId id="305" r:id="rId24"/>
    <p:sldId id="348" r:id="rId25"/>
    <p:sldId id="306" r:id="rId26"/>
    <p:sldId id="307" r:id="rId27"/>
    <p:sldId id="309" r:id="rId28"/>
    <p:sldId id="339" r:id="rId29"/>
    <p:sldId id="315" r:id="rId30"/>
    <p:sldId id="347" r:id="rId31"/>
    <p:sldId id="350" r:id="rId32"/>
    <p:sldId id="316" r:id="rId33"/>
    <p:sldId id="341" r:id="rId34"/>
    <p:sldId id="340" r:id="rId35"/>
    <p:sldId id="349" r:id="rId36"/>
    <p:sldId id="317" r:id="rId37"/>
    <p:sldId id="318" r:id="rId38"/>
    <p:sldId id="338" r:id="rId39"/>
    <p:sldId id="308" r:id="rId40"/>
    <p:sldId id="310" r:id="rId41"/>
    <p:sldId id="311" r:id="rId42"/>
    <p:sldId id="312" r:id="rId43"/>
    <p:sldId id="314" r:id="rId44"/>
    <p:sldId id="333" r:id="rId45"/>
    <p:sldId id="342" r:id="rId46"/>
    <p:sldId id="343" r:id="rId47"/>
    <p:sldId id="351" r:id="rId48"/>
  </p:sldIdLst>
  <p:sldSz cx="9144000" cy="6858000" type="screen4x3"/>
  <p:notesSz cx="6858000" cy="9144000"/>
  <p:custShowLst>
    <p:custShow name="Principal Investigator Slides" id="0">
      <p:sldLst>
        <p:sld r:id="rId5"/>
        <p:sld r:id="rId6"/>
        <p:sld r:id="rId9"/>
        <p:sld r:id="rId10"/>
        <p:sld r:id="rId11"/>
        <p:sld r:id="rId12"/>
        <p:sld r:id="rId14"/>
        <p:sld r:id="rId16"/>
        <p:sld r:id="rId18"/>
        <p:sld r:id="rId20"/>
        <p:sld r:id="rId21"/>
        <p:sld r:id="rId22"/>
        <p:sld r:id="rId23"/>
        <p:sld r:id="rId24"/>
        <p:sld r:id="rId26"/>
        <p:sld r:id="rId27"/>
        <p:sld r:id="rId40"/>
        <p:sld r:id="rId28"/>
        <p:sld r:id="rId41"/>
        <p:sld r:id="rId45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tkowski, Marla" initials="WM" lastIdx="11" clrIdx="0">
    <p:extLst>
      <p:ext uri="{19B8F6BF-5375-455C-9EA6-DF929625EA0E}">
        <p15:presenceInfo xmlns:p15="http://schemas.microsoft.com/office/powerpoint/2012/main" userId="S-1-5-21-1078081533-1004336348-839522115-138777" providerId="AD"/>
      </p:ext>
    </p:extLst>
  </p:cmAuthor>
  <p:cmAuthor id="2" name="Marla Witkowski" initials="MW" lastIdx="2" clrIdx="1">
    <p:extLst>
      <p:ext uri="{19B8F6BF-5375-455C-9EA6-DF929625EA0E}">
        <p15:presenceInfo xmlns:p15="http://schemas.microsoft.com/office/powerpoint/2012/main" userId="19e4566f35adfe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196"/>
    <a:srgbClr val="D58408"/>
    <a:srgbClr val="F49709"/>
    <a:srgbClr val="D5C139"/>
    <a:srgbClr val="ECD63F"/>
    <a:srgbClr val="1C6CB5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6586" autoAdjust="0"/>
  </p:normalViewPr>
  <p:slideViewPr>
    <p:cSldViewPr>
      <p:cViewPr varScale="1">
        <p:scale>
          <a:sx n="96" d="100"/>
          <a:sy n="96" d="100"/>
        </p:scale>
        <p:origin x="181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1671-0603-4C62-9E56-D2234FCF30AA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37ACF-DEDA-4D39-88B6-976333BF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CA67-0FF4-4A43-86C3-43FC9A2B093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1DA17-8C15-4033-B922-CC61F296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1DA17-8C15-4033-B922-CC61F29608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1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a high level, the system</a:t>
            </a:r>
            <a:r>
              <a:rPr lang="en-US" baseline="0" dirty="0" smtClean="0"/>
              <a:t> follows this workflow. This training covers the key reviews that Safety protocols can go through: Specialist Review (which includes the Safety Specialist, Biosafety Officer, Member Reviews, and Ancillary Reviews) and Committee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a high level, the system</a:t>
            </a:r>
            <a:r>
              <a:rPr lang="en-US" baseline="0" dirty="0" smtClean="0"/>
              <a:t> follows this workflow. This training covers the key reviews that Safety protocols can go through: Specialist Review (which includes the Safety Specialist, Biosafety Officer, Member Reviews, and Ancillary Reviews) and Committee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roles perform different actions when a protocol is in a particular state. Some actions move the submission to another state. </a:t>
            </a:r>
          </a:p>
          <a:p>
            <a:endParaRPr lang="en-US" dirty="0" smtClean="0"/>
          </a:p>
          <a:p>
            <a:r>
              <a:rPr lang="en-US" dirty="0" smtClean="0"/>
              <a:t>For a listing of actions</a:t>
            </a:r>
            <a:r>
              <a:rPr lang="en-US" baseline="0" dirty="0" smtClean="0"/>
              <a:t> that cause the protocol to move to a new state, refer to the </a:t>
            </a:r>
            <a:r>
              <a:rPr lang="en-US" dirty="0" smtClean="0"/>
              <a:t>State Actions and State Transitions table in the Safety Staff Guide.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after a PI submits a Safety Protocol for review, it moves to Specialist Review. In this state, the Safety Specialist can send it for a BSO or member review, approve it administratively, etc.</a:t>
            </a:r>
          </a:p>
          <a:p>
            <a:endParaRPr lang="en-US" dirty="0" smtClean="0"/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9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roles perform different actions when a protocol is in a particular state. Some actions move the submission to another state. </a:t>
            </a:r>
          </a:p>
          <a:p>
            <a:endParaRPr lang="en-US" dirty="0" smtClean="0"/>
          </a:p>
          <a:p>
            <a:r>
              <a:rPr lang="en-US" dirty="0" smtClean="0"/>
              <a:t>For a listing of actions</a:t>
            </a:r>
            <a:r>
              <a:rPr lang="en-US" baseline="0" dirty="0" smtClean="0"/>
              <a:t> that cause the protocol to move to a new state, refer to the </a:t>
            </a:r>
            <a:r>
              <a:rPr lang="en-US" dirty="0" smtClean="0"/>
              <a:t>State Actions and State Transitions table in the Safety Staff Guide.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after a PI submits a Safety Protocol for review, it moves to Specialist Review. In this state, the Safety Specialist can send it for a BSO or member review, approve it administratively, etc.</a:t>
            </a:r>
          </a:p>
          <a:p>
            <a:endParaRPr lang="en-US" dirty="0" smtClean="0"/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6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07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0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-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385" y="783335"/>
            <a:ext cx="6446520" cy="51206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en-US" dirty="0" smtClean="0"/>
              <a:t>Title is Trebuchet pt.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384" y="1309077"/>
            <a:ext cx="6438705" cy="45534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cap="all" baseline="0">
                <a:solidFill>
                  <a:schemeClr val="accent6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SUBTITLE IS TREBUCHET, ALL CAPS, PT 18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1905000"/>
            <a:ext cx="8412480" cy="4495800"/>
          </a:xfrm>
          <a:prstGeom prst="rect">
            <a:avLst/>
          </a:prstGeom>
        </p:spPr>
        <p:txBody>
          <a:bodyPr vert="horz"/>
          <a:lstStyle>
            <a:lvl1pPr marL="260747" indent="-260747">
              <a:buClr>
                <a:schemeClr val="accent6"/>
              </a:buClr>
              <a:buFont typeface="Wingdings" pitchFamily="2" charset="2"/>
              <a:buChar char="§"/>
              <a:defRPr sz="20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511969" indent="-251222">
              <a:buClr>
                <a:schemeClr val="accent6"/>
              </a:buClr>
              <a:buFont typeface="Arial" pitchFamily="34" charset="0"/>
              <a:buChar char="•"/>
              <a:defRPr sz="18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2pPr>
            <a:lvl3pPr marL="772716" indent="-260747">
              <a:buClr>
                <a:schemeClr val="accent6"/>
              </a:buClr>
              <a:buFont typeface="Arial Narrow" pitchFamily="34" charset="0"/>
              <a:buChar char="–"/>
              <a:defRPr sz="15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3pPr>
            <a:lvl4pPr marL="1034654" indent="-261938">
              <a:buClr>
                <a:schemeClr val="accent6"/>
              </a:buClr>
              <a:buFont typeface="Courier New" pitchFamily="49" charset="0"/>
              <a:buChar char="o"/>
              <a:defRPr sz="135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4pPr>
            <a:lvl5pPr marL="1284685" indent="-250031">
              <a:defRPr sz="13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20809" y="6449048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3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96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2699"/>
            <a:ext cx="9187795" cy="6872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20809" y="6449048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University at Buffalo</a:t>
            </a:r>
            <a:endParaRPr lang="en-US" sz="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6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319166342_edi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-1" y="2"/>
            <a:ext cx="9144001" cy="687377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37833" y="1885610"/>
            <a:ext cx="7468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Helvetica"/>
                <a:cs typeface="Helvetica"/>
              </a:rPr>
              <a:t>QUESTIONS?</a:t>
            </a:r>
            <a:endParaRPr lang="en-US" sz="6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TOC_Teal.eps"/>
          <p:cNvPicPr>
            <a:picLocks noChangeAspect="1"/>
          </p:cNvPicPr>
          <p:nvPr userDrawn="1"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" y="3520893"/>
            <a:ext cx="9159677" cy="33528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3842" y="6421540"/>
            <a:ext cx="3885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31482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3400" y="6554874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 baseline="0">
                <a:solidFill>
                  <a:schemeClr val="accent6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4874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60606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rgbClr val="606060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rgbClr val="606060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rgbClr val="606060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rgbClr val="60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F49709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06060"/>
                </a:solidFill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8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seal_alt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4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6" r:id="rId9"/>
    <p:sldLayoutId id="2147483847" r:id="rId10"/>
    <p:sldLayoutId id="2147483849" r:id="rId11"/>
    <p:sldLayoutId id="2147483850" r:id="rId12"/>
    <p:sldLayoutId id="214748385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acsstg1.rfsuny.org/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ekraft@buffalo.edu" TargetMode="External"/><Relationship Id="rId2" Type="http://schemas.openxmlformats.org/officeDocument/2006/relationships/hyperlink" Target="mailto:mlw9@buffalo.ed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mlw9@buffalo.edu" TargetMode="External"/><Relationship Id="rId2" Type="http://schemas.openxmlformats.org/officeDocument/2006/relationships/hyperlink" Target="mailto:mekraft@buffalo.edu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wendt@buffalo.edu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falo.edu/research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1Mnob1l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>
                <a:latin typeface="Trebuchet MS" panose="020B0603020202020204" pitchFamily="34" charset="0"/>
              </a:rPr>
              <a:t>Click Training </a:t>
            </a:r>
            <a:r>
              <a:rPr lang="en-US" dirty="0" smtClean="0">
                <a:latin typeface="Trebuchet MS" panose="020B0603020202020204" pitchFamily="34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sz="40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Agreements Module</a:t>
            </a:r>
            <a:endParaRPr lang="en-US" sz="40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SAMPLE POWER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Actions by Role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71" r="735" b="3518"/>
          <a:stretch/>
        </p:blipFill>
        <p:spPr>
          <a:xfrm>
            <a:off x="304800" y="2362200"/>
            <a:ext cx="8610600" cy="2743200"/>
          </a:xfrm>
          <a:prstGeom prst="rect">
            <a:avLst/>
          </a:prstGeom>
          <a:ln w="508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3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Actions by Role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9" t="486"/>
          <a:stretch/>
        </p:blipFill>
        <p:spPr>
          <a:xfrm>
            <a:off x="329184" y="806254"/>
            <a:ext cx="8433816" cy="59309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5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Navigation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Agreements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Navigate to </a:t>
            </a:r>
            <a:r>
              <a:rPr lang="en-US" dirty="0" smtClean="0">
                <a:hlinkClick r:id="rId2"/>
              </a:rPr>
              <a:t>http://pacsstg1.rfsuny.org</a:t>
            </a:r>
            <a:r>
              <a:rPr lang="en-US" dirty="0" smtClean="0"/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 the heading ‘SUNY Pre-Award and Compliance System Login’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the words ‘</a:t>
            </a:r>
            <a:r>
              <a:rPr lang="en-US" dirty="0" smtClean="0">
                <a:solidFill>
                  <a:srgbClr val="00B0F0"/>
                </a:solidFill>
              </a:rPr>
              <a:t>this link</a:t>
            </a:r>
            <a:r>
              <a:rPr lang="en-US" dirty="0" smtClean="0"/>
              <a:t>’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a User Name and Password, and click the Login button.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77" y="2819400"/>
            <a:ext cx="6202181" cy="2667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893890" y="3962750"/>
            <a:ext cx="533400" cy="152400"/>
          </a:xfrm>
          <a:prstGeom prst="rect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427290" y="3200400"/>
            <a:ext cx="2506910" cy="76235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880524" y="2986394"/>
            <a:ext cx="2212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Click Training Website</a:t>
            </a:r>
            <a:endParaRPr lang="en-US" sz="1600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7388640" cy="32873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 Inbox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3444134" y="1855908"/>
            <a:ext cx="3429000" cy="167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From My Inbox, you will see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Submissions that require action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State in the review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process</a:t>
            </a:r>
          </a:p>
        </p:txBody>
      </p:sp>
      <p:grpSp>
        <p:nvGrpSpPr>
          <p:cNvPr id="18" name="Group 17"/>
          <p:cNvGrpSpPr/>
          <p:nvPr/>
        </p:nvGrpSpPr>
        <p:grpSpPr>
          <a:xfrm rot="5400000" flipH="1">
            <a:off x="2608447" y="3830969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6501869" y="4520883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28" name="Isosceles Triangle 2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9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0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2"/>
          <a:stretch/>
        </p:blipFill>
        <p:spPr>
          <a:xfrm>
            <a:off x="899017" y="2720553"/>
            <a:ext cx="6146398" cy="34384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Agreements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495800" y="1802902"/>
            <a:ext cx="3801066" cy="230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From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All Agreements,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you will see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All submissions to the agreements module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State in the review process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Shortcut to reporting features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Shortcut to user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guides and videos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764125" y="4331327"/>
            <a:ext cx="263525" cy="285115"/>
            <a:chOff x="1264532" y="2088916"/>
            <a:chExt cx="263525" cy="285115"/>
          </a:xfrm>
          <a:solidFill>
            <a:schemeClr val="accent6"/>
          </a:solidFill>
        </p:grpSpPr>
        <p:sp>
          <p:nvSpPr>
            <p:cNvPr id="16" name="Isosceles Triangle 15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 flipH="1">
            <a:off x="2735209" y="3969677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14110" y="4520415"/>
            <a:ext cx="263525" cy="285115"/>
            <a:chOff x="1264532" y="2098441"/>
            <a:chExt cx="263525" cy="285115"/>
          </a:xfrm>
          <a:solidFill>
            <a:schemeClr val="accent6"/>
          </a:solidFill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6594253" y="4476970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28" name="Isosceles Triangle 2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9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6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4" y="1778096"/>
            <a:ext cx="7482128" cy="3860704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Agreements Workspace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 rot="5400000" flipH="1">
            <a:off x="3579383" y="1969677"/>
            <a:ext cx="249821" cy="285115"/>
            <a:chOff x="1264532" y="2098441"/>
            <a:chExt cx="249821" cy="285115"/>
          </a:xfrm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24526" y="2153558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28" name="Text Placeholder 3"/>
          <p:cNvSpPr txBox="1">
            <a:spLocks/>
          </p:cNvSpPr>
          <p:nvPr/>
        </p:nvSpPr>
        <p:spPr>
          <a:xfrm>
            <a:off x="3776478" y="3939374"/>
            <a:ext cx="5181600" cy="22328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From the A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greements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orkspace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, you will see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Agreement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details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state in the review process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Actions you can take in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agreement’s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state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Tabs with information about the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history of the agreement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10800000">
            <a:off x="173925" y="2189241"/>
            <a:ext cx="249821" cy="285115"/>
            <a:chOff x="1264532" y="2098441"/>
            <a:chExt cx="249821" cy="285115"/>
          </a:xfrm>
        </p:grpSpPr>
        <p:sp>
          <p:nvSpPr>
            <p:cNvPr id="30" name="Isosceles Triangle 2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1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163249" y="3808585"/>
            <a:ext cx="249821" cy="285115"/>
            <a:chOff x="1264532" y="2098441"/>
            <a:chExt cx="249821" cy="285115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420641" y="2277587"/>
            <a:ext cx="5665959" cy="39319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34593" y="3126380"/>
            <a:ext cx="986047" cy="25124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474739" y="4105749"/>
            <a:ext cx="2086996" cy="14419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49577" y="3830316"/>
            <a:ext cx="285115" cy="249821"/>
            <a:chOff x="3081236" y="3700926"/>
            <a:chExt cx="285115" cy="249821"/>
          </a:xfrm>
        </p:grpSpPr>
        <p:sp>
          <p:nvSpPr>
            <p:cNvPr id="39" name="Isosceles Triangle 38"/>
            <p:cNvSpPr/>
            <p:nvPr/>
          </p:nvSpPr>
          <p:spPr>
            <a:xfrm rot="10800000" flipH="1">
              <a:off x="3081236" y="3700926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0" name="Text Box 3"/>
            <p:cNvSpPr txBox="1"/>
            <p:nvPr/>
          </p:nvSpPr>
          <p:spPr>
            <a:xfrm flipH="1">
              <a:off x="3143423" y="3739836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5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9" t="677" r="679" b="677"/>
          <a:stretch/>
        </p:blipFill>
        <p:spPr>
          <a:xfrm>
            <a:off x="495813" y="2221024"/>
            <a:ext cx="6327608" cy="43971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Agreements SmartForm Pages</a:t>
            </a:r>
            <a:endParaRPr lang="en-US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5060656" y="3278204"/>
            <a:ext cx="3429000" cy="1663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Trebuchet MS" panose="020B0603020202020204" pitchFamily="34" charset="0"/>
              </a:rPr>
              <a:t>On the </a:t>
            </a:r>
            <a:r>
              <a:rPr lang="en-US" sz="1800" dirty="0" err="1" smtClean="0">
                <a:latin typeface="Trebuchet MS" panose="020B0603020202020204" pitchFamily="34" charset="0"/>
              </a:rPr>
              <a:t>SmartForm</a:t>
            </a:r>
            <a:r>
              <a:rPr lang="en-US" sz="1800" dirty="0" smtClean="0">
                <a:latin typeface="Trebuchet MS" panose="020B0603020202020204" pitchFamily="34" charset="0"/>
              </a:rPr>
              <a:t> pages</a:t>
            </a:r>
            <a:r>
              <a:rPr lang="en-US" sz="1800" dirty="0">
                <a:latin typeface="Trebuchet MS" panose="020B0603020202020204" pitchFamily="34" charset="0"/>
              </a:rPr>
              <a:t>, you </a:t>
            </a:r>
            <a:br>
              <a:rPr lang="en-US" sz="1800" dirty="0">
                <a:latin typeface="Trebuchet MS" panose="020B0603020202020204" pitchFamily="34" charset="0"/>
              </a:rPr>
            </a:br>
            <a:r>
              <a:rPr lang="en-US" sz="1800" dirty="0">
                <a:latin typeface="Trebuchet MS" panose="020B0603020202020204" pitchFamily="34" charset="0"/>
              </a:rPr>
              <a:t>will see: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Required fields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*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Field help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  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Navigation bar</a:t>
            </a:r>
          </a:p>
        </p:txBody>
      </p:sp>
      <p:grpSp>
        <p:nvGrpSpPr>
          <p:cNvPr id="32" name="Group 31"/>
          <p:cNvGrpSpPr/>
          <p:nvPr/>
        </p:nvGrpSpPr>
        <p:grpSpPr>
          <a:xfrm rot="10800000">
            <a:off x="455509" y="3082436"/>
            <a:ext cx="249821" cy="285115"/>
            <a:chOff x="1264532" y="2098441"/>
            <a:chExt cx="249821" cy="285115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332352" y="2221023"/>
            <a:ext cx="2544447" cy="1371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 flipH="1">
            <a:off x="2332353" y="3810371"/>
            <a:ext cx="249821" cy="285115"/>
            <a:chOff x="1264532" y="2098441"/>
            <a:chExt cx="249821" cy="285115"/>
          </a:xfrm>
        </p:grpSpPr>
        <p:sp>
          <p:nvSpPr>
            <p:cNvPr id="39" name="Isosceles Triangle 3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0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38761" y="3156936"/>
            <a:ext cx="118872" cy="11814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10800000" flipH="1">
            <a:off x="4905554" y="2146704"/>
            <a:ext cx="249821" cy="285115"/>
            <a:chOff x="1264532" y="2098441"/>
            <a:chExt cx="249821" cy="285115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5" name="Oval 4"/>
          <p:cNvSpPr/>
          <p:nvPr/>
        </p:nvSpPr>
        <p:spPr bwMode="auto">
          <a:xfrm>
            <a:off x="6819523" y="4334662"/>
            <a:ext cx="152400" cy="152400"/>
          </a:xfrm>
          <a:prstGeom prst="ellipse">
            <a:avLst/>
          </a:prstGeom>
          <a:solidFill>
            <a:srgbClr val="00B0F0"/>
          </a:solidFill>
          <a:ln w="222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2095" y="4305907"/>
            <a:ext cx="2311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90800" y="4258350"/>
            <a:ext cx="2133600" cy="440172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Navigation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Log into the Agreements	Module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Inbox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3: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All Agreements	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4: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Agreements Workspace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5: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SmartForm Pages</a:t>
            </a:r>
            <a:r>
              <a:rPr lang="en-US" sz="2000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42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Pre-Submission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Agreements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0" y="1905000"/>
            <a:ext cx="2286000" cy="1752600"/>
            <a:chOff x="609600" y="1905000"/>
            <a:chExt cx="2286000" cy="1752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609600" y="1905000"/>
              <a:ext cx="2286000" cy="1752600"/>
            </a:xfrm>
            <a:prstGeom prst="rect">
              <a:avLst/>
            </a:prstGeom>
            <a:solidFill>
              <a:schemeClr val="accent6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anose="020B0603020202020204" pitchFamily="34" charset="0"/>
                </a:rPr>
                <a:t>HELLO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</a:t>
              </a:r>
              <a:r>
                <a:rPr lang="en-US" sz="18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y name is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87866" y="2718033"/>
              <a:ext cx="1905000" cy="762000"/>
            </a:xfrm>
            <a:prstGeom prst="roundRect">
              <a:avLst/>
            </a:prstGeom>
            <a:solidFill>
              <a:schemeClr val="bg1"/>
            </a:solidFill>
            <a:ln w="222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24200" y="2788318"/>
            <a:ext cx="4151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Marla Witkowski</a:t>
            </a:r>
          </a:p>
          <a:p>
            <a:r>
              <a:rPr lang="en-US" sz="1600" dirty="0" smtClean="0">
                <a:latin typeface="Trebuchet MS" panose="020B0603020202020204" pitchFamily="34" charset="0"/>
              </a:rPr>
              <a:t>PACS Campus Training Program Coordinator</a:t>
            </a:r>
          </a:p>
          <a:p>
            <a:r>
              <a:rPr lang="en-US" sz="1600" dirty="0" smtClean="0">
                <a:latin typeface="Trebuchet MS" panose="020B0603020202020204" pitchFamily="34" charset="0"/>
                <a:hlinkClick r:id="rId2"/>
              </a:rPr>
              <a:t>mlw9@buffalo.edu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199" y="1792681"/>
            <a:ext cx="3603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Mary Kraft</a:t>
            </a:r>
          </a:p>
          <a:p>
            <a:r>
              <a:rPr lang="en-US" sz="1600" dirty="0" smtClean="0">
                <a:latin typeface="Trebuchet MS" panose="020B0603020202020204" pitchFamily="34" charset="0"/>
              </a:rPr>
              <a:t>Director, Sponsored Projects Services</a:t>
            </a:r>
          </a:p>
          <a:p>
            <a:r>
              <a:rPr lang="en-US" sz="1600" dirty="0" smtClean="0">
                <a:latin typeface="Trebuchet MS" panose="020B0603020202020204" pitchFamily="34" charset="0"/>
                <a:hlinkClick r:id="rId3"/>
              </a:rPr>
              <a:t>mekraft@buffalo.edu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  <a:endParaRPr 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78096"/>
            <a:ext cx="5019675" cy="32385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Pre-Submission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2034079"/>
            <a:ext cx="3505200" cy="20045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Principal Investigator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Create the a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greement and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complete the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SmartForm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pages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the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agreement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for review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11812" y="2723345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75342" y="5778157"/>
            <a:ext cx="320677" cy="285115"/>
            <a:chOff x="5695288" y="6108502"/>
            <a:chExt cx="320677" cy="285115"/>
          </a:xfrm>
        </p:grpSpPr>
        <p:sp>
          <p:nvSpPr>
            <p:cNvPr id="12" name="Isosceles Triangle 11"/>
            <p:cNvSpPr/>
            <p:nvPr/>
          </p:nvSpPr>
          <p:spPr>
            <a:xfrm rot="5400000">
              <a:off x="5748497" y="6126149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3" name="Text Box 3"/>
            <p:cNvSpPr txBox="1"/>
            <p:nvPr/>
          </p:nvSpPr>
          <p:spPr>
            <a:xfrm>
              <a:off x="5695288" y="6174682"/>
              <a:ext cx="301627" cy="2189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267200"/>
            <a:ext cx="2028825" cy="235267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1936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to Expect After Submitting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Submitting </a:t>
            </a:r>
            <a:r>
              <a:rPr lang="en-US" sz="1800" dirty="0" smtClean="0"/>
              <a:t>your agreement initiates </a:t>
            </a:r>
            <a:r>
              <a:rPr lang="en-US" sz="1800" dirty="0"/>
              <a:t>a series of activities that may include</a:t>
            </a:r>
            <a:r>
              <a:rPr lang="en-US" sz="1800" dirty="0" smtClean="0"/>
              <a:t>: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Pre-review </a:t>
            </a:r>
            <a:r>
              <a:rPr lang="en-US" dirty="0"/>
              <a:t>by </a:t>
            </a:r>
            <a:r>
              <a:rPr lang="en-US" dirty="0" smtClean="0"/>
              <a:t>an Agreements Manager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Review by </a:t>
            </a:r>
            <a:r>
              <a:rPr lang="en-US" dirty="0" smtClean="0"/>
              <a:t>an Agreements Reviewer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Optional ancillary review by individuals, departments, and other organizations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Communication of the </a:t>
            </a:r>
            <a:r>
              <a:rPr lang="en-US" dirty="0" smtClean="0"/>
              <a:t>reviewer’s </a:t>
            </a:r>
            <a:r>
              <a:rPr lang="en-US" dirty="0"/>
              <a:t>decision to the investigator</a:t>
            </a:r>
          </a:p>
          <a:p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Any of these may lead to a request for the study team to take further action, such as providing clarifications </a:t>
            </a:r>
            <a:r>
              <a:rPr lang="en-US" sz="1800" dirty="0" smtClean="0"/>
              <a:t>regarding </a:t>
            </a:r>
            <a:r>
              <a:rPr lang="en-US" sz="1800" dirty="0"/>
              <a:t>the </a:t>
            </a:r>
            <a:r>
              <a:rPr lang="en-US" sz="1800" dirty="0" smtClean="0"/>
              <a:t>agreement</a:t>
            </a: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Whenever the study team needs to act, the PI receives an e-mail notification, and the </a:t>
            </a:r>
            <a:r>
              <a:rPr lang="en-US" sz="1800" dirty="0" smtClean="0"/>
              <a:t>agreement appears </a:t>
            </a:r>
            <a:r>
              <a:rPr lang="en-US" sz="1800" dirty="0"/>
              <a:t>in My Inbox for all study team members when they log in to the </a:t>
            </a:r>
            <a:r>
              <a:rPr lang="en-US" sz="1800" dirty="0" smtClean="0"/>
              <a:t>Click Portal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3434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Pre-Submission </a:t>
            </a:r>
            <a:r>
              <a:rPr lang="en-US" dirty="0" smtClean="0">
                <a:latin typeface="Trebuchet MS" panose="020B0603020202020204" pitchFamily="34" charset="0"/>
              </a:rPr>
              <a:t>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exercises: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6: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Create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 Agreement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7: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Submit an Agreement to Review</a:t>
            </a:r>
          </a:p>
        </p:txBody>
      </p:sp>
    </p:spTree>
    <p:extLst>
      <p:ext uri="{BB962C8B-B14F-4D97-AF65-F5344CB8AC3E}">
        <p14:creationId xmlns:p14="http://schemas.microsoft.com/office/powerpoint/2010/main" val="15241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Specialist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Unassigned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Agreements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651"/>
          <a:stretch/>
        </p:blipFill>
        <p:spPr>
          <a:xfrm>
            <a:off x="687782" y="2438400"/>
            <a:ext cx="4527054" cy="3144418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Unassigned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Unassigned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2437688"/>
            <a:ext cx="3429000" cy="314513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Agreements Manager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Review the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agreement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and determine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if any edits or an Ancillary Review is needed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Request clarifications from the PI as needed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Assign the agreement to an Owner (Agreements Reviewer) for further review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58471" y="5243301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72054" y="3859505"/>
            <a:ext cx="263525" cy="285115"/>
            <a:chOff x="1264532" y="2098441"/>
            <a:chExt cx="263525" cy="285115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1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382202" y="4450258"/>
            <a:ext cx="263525" cy="285115"/>
            <a:chOff x="1264532" y="2098441"/>
            <a:chExt cx="263525" cy="285115"/>
          </a:xfrm>
        </p:grpSpPr>
        <p:sp>
          <p:nvSpPr>
            <p:cNvPr id="13" name="Isosceles Triangle 1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5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1b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2387812" y="2472584"/>
            <a:ext cx="2260388" cy="457200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>
            <a:off x="407271" y="2749893"/>
            <a:ext cx="263525" cy="285115"/>
            <a:chOff x="1264532" y="2098441"/>
            <a:chExt cx="263525" cy="285115"/>
          </a:xfrm>
        </p:grpSpPr>
        <p:sp>
          <p:nvSpPr>
            <p:cNvPr id="28" name="Isosceles Triangle 2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9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1a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6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Unassigned Exercise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exercise: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8: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Assign an Agreements Reviewer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Member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Agreements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Ancillary Review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04800" y="2057400"/>
            <a:ext cx="8412480" cy="3733800"/>
          </a:xfrm>
        </p:spPr>
        <p:txBody>
          <a:bodyPr/>
          <a:lstStyle/>
          <a:p>
            <a:r>
              <a:rPr lang="en-US" dirty="0" smtClean="0"/>
              <a:t>Ancillary </a:t>
            </a:r>
            <a:r>
              <a:rPr lang="en-US" dirty="0"/>
              <a:t>reviews allow individuals, departments, and other organizations to give feedback on the submission in parallel with the </a:t>
            </a:r>
            <a:r>
              <a:rPr lang="en-US" dirty="0" smtClean="0"/>
              <a:t>agreements review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system does not prevent a submission from being reviewed or approved </a:t>
            </a:r>
            <a:r>
              <a:rPr lang="en-US" dirty="0" smtClean="0"/>
              <a:t>with </a:t>
            </a:r>
            <a:r>
              <a:rPr lang="en-US" dirty="0"/>
              <a:t>ancillary reviews </a:t>
            </a:r>
            <a:r>
              <a:rPr lang="en-US" dirty="0" smtClean="0"/>
              <a:t>outstanding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Decisions about how, when, and whether to interrupt the </a:t>
            </a:r>
            <a:r>
              <a:rPr lang="en-US" dirty="0" smtClean="0"/>
              <a:t>review </a:t>
            </a:r>
            <a:r>
              <a:rPr lang="en-US" dirty="0"/>
              <a:t>process to wait for ancillary reviews are left to </a:t>
            </a:r>
            <a:r>
              <a:rPr lang="en-US" dirty="0" smtClean="0"/>
              <a:t>the University’s</a:t>
            </a:r>
            <a:r>
              <a:rPr lang="en-US" dirty="0"/>
              <a:t> policies and </a:t>
            </a:r>
            <a:r>
              <a:rPr lang="en-US" dirty="0" smtClean="0"/>
              <a:t>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6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Ancillary Review Activities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54404"/>
            <a:ext cx="6076950" cy="422307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953000" y="1606473"/>
            <a:ext cx="3429000" cy="216039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Trebuchet MS" panose="020B0603020202020204" pitchFamily="34" charset="0"/>
              </a:rPr>
              <a:t>Ancillary reviews can occur at any time from the Pre-Submission to In-Review </a:t>
            </a:r>
            <a:r>
              <a:rPr lang="en-US" sz="18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states.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They </a:t>
            </a:r>
            <a:r>
              <a:rPr lang="en-US" sz="1800" dirty="0">
                <a:solidFill>
                  <a:schemeClr val="bg2"/>
                </a:solidFill>
                <a:latin typeface="Trebuchet MS" panose="020B0603020202020204" pitchFamily="34" charset="0"/>
              </a:rPr>
              <a:t>can be requested and </a:t>
            </a:r>
            <a:r>
              <a:rPr lang="en-US" sz="18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managed (1) </a:t>
            </a:r>
            <a:r>
              <a:rPr lang="en-US" sz="1800" dirty="0">
                <a:solidFill>
                  <a:schemeClr val="bg2"/>
                </a:solidFill>
                <a:latin typeface="Trebuchet MS" panose="020B0603020202020204" pitchFamily="34" charset="0"/>
              </a:rPr>
              <a:t>by PIs, Agreements Managers or </a:t>
            </a:r>
            <a:r>
              <a:rPr lang="en-US" sz="18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Reviewers.</a:t>
            </a:r>
            <a:endParaRPr lang="en-US" sz="18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1831" y="3766870"/>
            <a:ext cx="249821" cy="285115"/>
            <a:chOff x="681831" y="3766870"/>
            <a:chExt cx="249821" cy="285115"/>
          </a:xfrm>
        </p:grpSpPr>
        <p:sp>
          <p:nvSpPr>
            <p:cNvPr id="8" name="Isosceles Triangle 7"/>
            <p:cNvSpPr/>
            <p:nvPr/>
          </p:nvSpPr>
          <p:spPr>
            <a:xfrm rot="5400000">
              <a:off x="664184" y="3784517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9" name="Text Box 3"/>
            <p:cNvSpPr txBox="1"/>
            <p:nvPr/>
          </p:nvSpPr>
          <p:spPr>
            <a:xfrm rot="10800000" flipV="1">
              <a:off x="681831" y="3835203"/>
              <a:ext cx="170073" cy="1564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600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58717"/>
            <a:ext cx="3977049" cy="413385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Ancillary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029200" y="1954404"/>
            <a:ext cx="3429000" cy="13949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Ancillary Reviewer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an ancillary review, and request changes to the proposed agreement.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75296" y="4911304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5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Agreements Module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Pre-Award and Compliance System (PACS) </a:t>
            </a:r>
            <a:r>
              <a:rPr lang="en-US" dirty="0"/>
              <a:t>is a multi-year collaborative project to implement the online Click Portal</a:t>
            </a:r>
          </a:p>
          <a:p>
            <a:endParaRPr lang="en-US" dirty="0"/>
          </a:p>
          <a:p>
            <a:r>
              <a:rPr lang="en-US" dirty="0" smtClean="0"/>
              <a:t>The Click Portal is being implemented </a:t>
            </a:r>
            <a:r>
              <a:rPr lang="en-US" dirty="0"/>
              <a:t>to assist principal investigators, students, compliance and research administration staff </a:t>
            </a:r>
            <a:r>
              <a:rPr lang="en-US" dirty="0" smtClean="0"/>
              <a:t>with administering </a:t>
            </a:r>
            <a:r>
              <a:rPr lang="en-US" dirty="0"/>
              <a:t>sponsored programs </a:t>
            </a:r>
          </a:p>
          <a:p>
            <a:endParaRPr lang="en-US" dirty="0"/>
          </a:p>
          <a:p>
            <a:r>
              <a:rPr lang="en-US" dirty="0" smtClean="0"/>
              <a:t>UB is leading the implementation of the Click Portal, working in collaboration with our vendor partner, Huron, and the PACS Leadership Team. 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Ancillary Review 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9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Manage Ancillary Reviews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10: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Submit an Ancillary Review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Member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Agreements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Correspondence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Log Correspondence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portal provides a way for users to set up correspondence reminders to follow up with internal, 3</a:t>
            </a:r>
            <a:r>
              <a:rPr lang="en-US" baseline="30000" dirty="0" smtClean="0"/>
              <a:t>rd</a:t>
            </a:r>
            <a:r>
              <a:rPr lang="en-US" dirty="0" smtClean="0"/>
              <a:t> party, or ancillary reviewers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the Log Correspondence activity to create action items for yourself or other Agreements users</a:t>
            </a:r>
          </a:p>
          <a:p>
            <a:pPr lvl="1"/>
            <a:r>
              <a:rPr lang="en-US" dirty="0" smtClean="0"/>
              <a:t>Calls </a:t>
            </a:r>
          </a:p>
          <a:p>
            <a:pPr lvl="1"/>
            <a:r>
              <a:rPr lang="en-US" dirty="0" smtClean="0"/>
              <a:t>Emails</a:t>
            </a:r>
          </a:p>
          <a:p>
            <a:pPr lvl="1"/>
            <a:r>
              <a:rPr lang="en-US" dirty="0" smtClean="0"/>
              <a:t>Faxes</a:t>
            </a:r>
          </a:p>
          <a:p>
            <a:pPr lvl="1"/>
            <a:r>
              <a:rPr lang="en-US" dirty="0" smtClean="0"/>
              <a:t>Meetings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system will provide email notification when the item is created, as well as on a selected reminder 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31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Correspondence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Correspondence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3575310" y="2281996"/>
            <a:ext cx="4419600" cy="188600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Agreements Manager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or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Reviewer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Log Correspondence; create to-do lists for the agreement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Edit, complete, or delete the Correspondence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6052"/>
          <a:stretch/>
        </p:blipFill>
        <p:spPr>
          <a:xfrm>
            <a:off x="380999" y="1995232"/>
            <a:ext cx="2158433" cy="234816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180" t="11569"/>
          <a:stretch/>
        </p:blipFill>
        <p:spPr>
          <a:xfrm>
            <a:off x="152400" y="4860977"/>
            <a:ext cx="8934450" cy="139696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23853" y="3604402"/>
            <a:ext cx="263525" cy="285115"/>
            <a:chOff x="1264532" y="2098441"/>
            <a:chExt cx="263525" cy="285115"/>
          </a:xfrm>
        </p:grpSpPr>
        <p:sp>
          <p:nvSpPr>
            <p:cNvPr id="12" name="Isosceles Triangle 11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3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35348" y="5204946"/>
            <a:ext cx="285115" cy="311372"/>
            <a:chOff x="6273883" y="4435143"/>
            <a:chExt cx="285115" cy="249821"/>
          </a:xfrm>
        </p:grpSpPr>
        <p:sp>
          <p:nvSpPr>
            <p:cNvPr id="25" name="Isosceles Triangle 24"/>
            <p:cNvSpPr/>
            <p:nvPr/>
          </p:nvSpPr>
          <p:spPr>
            <a:xfrm rot="10800000">
              <a:off x="6273883" y="4435143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6342219" y="446388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2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Correspondence 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11: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Log Correspondence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12: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Update Correspondence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Specialist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Agreements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233"/>
          <a:stretch/>
        </p:blipFill>
        <p:spPr>
          <a:xfrm>
            <a:off x="762000" y="1778096"/>
            <a:ext cx="3068772" cy="4648200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Internal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Internal/External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419600" y="1778205"/>
            <a:ext cx="3733800" cy="46480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Agreements Reviewer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Edit the agreement or upload a revised version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Add and notify Ancillary Reviewers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Email the agreement to other users to review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Move the agreement to External Review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Request clarifications from the PI as needed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Set up correspondence reminders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Approve the language of the agreement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88446" y="1951715"/>
            <a:ext cx="258367" cy="285115"/>
            <a:chOff x="1255986" y="2098441"/>
            <a:chExt cx="258367" cy="285115"/>
          </a:xfrm>
        </p:grpSpPr>
        <p:sp>
          <p:nvSpPr>
            <p:cNvPr id="25" name="Isosceles Triangle 24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1a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8446" y="5715000"/>
            <a:ext cx="258367" cy="285115"/>
            <a:chOff x="1255986" y="2098441"/>
            <a:chExt cx="258367" cy="285115"/>
          </a:xfrm>
        </p:grpSpPr>
        <p:sp>
          <p:nvSpPr>
            <p:cNvPr id="13" name="Isosceles Triangle 12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5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1b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3378" y="3804343"/>
            <a:ext cx="258367" cy="285115"/>
            <a:chOff x="1255986" y="2098441"/>
            <a:chExt cx="258367" cy="285115"/>
          </a:xfrm>
        </p:grpSpPr>
        <p:sp>
          <p:nvSpPr>
            <p:cNvPr id="17" name="Isosceles Triangle 16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8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32861" y="4032485"/>
            <a:ext cx="263525" cy="285115"/>
            <a:chOff x="1264532" y="2098441"/>
            <a:chExt cx="263525" cy="285115"/>
          </a:xfrm>
        </p:grpSpPr>
        <p:sp>
          <p:nvSpPr>
            <p:cNvPr id="20" name="Isosceles Triangle 1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1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6992" y="4857369"/>
            <a:ext cx="258367" cy="285115"/>
            <a:chOff x="1255986" y="2098441"/>
            <a:chExt cx="258367" cy="285115"/>
          </a:xfrm>
        </p:grpSpPr>
        <p:sp>
          <p:nvSpPr>
            <p:cNvPr id="23" name="Isosceles Triangle 22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7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5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42362" y="4572037"/>
            <a:ext cx="263525" cy="285115"/>
            <a:chOff x="1264532" y="2098441"/>
            <a:chExt cx="263525" cy="285115"/>
          </a:xfrm>
        </p:grpSpPr>
        <p:sp>
          <p:nvSpPr>
            <p:cNvPr id="29" name="Isosceles Triangle 2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0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7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042362" y="5096978"/>
            <a:ext cx="263525" cy="285115"/>
            <a:chOff x="1264532" y="2098441"/>
            <a:chExt cx="263525" cy="285115"/>
          </a:xfrm>
        </p:grpSpPr>
        <p:sp>
          <p:nvSpPr>
            <p:cNvPr id="32" name="Isosceles Triangle 31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3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6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3378" y="4276754"/>
            <a:ext cx="258367" cy="285115"/>
            <a:chOff x="1255986" y="2098441"/>
            <a:chExt cx="258367" cy="285115"/>
          </a:xfrm>
        </p:grpSpPr>
        <p:sp>
          <p:nvSpPr>
            <p:cNvPr id="35" name="Isosceles Triangle 34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6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9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In Review </a:t>
            </a:r>
            <a:r>
              <a:rPr lang="en-US" dirty="0">
                <a:latin typeface="Trebuchet MS" panose="020B0603020202020204" pitchFamily="34" charset="0"/>
              </a:rPr>
              <a:t>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13: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Request Clarifications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14: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Respond to a Reviewer Request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15: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Move the Agreement to External Review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16: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Move the Agreement to Internal Review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17: Approve the Language of the Agreement 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BSO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Agreements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4233"/>
          <a:stretch/>
        </p:blipFill>
        <p:spPr>
          <a:xfrm>
            <a:off x="762000" y="1778096"/>
            <a:ext cx="3068772" cy="4648200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Signing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419600" y="2034079"/>
            <a:ext cx="4495800" cy="26672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Agreements Reviewer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Approve the language of the agreement, and rout it for internal and external signatures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Upload a final copy of the agreement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Convert the final copy of the agreement to a PDF document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Activate the agreement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7995" y="4622562"/>
            <a:ext cx="258367" cy="285115"/>
            <a:chOff x="1255986" y="2098441"/>
            <a:chExt cx="258367" cy="285115"/>
          </a:xfrm>
        </p:grpSpPr>
        <p:sp>
          <p:nvSpPr>
            <p:cNvPr id="11" name="Isosceles Triangle 10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7995" y="5715000"/>
            <a:ext cx="258367" cy="285115"/>
            <a:chOff x="1255986" y="2098441"/>
            <a:chExt cx="258367" cy="285115"/>
          </a:xfrm>
        </p:grpSpPr>
        <p:sp>
          <p:nvSpPr>
            <p:cNvPr id="15" name="Isosceles Triangle 14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6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5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Agreements Module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Materials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Click Portal: Agreements Module Training Setup</a:t>
            </a:r>
          </a:p>
          <a:p>
            <a:endParaRPr lang="en-US" dirty="0" smtClean="0"/>
          </a:p>
          <a:p>
            <a:r>
              <a:rPr lang="en-US" dirty="0" smtClean="0"/>
              <a:t>Click Portal: Agreements Module Training Exercises</a:t>
            </a:r>
          </a:p>
          <a:p>
            <a:endParaRPr lang="en-US" dirty="0" smtClean="0"/>
          </a:p>
          <a:p>
            <a:r>
              <a:rPr lang="en-US" dirty="0" smtClean="0"/>
              <a:t>Sample Agreement Document</a:t>
            </a:r>
          </a:p>
          <a:p>
            <a:endParaRPr lang="en-US" dirty="0" smtClean="0"/>
          </a:p>
          <a:p>
            <a:r>
              <a:rPr lang="en-US" dirty="0" smtClean="0"/>
              <a:t>Work Instructions:</a:t>
            </a:r>
          </a:p>
          <a:p>
            <a:pPr lvl="1"/>
            <a:r>
              <a:rPr lang="en-US" dirty="0" smtClean="0"/>
              <a:t>Agreements Module Workflow</a:t>
            </a:r>
          </a:p>
          <a:p>
            <a:pPr lvl="1"/>
            <a:r>
              <a:rPr lang="en-US" dirty="0" smtClean="0"/>
              <a:t>Create an Agreement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Signing 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18: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Send the Agreement Out for Signature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19: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Revise the Agreement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20: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Convert the Agreement to PDF and Activate It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Agreements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 smtClean="0"/>
              <a:t>For policy questions regarding Agreements:</a:t>
            </a:r>
          </a:p>
          <a:p>
            <a:pPr lvl="1"/>
            <a:r>
              <a:rPr lang="en-US" sz="2000" dirty="0" smtClean="0"/>
              <a:t>Mary Kraft, </a:t>
            </a:r>
            <a:r>
              <a:rPr lang="en-US" sz="2000" dirty="0" smtClean="0">
                <a:hlinkClick r:id="rId2"/>
              </a:rPr>
              <a:t>mekraft@buffalo.edu</a:t>
            </a:r>
            <a:r>
              <a:rPr lang="en-US" sz="2000" dirty="0" smtClean="0"/>
              <a:t> 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400" dirty="0" smtClean="0"/>
              <a:t>For technical questions regarding Click:</a:t>
            </a:r>
          </a:p>
          <a:p>
            <a:pPr lvl="1"/>
            <a:r>
              <a:rPr lang="en-US" sz="2000" dirty="0" smtClean="0"/>
              <a:t>Marla Witkowski, </a:t>
            </a:r>
            <a:r>
              <a:rPr lang="en-US" sz="2000" dirty="0" smtClean="0">
                <a:hlinkClick r:id="rId3"/>
              </a:rPr>
              <a:t>mlw9@buffalo.edu</a:t>
            </a:r>
            <a:r>
              <a:rPr lang="en-US" sz="2000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400" dirty="0" smtClean="0"/>
              <a:t>For assistance with </a:t>
            </a:r>
            <a:r>
              <a:rPr lang="en-US" sz="2400" dirty="0" err="1" smtClean="0"/>
              <a:t>UBITNames</a:t>
            </a:r>
            <a:r>
              <a:rPr lang="en-US" sz="2400" dirty="0" smtClean="0"/>
              <a:t> and Passwords:</a:t>
            </a:r>
          </a:p>
          <a:p>
            <a:pPr lvl="1"/>
            <a:r>
              <a:rPr lang="en-US" sz="2000" dirty="0" smtClean="0"/>
              <a:t>Tom Wendt, </a:t>
            </a:r>
            <a:r>
              <a:rPr lang="en-US" sz="2000" dirty="0" smtClean="0">
                <a:hlinkClick r:id="rId4"/>
              </a:rPr>
              <a:t>wendt@buffalo.edu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1"/>
            <a:ext cx="7162800" cy="20241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Agreements Module – Live Website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Navigate to </a:t>
            </a:r>
            <a:r>
              <a:rPr lang="en-US" dirty="0" smtClean="0">
                <a:hlinkClick r:id="rId3"/>
              </a:rPr>
              <a:t>http://www.buffalo.edu/research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 the QUICK LINKS section of the page: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the </a:t>
            </a:r>
            <a:r>
              <a:rPr lang="en-US" u="sng" dirty="0" smtClean="0">
                <a:solidFill>
                  <a:schemeClr val="accent6"/>
                </a:solidFill>
              </a:rPr>
              <a:t>Click Portal Login </a:t>
            </a:r>
            <a:r>
              <a:rPr lang="en-US" dirty="0" smtClean="0"/>
              <a:t>link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your </a:t>
            </a:r>
            <a:r>
              <a:rPr lang="en-US" dirty="0" err="1" smtClean="0"/>
              <a:t>UBITName</a:t>
            </a:r>
            <a:r>
              <a:rPr lang="en-US" dirty="0" smtClean="0"/>
              <a:t> and Password, and click the Log In button.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452670" y="3048001"/>
            <a:ext cx="1795730" cy="2024107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Agreements Module Training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5400" dirty="0" smtClean="0">
                <a:hlinkClick r:id="rId2"/>
              </a:rPr>
              <a:t>http</a:t>
            </a:r>
            <a:r>
              <a:rPr lang="en-US" sz="5400" dirty="0">
                <a:hlinkClick r:id="rId2"/>
              </a:rPr>
              <a:t>://</a:t>
            </a:r>
            <a:r>
              <a:rPr lang="en-US" sz="5400" dirty="0" smtClean="0">
                <a:hlinkClick r:id="rId2"/>
              </a:rPr>
              <a:t>bit.ly/1Mnob1l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553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Agreements Module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Provide principal investigators, </a:t>
            </a:r>
            <a:r>
              <a:rPr lang="en-US" dirty="0" smtClean="0"/>
              <a:t>study staff, </a:t>
            </a:r>
            <a:r>
              <a:rPr lang="en-US" dirty="0"/>
              <a:t>compliance and research administration staff </a:t>
            </a:r>
            <a:r>
              <a:rPr lang="en-US" dirty="0" smtClean="0"/>
              <a:t>an overview of the Agreements module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Demonstrate how to: </a:t>
            </a:r>
          </a:p>
          <a:p>
            <a:pPr lvl="1"/>
            <a:r>
              <a:rPr lang="en-US" sz="2000" dirty="0"/>
              <a:t>Create </a:t>
            </a:r>
            <a:r>
              <a:rPr lang="en-US" sz="2000" dirty="0" smtClean="0"/>
              <a:t>an Agreement and submit it for review</a:t>
            </a:r>
          </a:p>
          <a:p>
            <a:pPr lvl="1"/>
            <a:r>
              <a:rPr lang="en-US" sz="2000" dirty="0" smtClean="0"/>
              <a:t>Manage the Agreement review process</a:t>
            </a:r>
          </a:p>
          <a:p>
            <a:pPr lvl="1"/>
            <a:r>
              <a:rPr lang="en-US" sz="2000" dirty="0" smtClean="0"/>
              <a:t>Obtain necessary signatures and activate an Agreement</a:t>
            </a:r>
          </a:p>
          <a:p>
            <a:pPr lvl="1"/>
            <a:endParaRPr lang="en-US" dirty="0"/>
          </a:p>
          <a:p>
            <a:r>
              <a:rPr lang="en-US" dirty="0"/>
              <a:t>Allow the participants to practice with hands-on exercises  </a:t>
            </a:r>
          </a:p>
          <a:p>
            <a:endParaRPr lang="en-US" dirty="0"/>
          </a:p>
          <a:p>
            <a:r>
              <a:rPr lang="en-US" dirty="0"/>
              <a:t>Provide training materials and references that will provide assistance while using </a:t>
            </a:r>
            <a:r>
              <a:rPr lang="en-US" dirty="0" smtClean="0"/>
              <a:t>the Agreements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Roles and Workflow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Agreements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Agreements User Roles and Responsibilities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Study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Team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Individuals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who are developing and entering a research protocol.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Includes PIs and their contacts, and other study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staff.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Agreements Managers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Individuals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guide submissions through the review process.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They are responsible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creating an agreement, submitting it to review, and assigning the agreement to a reviewer.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Agreements Reviewers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 Individuals responsible for reviewing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agreements. Some agreements may also require an optional review by an Ancillary Reviewer.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18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89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Agreements workflow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Pre-Submission</a:t>
            </a:r>
            <a:r>
              <a:rPr lang="en-US" b="1" dirty="0"/>
              <a:t>:</a:t>
            </a:r>
            <a:r>
              <a:rPr lang="en-US" dirty="0"/>
              <a:t> During Pre-Submission, the </a:t>
            </a:r>
            <a:r>
              <a:rPr lang="en-US" dirty="0" smtClean="0"/>
              <a:t>agreement will be created in the system.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Unassigned: </a:t>
            </a:r>
            <a:r>
              <a:rPr lang="en-US" dirty="0" smtClean="0"/>
              <a:t>In the Unassigned state, the agreement has been submitted and will be assigned to a reviewer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4" y="2743200"/>
            <a:ext cx="8202984" cy="1092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869744"/>
            <a:ext cx="8202168" cy="99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Agreements workflow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In Review:</a:t>
            </a:r>
            <a:r>
              <a:rPr lang="en-US" dirty="0" smtClean="0"/>
              <a:t> In the In Review state, all necessary parties review the agreement, and come to an agreement regarding the language.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Signing: </a:t>
            </a:r>
            <a:r>
              <a:rPr lang="en-US" dirty="0" smtClean="0"/>
              <a:t>During Signing, the agreement is routed for internal and external signatures.  Once that is complete, the agreement is activated.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2819400"/>
            <a:ext cx="8202168" cy="1016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" y="5181600"/>
            <a:ext cx="8202168" cy="10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A5A5"/>
      </a:hlink>
      <a:folHlink>
        <a:srgbClr val="BBE0E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2225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B_GraySeal" id="{267A6F0F-19C2-4BCA-81E5-91073FCAA053}" vid="{58C68DC3-83C9-415C-9CB4-E720D6266B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8234C3F07C940A68DD80541EB650D" ma:contentTypeVersion="1" ma:contentTypeDescription="Create a new document." ma:contentTypeScope="" ma:versionID="c847028e29227f29dccc456bf4165d3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C0FA61-82DD-4425-B81E-F8E3C55A9A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D42A7-63BA-4F69-8D73-D85D3FF6A75C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C298F1C-0515-4327-8BB5-37EB8DADE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UB_GraySeal</Template>
  <TotalTime>2157</TotalTime>
  <Words>1500</Words>
  <Application>Microsoft Office PowerPoint</Application>
  <PresentationFormat>On-screen Show (4:3)</PresentationFormat>
  <Paragraphs>385</Paragraphs>
  <Slides>44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  <vt:variant>
        <vt:lpstr>Custom Shows</vt:lpstr>
      </vt:variant>
      <vt:variant>
        <vt:i4>1</vt:i4>
      </vt:variant>
    </vt:vector>
  </HeadingPairs>
  <TitlesOfParts>
    <vt:vector size="57" baseType="lpstr">
      <vt:lpstr>ＭＳ Ｐゴシック</vt:lpstr>
      <vt:lpstr>Arial</vt:lpstr>
      <vt:lpstr>Arial Narrow</vt:lpstr>
      <vt:lpstr>Calibri</vt:lpstr>
      <vt:lpstr>Courier New</vt:lpstr>
      <vt:lpstr>Georgia</vt:lpstr>
      <vt:lpstr>Helvetica</vt:lpstr>
      <vt:lpstr>Times</vt:lpstr>
      <vt:lpstr>Times New Roman</vt:lpstr>
      <vt:lpstr>Trebuchet MS</vt:lpstr>
      <vt:lpstr>Wingdings</vt:lpstr>
      <vt:lpstr>Office Theme</vt:lpstr>
      <vt:lpstr>Click Training  Agreements Module</vt:lpstr>
      <vt:lpstr>PowerPoint Presentation</vt:lpstr>
      <vt:lpstr>Agreements Module</vt:lpstr>
      <vt:lpstr>Agreements Module</vt:lpstr>
      <vt:lpstr>Agreements Module</vt:lpstr>
      <vt:lpstr>Roles and Workflow</vt:lpstr>
      <vt:lpstr>Roles and Workflow</vt:lpstr>
      <vt:lpstr>Roles and Workflow</vt:lpstr>
      <vt:lpstr>Roles and Workflow</vt:lpstr>
      <vt:lpstr>Roles and Workflow</vt:lpstr>
      <vt:lpstr>Roles and Workflow</vt:lpstr>
      <vt:lpstr>navigation</vt:lpstr>
      <vt:lpstr>Navigation</vt:lpstr>
      <vt:lpstr>Navigation</vt:lpstr>
      <vt:lpstr>Navigation</vt:lpstr>
      <vt:lpstr>Navigation</vt:lpstr>
      <vt:lpstr>Navigation</vt:lpstr>
      <vt:lpstr>PowerPoint Presentation</vt:lpstr>
      <vt:lpstr>Pre-Submission</vt:lpstr>
      <vt:lpstr>Pre-Submission</vt:lpstr>
      <vt:lpstr>Pre-Submission</vt:lpstr>
      <vt:lpstr>PowerPoint Presentation</vt:lpstr>
      <vt:lpstr>Unassigned</vt:lpstr>
      <vt:lpstr>Unassigned</vt:lpstr>
      <vt:lpstr>PowerPoint Presentation</vt:lpstr>
      <vt:lpstr>Ancillary Review</vt:lpstr>
      <vt:lpstr>Ancillary Review</vt:lpstr>
      <vt:lpstr>Ancillary Review</vt:lpstr>
      <vt:lpstr>Ancillary Review</vt:lpstr>
      <vt:lpstr>PowerPoint Presentation</vt:lpstr>
      <vt:lpstr>Correspondence</vt:lpstr>
      <vt:lpstr>Correspondence</vt:lpstr>
      <vt:lpstr>Correspondence</vt:lpstr>
      <vt:lpstr>PowerPoint Presentation</vt:lpstr>
      <vt:lpstr>In Review</vt:lpstr>
      <vt:lpstr>Internal Review</vt:lpstr>
      <vt:lpstr>PowerPoint Presentation</vt:lpstr>
      <vt:lpstr>Signing</vt:lpstr>
      <vt:lpstr>Signing</vt:lpstr>
      <vt:lpstr>PowerPoint Presentation</vt:lpstr>
      <vt:lpstr>Questions?</vt:lpstr>
      <vt:lpstr>Questions</vt:lpstr>
      <vt:lpstr>Navigation</vt:lpstr>
      <vt:lpstr>Evaluation</vt:lpstr>
      <vt:lpstr>Principal Investigator Slides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Training IRB Module</dc:title>
  <dc:creator>Witkowski, Marla</dc:creator>
  <cp:lastModifiedBy>Seim, Gaby</cp:lastModifiedBy>
  <cp:revision>104</cp:revision>
  <cp:lastPrinted>2016-02-01T14:25:59Z</cp:lastPrinted>
  <dcterms:created xsi:type="dcterms:W3CDTF">2016-02-01T14:21:04Z</dcterms:created>
  <dcterms:modified xsi:type="dcterms:W3CDTF">2018-04-10T18:14:19Z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0x0101007C48234C3F07C940A68DD80541EB650D</vt:lpwstr>
  </property>
</Properties>
</file>