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 id="2147483685" r:id="rId3"/>
  </p:sldMasterIdLst>
  <p:notesMasterIdLst>
    <p:notesMasterId r:id="rId29"/>
  </p:notesMasterIdLst>
  <p:sldIdLst>
    <p:sldId id="262" r:id="rId4"/>
    <p:sldId id="263" r:id="rId5"/>
    <p:sldId id="264" r:id="rId6"/>
    <p:sldId id="265" r:id="rId7"/>
    <p:sldId id="285" r:id="rId8"/>
    <p:sldId id="286" r:id="rId9"/>
    <p:sldId id="266" r:id="rId10"/>
    <p:sldId id="287" r:id="rId11"/>
    <p:sldId id="288" r:id="rId12"/>
    <p:sldId id="289" r:id="rId13"/>
    <p:sldId id="290" r:id="rId14"/>
    <p:sldId id="291" r:id="rId15"/>
    <p:sldId id="292" r:id="rId16"/>
    <p:sldId id="275" r:id="rId17"/>
    <p:sldId id="278" r:id="rId18"/>
    <p:sldId id="279" r:id="rId19"/>
    <p:sldId id="293" r:id="rId20"/>
    <p:sldId id="294" r:id="rId21"/>
    <p:sldId id="295" r:id="rId22"/>
    <p:sldId id="296" r:id="rId23"/>
    <p:sldId id="297" r:id="rId24"/>
    <p:sldId id="298" r:id="rId25"/>
    <p:sldId id="280" r:id="rId26"/>
    <p:sldId id="281" r:id="rId27"/>
    <p:sldId id="282" r:id="rId28"/>
  </p:sldIdLst>
  <p:sldSz cx="9144000" cy="6858000" type="screen4x3"/>
  <p:notesSz cx="6918325" cy="9223375"/>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1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426"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7200"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19538" y="0"/>
            <a:ext cx="2997200" cy="461963"/>
          </a:xfrm>
          <a:prstGeom prst="rect">
            <a:avLst/>
          </a:prstGeom>
        </p:spPr>
        <p:txBody>
          <a:bodyPr vert="horz" lIns="91440" tIns="45720" rIns="91440" bIns="45720" rtlCol="0"/>
          <a:lstStyle>
            <a:lvl1pPr algn="r">
              <a:defRPr sz="1200"/>
            </a:lvl1pPr>
          </a:lstStyle>
          <a:p>
            <a:fld id="{6DDC113D-D9B7-4277-8989-561E6E6EA317}" type="datetimeFigureOut">
              <a:rPr lang="en-US" smtClean="0"/>
              <a:t>10/15/2015</a:t>
            </a:fld>
            <a:endParaRPr lang="en-US"/>
          </a:p>
        </p:txBody>
      </p:sp>
      <p:sp>
        <p:nvSpPr>
          <p:cNvPr id="4" name="Slide Image Placeholder 3"/>
          <p:cNvSpPr>
            <a:spLocks noGrp="1" noRot="1" noChangeAspect="1"/>
          </p:cNvSpPr>
          <p:nvPr>
            <p:ph type="sldImg" idx="2"/>
          </p:nvPr>
        </p:nvSpPr>
        <p:spPr>
          <a:xfrm>
            <a:off x="1384300" y="1152525"/>
            <a:ext cx="4149725" cy="3113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2150" y="4438650"/>
            <a:ext cx="5534025" cy="36322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1413"/>
            <a:ext cx="2997200" cy="46196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19538" y="8761413"/>
            <a:ext cx="2997200" cy="461962"/>
          </a:xfrm>
          <a:prstGeom prst="rect">
            <a:avLst/>
          </a:prstGeom>
        </p:spPr>
        <p:txBody>
          <a:bodyPr vert="horz" lIns="91440" tIns="45720" rIns="91440" bIns="45720" rtlCol="0" anchor="b"/>
          <a:lstStyle>
            <a:lvl1pPr algn="r">
              <a:defRPr sz="1200"/>
            </a:lvl1pPr>
          </a:lstStyle>
          <a:p>
            <a:fld id="{35D905C5-1162-403B-B37B-CD2F3B422C80}" type="slidenum">
              <a:rPr lang="en-US" smtClean="0"/>
              <a:t>‹#›</a:t>
            </a:fld>
            <a:endParaRPr lang="en-US"/>
          </a:p>
        </p:txBody>
      </p:sp>
    </p:spTree>
    <p:extLst>
      <p:ext uri="{BB962C8B-B14F-4D97-AF65-F5344CB8AC3E}">
        <p14:creationId xmlns:p14="http://schemas.microsoft.com/office/powerpoint/2010/main" val="2148403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Expand on Wellness for the benefit of the HRO audience</a:t>
            </a:r>
          </a:p>
        </p:txBody>
      </p:sp>
      <p:sp>
        <p:nvSpPr>
          <p:cNvPr id="4" name="Slide Number Placeholder 3"/>
          <p:cNvSpPr>
            <a:spLocks noGrp="1"/>
          </p:cNvSpPr>
          <p:nvPr>
            <p:ph type="sldNum" sz="quarter" idx="10"/>
          </p:nvPr>
        </p:nvSpPr>
        <p:spPr/>
        <p:txBody>
          <a:bodyPr/>
          <a:lstStyle/>
          <a:p>
            <a:fld id="{35D905C5-1162-403B-B37B-CD2F3B422C80}" type="slidenum">
              <a:rPr lang="en-US" smtClean="0"/>
              <a:t>3</a:t>
            </a:fld>
            <a:endParaRPr lang="en-US"/>
          </a:p>
        </p:txBody>
      </p:sp>
    </p:spTree>
    <p:extLst>
      <p:ext uri="{BB962C8B-B14F-4D97-AF65-F5344CB8AC3E}">
        <p14:creationId xmlns:p14="http://schemas.microsoft.com/office/powerpoint/2010/main" val="2715843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5F31FE2-7388-4737-88A9-C7C457F36F64}"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08435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5F31FE2-7388-4737-88A9-C7C457F36F64}"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476786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34E847-2B88-46EF-B88F-6604482F580C}"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1EC5D-B062-41AA-AE18-F1F243DE3296}" type="slidenum">
              <a:rPr lang="en-US" smtClean="0"/>
              <a:t>‹#›</a:t>
            </a:fld>
            <a:endParaRPr lang="en-US"/>
          </a:p>
        </p:txBody>
      </p:sp>
    </p:spTree>
    <p:extLst>
      <p:ext uri="{BB962C8B-B14F-4D97-AF65-F5344CB8AC3E}">
        <p14:creationId xmlns:p14="http://schemas.microsoft.com/office/powerpoint/2010/main" val="3974576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34E847-2B88-46EF-B88F-6604482F580C}"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1EC5D-B062-41AA-AE18-F1F243DE3296}" type="slidenum">
              <a:rPr lang="en-US" smtClean="0"/>
              <a:t>‹#›</a:t>
            </a:fld>
            <a:endParaRPr lang="en-US"/>
          </a:p>
        </p:txBody>
      </p:sp>
    </p:spTree>
    <p:extLst>
      <p:ext uri="{BB962C8B-B14F-4D97-AF65-F5344CB8AC3E}">
        <p14:creationId xmlns:p14="http://schemas.microsoft.com/office/powerpoint/2010/main" val="3825816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34E847-2B88-46EF-B88F-6604482F580C}"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1EC5D-B062-41AA-AE18-F1F243DE3296}" type="slidenum">
              <a:rPr lang="en-US" smtClean="0"/>
              <a:t>‹#›</a:t>
            </a:fld>
            <a:endParaRPr lang="en-US"/>
          </a:p>
        </p:txBody>
      </p:sp>
    </p:spTree>
    <p:extLst>
      <p:ext uri="{BB962C8B-B14F-4D97-AF65-F5344CB8AC3E}">
        <p14:creationId xmlns:p14="http://schemas.microsoft.com/office/powerpoint/2010/main" val="1888195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 y="0"/>
            <a:ext cx="9144003" cy="2073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userDrawn="1"/>
        </p:nvCxnSpPr>
        <p:spPr>
          <a:xfrm>
            <a:off x="0" y="5366657"/>
            <a:ext cx="9144003"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pic>
        <p:nvPicPr>
          <p:cNvPr id="13" name="Picture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800600" y="5486400"/>
            <a:ext cx="4179104" cy="1143606"/>
          </a:xfrm>
          <a:prstGeom prst="rect">
            <a:avLst/>
          </a:prstGeom>
        </p:spPr>
      </p:pic>
    </p:spTree>
    <p:extLst>
      <p:ext uri="{BB962C8B-B14F-4D97-AF65-F5344CB8AC3E}">
        <p14:creationId xmlns:p14="http://schemas.microsoft.com/office/powerpoint/2010/main" val="387273144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D821F0-6C60-40C7-866D-BA2A29413E5C}" type="datetimeFigureOut">
              <a:rPr lang="en-US" smtClean="0">
                <a:solidFill>
                  <a:prstClr val="black">
                    <a:tint val="75000"/>
                  </a:prstClr>
                </a:solidFill>
              </a:rPr>
              <a:pPr/>
              <a:t>10/15/2015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9BFF3CE-BF0B-44C4-9DA5-F932BBA6F5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079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D821F0-6C60-40C7-866D-BA2A29413E5C}" type="datetimeFigureOut">
              <a:rPr lang="en-US" smtClean="0">
                <a:solidFill>
                  <a:prstClr val="black">
                    <a:tint val="75000"/>
                  </a:prstClr>
                </a:solidFill>
              </a:rPr>
              <a:pPr/>
              <a:t>10/15/2015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9BFF3CE-BF0B-44C4-9DA5-F932BBA6F5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1691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D821F0-6C60-40C7-866D-BA2A29413E5C}" type="datetimeFigureOut">
              <a:rPr lang="en-US" smtClean="0">
                <a:solidFill>
                  <a:prstClr val="black">
                    <a:tint val="75000"/>
                  </a:prstClr>
                </a:solidFill>
              </a:rPr>
              <a:pPr/>
              <a:t>10/15/2015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9BFF3CE-BF0B-44C4-9DA5-F932BBA6F5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4326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D821F0-6C60-40C7-866D-BA2A29413E5C}" type="datetimeFigureOut">
              <a:rPr lang="en-US" smtClean="0">
                <a:solidFill>
                  <a:prstClr val="black">
                    <a:tint val="75000"/>
                  </a:prstClr>
                </a:solidFill>
              </a:rPr>
              <a:pPr/>
              <a:t>10/15/2015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9BFF3CE-BF0B-44C4-9DA5-F932BBA6F5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50150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D821F0-6C60-40C7-866D-BA2A29413E5C}" type="datetimeFigureOut">
              <a:rPr lang="en-US" smtClean="0">
                <a:solidFill>
                  <a:prstClr val="black">
                    <a:tint val="75000"/>
                  </a:prstClr>
                </a:solidFill>
              </a:rPr>
              <a:pPr/>
              <a:t>10/15/2015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9BFF3CE-BF0B-44C4-9DA5-F932BBA6F5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63505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D821F0-6C60-40C7-866D-BA2A29413E5C}" type="datetimeFigureOut">
              <a:rPr lang="en-US" smtClean="0">
                <a:solidFill>
                  <a:prstClr val="black">
                    <a:tint val="75000"/>
                  </a:prstClr>
                </a:solidFill>
              </a:rPr>
              <a:pPr/>
              <a:t>10/15/2015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9BFF3CE-BF0B-44C4-9DA5-F932BBA6F5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53051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D821F0-6C60-40C7-866D-BA2A29413E5C}" type="datetimeFigureOut">
              <a:rPr lang="en-US" smtClean="0">
                <a:solidFill>
                  <a:prstClr val="black">
                    <a:tint val="75000"/>
                  </a:prstClr>
                </a:solidFill>
              </a:rPr>
              <a:pPr/>
              <a:t>10/15/2015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9BFF3CE-BF0B-44C4-9DA5-F932BBA6F5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6318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34E847-2B88-46EF-B88F-6604482F580C}"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1EC5D-B062-41AA-AE18-F1F243DE3296}" type="slidenum">
              <a:rPr lang="en-US" smtClean="0"/>
              <a:t>‹#›</a:t>
            </a:fld>
            <a:endParaRPr lang="en-US"/>
          </a:p>
        </p:txBody>
      </p:sp>
    </p:spTree>
    <p:extLst>
      <p:ext uri="{BB962C8B-B14F-4D97-AF65-F5344CB8AC3E}">
        <p14:creationId xmlns:p14="http://schemas.microsoft.com/office/powerpoint/2010/main" val="21959590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D821F0-6C60-40C7-866D-BA2A29413E5C}" type="datetimeFigureOut">
              <a:rPr lang="en-US" smtClean="0">
                <a:solidFill>
                  <a:prstClr val="black">
                    <a:tint val="75000"/>
                  </a:prstClr>
                </a:solidFill>
              </a:rPr>
              <a:pPr/>
              <a:t>10/15/2015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9BFF3CE-BF0B-44C4-9DA5-F932BBA6F5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47809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D821F0-6C60-40C7-866D-BA2A29413E5C}" type="datetimeFigureOut">
              <a:rPr lang="en-US" smtClean="0">
                <a:solidFill>
                  <a:prstClr val="black">
                    <a:tint val="75000"/>
                  </a:prstClr>
                </a:solidFill>
              </a:rPr>
              <a:pPr/>
              <a:t>10/15/2015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9BFF3CE-BF0B-44C4-9DA5-F932BBA6F5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08422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D821F0-6C60-40C7-866D-BA2A29413E5C}" type="datetimeFigureOut">
              <a:rPr lang="en-US" smtClean="0">
                <a:solidFill>
                  <a:prstClr val="black">
                    <a:tint val="75000"/>
                  </a:prstClr>
                </a:solidFill>
              </a:rPr>
              <a:pPr/>
              <a:t>10/15/2015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9BFF3CE-BF0B-44C4-9DA5-F932BBA6F5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1175706"/>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_Title and Content">
    <p:bg>
      <p:bgPr>
        <a:solidFill>
          <a:schemeClr val="bg1">
            <a:alpha val="20000"/>
          </a:schemeClr>
        </a:solidFill>
        <a:effectLst/>
      </p:bgPr>
    </p:bg>
    <p:spTree>
      <p:nvGrpSpPr>
        <p:cNvPr id="1" name=""/>
        <p:cNvGrpSpPr/>
        <p:nvPr/>
      </p:nvGrpSpPr>
      <p:grpSpPr>
        <a:xfrm>
          <a:off x="0" y="0"/>
          <a:ext cx="0" cy="0"/>
          <a:chOff x="0" y="0"/>
          <a:chExt cx="0" cy="0"/>
        </a:xfrm>
      </p:grpSpPr>
      <p:sp>
        <p:nvSpPr>
          <p:cNvPr id="9" name="Content Placeholder 2"/>
          <p:cNvSpPr>
            <a:spLocks noGrp="1"/>
          </p:cNvSpPr>
          <p:nvPr>
            <p:ph idx="1"/>
          </p:nvPr>
        </p:nvSpPr>
        <p:spPr>
          <a:xfrm>
            <a:off x="6292273" y="1600200"/>
            <a:ext cx="2394528" cy="4525963"/>
          </a:xfrm>
          <a:noFill/>
        </p:spPr>
        <p:txBody>
          <a:bodyPr lIns="91440" rIns="91440"/>
          <a:lstStyle>
            <a:lvl1pPr>
              <a:defRPr sz="2000"/>
            </a:lvl1pPr>
            <a:lvl2pPr>
              <a:defRPr sz="1800"/>
            </a:lvl2pPr>
            <a:lvl3pPr>
              <a:defRPr sz="16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0"/>
            <a:ext cx="9144000" cy="1145363"/>
          </a:xfrm>
          <a:prstGeom prst="rect">
            <a:avLst/>
          </a:prstGeom>
          <a:gradFill>
            <a:gsLst>
              <a:gs pos="0">
                <a:srgbClr val="002A4C"/>
              </a:gs>
              <a:gs pos="100000">
                <a:srgbClr val="F1C82A"/>
              </a:gs>
              <a:gs pos="50000">
                <a:srgbClr val="40A4AD"/>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2" name="Title 1"/>
          <p:cNvSpPr>
            <a:spLocks noGrp="1"/>
          </p:cNvSpPr>
          <p:nvPr>
            <p:ph type="title"/>
          </p:nvPr>
        </p:nvSpPr>
        <p:spPr>
          <a:xfrm>
            <a:off x="457200" y="0"/>
            <a:ext cx="8229600" cy="1145363"/>
          </a:xfrm>
        </p:spPr>
        <p:txBody>
          <a:bodyPr anchor="ctr" anchorCtr="0">
            <a:normAutofit/>
          </a:bodyPr>
          <a:lstStyle>
            <a:lvl1pPr>
              <a:defRPr sz="3200">
                <a:solidFill>
                  <a:srgbClr val="FFFFFF"/>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D8A54371-02A1-B34C-84BF-37A181A05C23}" type="datetime1">
              <a:rPr lang="x-none" smtClean="0">
                <a:solidFill>
                  <a:prstClr val="black">
                    <a:tint val="75000"/>
                  </a:prstClr>
                </a:solidFill>
              </a:rPr>
              <a:pPr/>
              <a:t>10/15/2015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solidFill>
                  <a:srgbClr val="7F7F7F"/>
                </a:solidFill>
              </a:defRPr>
            </a:lvl1pPr>
          </a:lstStyle>
          <a:p>
            <a:fld id="{8DE3FF9B-0113-D646-A98F-6E81B704171B}" type="slidenum">
              <a:rPr lang="en-US" smtClean="0"/>
              <a:pPr/>
              <a:t>‹#›</a:t>
            </a:fld>
            <a:endParaRPr lang="en-US" dirty="0"/>
          </a:p>
        </p:txBody>
      </p:sp>
      <p:sp>
        <p:nvSpPr>
          <p:cNvPr id="10" name="Content Placeholder 2"/>
          <p:cNvSpPr>
            <a:spLocks noGrp="1"/>
          </p:cNvSpPr>
          <p:nvPr>
            <p:ph idx="13"/>
          </p:nvPr>
        </p:nvSpPr>
        <p:spPr>
          <a:xfrm>
            <a:off x="457200" y="1600200"/>
            <a:ext cx="5038436" cy="4525963"/>
          </a:xfrm>
        </p:spPr>
        <p:txBody>
          <a:bodyPr/>
          <a:lstStyle>
            <a:lvl1pPr marL="230188" indent="-230188">
              <a:spcBef>
                <a:spcPts val="0"/>
              </a:spcBef>
              <a:defRPr sz="1400"/>
            </a:lvl1pPr>
            <a:lvl2pPr marL="582613" indent="-285750">
              <a:spcBef>
                <a:spcPts val="0"/>
              </a:spcBef>
              <a:defRPr sz="1400"/>
            </a:lvl2pPr>
            <a:lvl3pPr marL="796925" indent="-228600" defTabSz="339725">
              <a:spcBef>
                <a:spcPts val="0"/>
              </a:spcBef>
              <a:defRPr sz="1200"/>
            </a:lvl3pPr>
            <a:lvl4pPr marL="1022350" indent="-228600">
              <a:spcBef>
                <a:spcPts val="0"/>
              </a:spcBef>
              <a:defRPr sz="1200"/>
            </a:lvl4pPr>
            <a:lvl5pPr marL="1260475" indent="-228600">
              <a:spcBef>
                <a:spcPts val="0"/>
              </a:spcBef>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899448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59710A-7B83-4752-A961-D09AC371B8F5}" type="datetimeFigureOut">
              <a:rPr lang="en-US" smtClean="0">
                <a:solidFill>
                  <a:prstClr val="black">
                    <a:tint val="75000"/>
                  </a:prstClr>
                </a:solidFill>
              </a:rPr>
              <a:pPr/>
              <a:t>10/15/2015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E01C2D-981D-405D-95D3-6410BA81A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80097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59710A-7B83-4752-A961-D09AC371B8F5}" type="datetimeFigureOut">
              <a:rPr lang="en-US" smtClean="0">
                <a:solidFill>
                  <a:prstClr val="black">
                    <a:tint val="75000"/>
                  </a:prstClr>
                </a:solidFill>
              </a:rPr>
              <a:pPr/>
              <a:t>10/15/2015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E01C2D-981D-405D-95D3-6410BA81A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0923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59710A-7B83-4752-A961-D09AC371B8F5}" type="datetimeFigureOut">
              <a:rPr lang="en-US" smtClean="0">
                <a:solidFill>
                  <a:prstClr val="black">
                    <a:tint val="75000"/>
                  </a:prstClr>
                </a:solidFill>
              </a:rPr>
              <a:pPr/>
              <a:t>10/15/2015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E01C2D-981D-405D-95D3-6410BA81A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29814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59710A-7B83-4752-A961-D09AC371B8F5}" type="datetimeFigureOut">
              <a:rPr lang="en-US" smtClean="0">
                <a:solidFill>
                  <a:prstClr val="black">
                    <a:tint val="75000"/>
                  </a:prstClr>
                </a:solidFill>
              </a:rPr>
              <a:pPr/>
              <a:t>10/15/2015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E01C2D-981D-405D-95D3-6410BA81A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19466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59710A-7B83-4752-A961-D09AC371B8F5}" type="datetimeFigureOut">
              <a:rPr lang="en-US" smtClean="0">
                <a:solidFill>
                  <a:prstClr val="black">
                    <a:tint val="75000"/>
                  </a:prstClr>
                </a:solidFill>
              </a:rPr>
              <a:pPr/>
              <a:t>10/15/2015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2E01C2D-981D-405D-95D3-6410BA81A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18520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59710A-7B83-4752-A961-D09AC371B8F5}" type="datetimeFigureOut">
              <a:rPr lang="en-US" smtClean="0">
                <a:solidFill>
                  <a:prstClr val="black">
                    <a:tint val="75000"/>
                  </a:prstClr>
                </a:solidFill>
              </a:rPr>
              <a:pPr/>
              <a:t>10/15/2015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2E01C2D-981D-405D-95D3-6410BA81A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9650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34E847-2B88-46EF-B88F-6604482F580C}"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1EC5D-B062-41AA-AE18-F1F243DE3296}" type="slidenum">
              <a:rPr lang="en-US" smtClean="0"/>
              <a:t>‹#›</a:t>
            </a:fld>
            <a:endParaRPr lang="en-US"/>
          </a:p>
        </p:txBody>
      </p:sp>
    </p:spTree>
    <p:extLst>
      <p:ext uri="{BB962C8B-B14F-4D97-AF65-F5344CB8AC3E}">
        <p14:creationId xmlns:p14="http://schemas.microsoft.com/office/powerpoint/2010/main" val="8897918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59710A-7B83-4752-A961-D09AC371B8F5}" type="datetimeFigureOut">
              <a:rPr lang="en-US" smtClean="0">
                <a:solidFill>
                  <a:prstClr val="black">
                    <a:tint val="75000"/>
                  </a:prstClr>
                </a:solidFill>
              </a:rPr>
              <a:pPr/>
              <a:t>10/15/2015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2E01C2D-981D-405D-95D3-6410BA81A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34590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59710A-7B83-4752-A961-D09AC371B8F5}" type="datetimeFigureOut">
              <a:rPr lang="en-US" smtClean="0">
                <a:solidFill>
                  <a:prstClr val="black">
                    <a:tint val="75000"/>
                  </a:prstClr>
                </a:solidFill>
              </a:rPr>
              <a:pPr/>
              <a:t>10/15/2015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E01C2D-981D-405D-95D3-6410BA81A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4960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59710A-7B83-4752-A961-D09AC371B8F5}" type="datetimeFigureOut">
              <a:rPr lang="en-US" smtClean="0">
                <a:solidFill>
                  <a:prstClr val="black">
                    <a:tint val="75000"/>
                  </a:prstClr>
                </a:solidFill>
              </a:rPr>
              <a:pPr/>
              <a:t>10/15/2015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E01C2D-981D-405D-95D3-6410BA81A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64851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59710A-7B83-4752-A961-D09AC371B8F5}" type="datetimeFigureOut">
              <a:rPr lang="en-US" smtClean="0">
                <a:solidFill>
                  <a:prstClr val="black">
                    <a:tint val="75000"/>
                  </a:prstClr>
                </a:solidFill>
              </a:rPr>
              <a:pPr/>
              <a:t>10/15/2015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E01C2D-981D-405D-95D3-6410BA81A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85165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59710A-7B83-4752-A961-D09AC371B8F5}" type="datetimeFigureOut">
              <a:rPr lang="en-US" smtClean="0">
                <a:solidFill>
                  <a:prstClr val="black">
                    <a:tint val="75000"/>
                  </a:prstClr>
                </a:solidFill>
              </a:rPr>
              <a:pPr/>
              <a:t>10/15/2015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E01C2D-981D-405D-95D3-6410BA81A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301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34E847-2B88-46EF-B88F-6604482F580C}" type="datetimeFigureOut">
              <a:rPr lang="en-US" smtClean="0"/>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1EC5D-B062-41AA-AE18-F1F243DE3296}" type="slidenum">
              <a:rPr lang="en-US" smtClean="0"/>
              <a:t>‹#›</a:t>
            </a:fld>
            <a:endParaRPr lang="en-US"/>
          </a:p>
        </p:txBody>
      </p:sp>
    </p:spTree>
    <p:extLst>
      <p:ext uri="{BB962C8B-B14F-4D97-AF65-F5344CB8AC3E}">
        <p14:creationId xmlns:p14="http://schemas.microsoft.com/office/powerpoint/2010/main" val="3126431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34E847-2B88-46EF-B88F-6604482F580C}" type="datetimeFigureOut">
              <a:rPr lang="en-US" smtClean="0"/>
              <a:t>10/15/2015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F1EC5D-B062-41AA-AE18-F1F243DE3296}" type="slidenum">
              <a:rPr lang="en-US" smtClean="0"/>
              <a:t>‹#›</a:t>
            </a:fld>
            <a:endParaRPr lang="en-US"/>
          </a:p>
        </p:txBody>
      </p:sp>
    </p:spTree>
    <p:extLst>
      <p:ext uri="{BB962C8B-B14F-4D97-AF65-F5344CB8AC3E}">
        <p14:creationId xmlns:p14="http://schemas.microsoft.com/office/powerpoint/2010/main" val="1105842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34E847-2B88-46EF-B88F-6604482F580C}" type="datetimeFigureOut">
              <a:rPr lang="en-US" smtClean="0"/>
              <a:t>10/15/2015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F1EC5D-B062-41AA-AE18-F1F243DE3296}" type="slidenum">
              <a:rPr lang="en-US" smtClean="0"/>
              <a:t>‹#›</a:t>
            </a:fld>
            <a:endParaRPr lang="en-US"/>
          </a:p>
        </p:txBody>
      </p:sp>
    </p:spTree>
    <p:extLst>
      <p:ext uri="{BB962C8B-B14F-4D97-AF65-F5344CB8AC3E}">
        <p14:creationId xmlns:p14="http://schemas.microsoft.com/office/powerpoint/2010/main" val="3439283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34E847-2B88-46EF-B88F-6604482F580C}" type="datetimeFigureOut">
              <a:rPr lang="en-US" smtClean="0"/>
              <a:t>10/15/2015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F1EC5D-B062-41AA-AE18-F1F243DE3296}" type="slidenum">
              <a:rPr lang="en-US" smtClean="0"/>
              <a:t>‹#›</a:t>
            </a:fld>
            <a:endParaRPr lang="en-US"/>
          </a:p>
        </p:txBody>
      </p:sp>
    </p:spTree>
    <p:extLst>
      <p:ext uri="{BB962C8B-B14F-4D97-AF65-F5344CB8AC3E}">
        <p14:creationId xmlns:p14="http://schemas.microsoft.com/office/powerpoint/2010/main" val="3248923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34E847-2B88-46EF-B88F-6604482F580C}" type="datetimeFigureOut">
              <a:rPr lang="en-US" smtClean="0"/>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1EC5D-B062-41AA-AE18-F1F243DE3296}" type="slidenum">
              <a:rPr lang="en-US" smtClean="0"/>
              <a:t>‹#›</a:t>
            </a:fld>
            <a:endParaRPr lang="en-US"/>
          </a:p>
        </p:txBody>
      </p:sp>
    </p:spTree>
    <p:extLst>
      <p:ext uri="{BB962C8B-B14F-4D97-AF65-F5344CB8AC3E}">
        <p14:creationId xmlns:p14="http://schemas.microsoft.com/office/powerpoint/2010/main" val="157826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34E847-2B88-46EF-B88F-6604482F580C}" type="datetimeFigureOut">
              <a:rPr lang="en-US" smtClean="0"/>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1EC5D-B062-41AA-AE18-F1F243DE3296}" type="slidenum">
              <a:rPr lang="en-US" smtClean="0"/>
              <a:t>‹#›</a:t>
            </a:fld>
            <a:endParaRPr lang="en-US"/>
          </a:p>
        </p:txBody>
      </p:sp>
    </p:spTree>
    <p:extLst>
      <p:ext uri="{BB962C8B-B14F-4D97-AF65-F5344CB8AC3E}">
        <p14:creationId xmlns:p14="http://schemas.microsoft.com/office/powerpoint/2010/main" val="18361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3.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D34E847-2B88-46EF-B88F-6604482F580C}" type="datetimeFigureOut">
              <a:rPr lang="en-US" smtClean="0"/>
              <a:t>10/15/2015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7F1EC5D-B062-41AA-AE18-F1F243DE3296}" type="slidenum">
              <a:rPr lang="en-US" smtClean="0"/>
              <a:t>‹#›</a:t>
            </a:fld>
            <a:endParaRPr lang="en-US"/>
          </a:p>
        </p:txBody>
      </p:sp>
    </p:spTree>
    <p:extLst>
      <p:ext uri="{BB962C8B-B14F-4D97-AF65-F5344CB8AC3E}">
        <p14:creationId xmlns:p14="http://schemas.microsoft.com/office/powerpoint/2010/main" val="39186348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D4D821F0-6C60-40C7-866D-BA2A29413E5C}" type="datetimeFigureOut">
              <a:rPr lang="en-US" smtClean="0">
                <a:solidFill>
                  <a:prstClr val="black">
                    <a:tint val="75000"/>
                  </a:prstClr>
                </a:solidFill>
                <a:latin typeface="Calibri"/>
                <a:ea typeface="+mn-ea"/>
              </a:rPr>
              <a:pPr fontAlgn="auto">
                <a:spcBef>
                  <a:spcPts val="0"/>
                </a:spcBef>
                <a:spcAft>
                  <a:spcPts val="0"/>
                </a:spcAft>
              </a:pPr>
              <a:t>10/15/2015</a:t>
            </a:fld>
            <a:endParaRPr lang="en-US">
              <a:solidFill>
                <a:prstClr val="black">
                  <a:tint val="75000"/>
                </a:prstClr>
              </a:solidFill>
              <a:latin typeface="Calibri"/>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79BFF3CE-BF0B-44C4-9DA5-F932BBA6F585}" type="slidenum">
              <a:rPr lang="en-US" smtClean="0">
                <a:solidFill>
                  <a:prstClr val="black">
                    <a:tint val="75000"/>
                  </a:prstClr>
                </a:solidFill>
                <a:latin typeface="Calibri"/>
                <a:ea typeface="+mn-ea"/>
              </a:rPr>
              <a:pPr fontAlgn="auto">
                <a:spcBef>
                  <a:spcPts val="0"/>
                </a:spcBef>
                <a:spcAft>
                  <a:spcPts val="0"/>
                </a:spcAft>
              </a:pPr>
              <a:t>‹#›</a:t>
            </a:fld>
            <a:endParaRPr lang="en-US">
              <a:solidFill>
                <a:prstClr val="black">
                  <a:tint val="75000"/>
                </a:prstClr>
              </a:solidFill>
              <a:latin typeface="Calibri"/>
              <a:ea typeface="+mn-ea"/>
            </a:endParaRPr>
          </a:p>
        </p:txBody>
      </p:sp>
    </p:spTree>
    <p:extLst>
      <p:ext uri="{BB962C8B-B14F-4D97-AF65-F5344CB8AC3E}">
        <p14:creationId xmlns:p14="http://schemas.microsoft.com/office/powerpoint/2010/main" val="31140548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E459710A-7B83-4752-A961-D09AC371B8F5}" type="datetimeFigureOut">
              <a:rPr lang="en-US" smtClean="0">
                <a:solidFill>
                  <a:prstClr val="black">
                    <a:tint val="75000"/>
                  </a:prstClr>
                </a:solidFill>
                <a:latin typeface="Calibri"/>
                <a:ea typeface="+mn-ea"/>
              </a:rPr>
              <a:pPr fontAlgn="auto">
                <a:spcBef>
                  <a:spcPts val="0"/>
                </a:spcBef>
                <a:spcAft>
                  <a:spcPts val="0"/>
                </a:spcAft>
              </a:pPr>
              <a:t>10/15/2015</a:t>
            </a:fld>
            <a:endParaRPr lang="en-US">
              <a:solidFill>
                <a:prstClr val="black">
                  <a:tint val="75000"/>
                </a:prstClr>
              </a:solidFill>
              <a:latin typeface="Calibri"/>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B2E01C2D-981D-405D-95D3-6410BA81AD11}" type="slidenum">
              <a:rPr lang="en-US" smtClean="0">
                <a:solidFill>
                  <a:prstClr val="black">
                    <a:tint val="75000"/>
                  </a:prstClr>
                </a:solidFill>
                <a:latin typeface="Calibri"/>
                <a:ea typeface="+mn-ea"/>
              </a:rPr>
              <a:pPr fontAlgn="auto">
                <a:spcBef>
                  <a:spcPts val="0"/>
                </a:spcBef>
                <a:spcAft>
                  <a:spcPts val="0"/>
                </a:spcAft>
              </a:pPr>
              <a:t>‹#›</a:t>
            </a:fld>
            <a:endParaRPr lang="en-US">
              <a:solidFill>
                <a:prstClr val="black">
                  <a:tint val="75000"/>
                </a:prstClr>
              </a:solidFill>
              <a:latin typeface="Calibri"/>
              <a:ea typeface="+mn-ea"/>
            </a:endParaRPr>
          </a:p>
        </p:txBody>
      </p:sp>
      <p:pic>
        <p:nvPicPr>
          <p:cNvPr id="7" name="Picture 6" descr="CM Powerpoint White -1.jpg"/>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cxnSp>
        <p:nvCxnSpPr>
          <p:cNvPr id="8" name="Straight Connector 7"/>
          <p:cNvCxnSpPr/>
          <p:nvPr userDrawn="1"/>
        </p:nvCxnSpPr>
        <p:spPr>
          <a:xfrm>
            <a:off x="0" y="1184622"/>
            <a:ext cx="9144003"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2554077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package" Target="../embeddings/Microsoft_Word_Document2.docx"/></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hyperlink" Target="http://www.myconsumermedical.com/" TargetMode="External"/><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package" Target="../embeddings/Microsoft_Excel_Worksheet1.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smtClean="0"/>
              <a:t>Open Enrollment and Wellness Update</a:t>
            </a:r>
            <a:endParaRPr lang="en-US" dirty="0"/>
          </a:p>
        </p:txBody>
      </p:sp>
      <p:sp>
        <p:nvSpPr>
          <p:cNvPr id="9" name="Subtitle 8"/>
          <p:cNvSpPr>
            <a:spLocks noGrp="1"/>
          </p:cNvSpPr>
          <p:nvPr>
            <p:ph type="subTitle" idx="1"/>
          </p:nvPr>
        </p:nvSpPr>
        <p:spPr/>
        <p:txBody>
          <a:bodyPr/>
          <a:lstStyle/>
          <a:p>
            <a:r>
              <a:rPr lang="en-US" dirty="0" smtClean="0"/>
              <a:t>Learning Tuesday</a:t>
            </a:r>
          </a:p>
          <a:p>
            <a:r>
              <a:rPr lang="en-US" dirty="0" smtClean="0"/>
              <a:t>October 20,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dirty="0"/>
              <a:t>Traditional or Deductible PPO?</a:t>
            </a:r>
          </a:p>
        </p:txBody>
      </p:sp>
      <p:sp>
        <p:nvSpPr>
          <p:cNvPr id="3" name="Content Placeholder 2"/>
          <p:cNvSpPr>
            <a:spLocks noGrp="1"/>
          </p:cNvSpPr>
          <p:nvPr>
            <p:ph idx="1"/>
          </p:nvPr>
        </p:nvSpPr>
        <p:spPr/>
        <p:txBody>
          <a:bodyPr/>
          <a:lstStyle/>
          <a:p>
            <a:endParaRPr lang="en-US" dirty="0"/>
          </a:p>
        </p:txBody>
      </p:sp>
      <p:graphicFrame>
        <p:nvGraphicFramePr>
          <p:cNvPr id="2051" name="Object 3"/>
          <p:cNvGraphicFramePr>
            <a:graphicFrameLocks noChangeAspect="1"/>
          </p:cNvGraphicFramePr>
          <p:nvPr/>
        </p:nvGraphicFramePr>
        <p:xfrm>
          <a:off x="1822762" y="2124940"/>
          <a:ext cx="5694954" cy="3373583"/>
        </p:xfrm>
        <a:graphic>
          <a:graphicData uri="http://schemas.openxmlformats.org/presentationml/2006/ole">
            <mc:AlternateContent xmlns:mc="http://schemas.openxmlformats.org/markup-compatibility/2006">
              <mc:Choice xmlns:v="urn:schemas-microsoft-com:vml" Requires="v">
                <p:oleObj spid="_x0000_s2050" name="Document" r:id="rId4" imgW="8370169" imgH="4068762" progId="Word.Document.12">
                  <p:embed/>
                </p:oleObj>
              </mc:Choice>
              <mc:Fallback>
                <p:oleObj name="Document" r:id="rId4" imgW="8370169" imgH="4068762"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2762" y="2124940"/>
                        <a:ext cx="5694954" cy="3373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272742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6880" y="1375410"/>
            <a:ext cx="6896793" cy="3945674"/>
          </a:xfrm>
        </p:spPr>
        <p:txBody>
          <a:bodyPr/>
          <a:lstStyle/>
          <a:p>
            <a:pPr>
              <a:buNone/>
            </a:pPr>
            <a:endParaRPr lang="en-US" dirty="0" smtClean="0"/>
          </a:p>
          <a:p>
            <a:pPr lvl="5">
              <a:buNone/>
            </a:pPr>
            <a:r>
              <a:rPr lang="en-US" sz="2100" dirty="0">
                <a:solidFill>
                  <a:srgbClr val="FFC000"/>
                </a:solidFill>
              </a:rPr>
              <a:t>               </a:t>
            </a:r>
          </a:p>
          <a:p>
            <a:pPr lvl="5">
              <a:buNone/>
            </a:pPr>
            <a:r>
              <a:rPr lang="en-US" sz="2100" dirty="0">
                <a:solidFill>
                  <a:srgbClr val="FFC000"/>
                </a:solidFill>
              </a:rPr>
              <a:t>              </a:t>
            </a:r>
            <a:r>
              <a:rPr lang="en-US" sz="2100" dirty="0">
                <a:solidFill>
                  <a:srgbClr val="FFC000"/>
                </a:solidFill>
              </a:rPr>
              <a:t>Mr. Wayne R. Klein</a:t>
            </a:r>
          </a:p>
          <a:p>
            <a:pPr lvl="5">
              <a:buNone/>
            </a:pPr>
            <a:r>
              <a:rPr lang="en-US" sz="2100" b="1" dirty="0">
                <a:solidFill>
                  <a:srgbClr val="FFC000"/>
                </a:solidFill>
              </a:rPr>
              <a:t>	</a:t>
            </a:r>
            <a:r>
              <a:rPr lang="en-US" sz="2100" b="1" dirty="0">
                <a:solidFill>
                  <a:srgbClr val="FFC000"/>
                </a:solidFill>
              </a:rPr>
              <a:t>		</a:t>
            </a:r>
            <a:r>
              <a:rPr lang="en-US" sz="2100" b="1" dirty="0"/>
              <a:t>First Reliance Standard Life   		Insurance Company</a:t>
            </a:r>
            <a:endParaRPr lang="en-US" sz="2100" b="1" dirty="0"/>
          </a:p>
          <a:p>
            <a:pPr marL="1718072" lvl="5" indent="4763">
              <a:buNone/>
            </a:pPr>
            <a:r>
              <a:rPr lang="en-US" sz="2100" b="1" dirty="0"/>
              <a:t>		</a:t>
            </a:r>
            <a:r>
              <a:rPr lang="en-US" sz="2100" i="1" dirty="0"/>
              <a:t>Sales </a:t>
            </a:r>
            <a:r>
              <a:rPr lang="en-US" sz="2100" i="1" dirty="0"/>
              <a:t>Representative</a:t>
            </a:r>
          </a:p>
          <a:p>
            <a:pPr marL="1718072" lvl="5" indent="4763">
              <a:buNone/>
            </a:pPr>
            <a:endParaRPr lang="en-US" sz="225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6881" y="1619200"/>
            <a:ext cx="2287298" cy="3199102"/>
          </a:xfrm>
          <a:prstGeom prst="rect">
            <a:avLst/>
          </a:prstGeom>
        </p:spPr>
      </p:pic>
    </p:spTree>
    <p:extLst>
      <p:ext uri="{BB962C8B-B14F-4D97-AF65-F5344CB8AC3E}">
        <p14:creationId xmlns:p14="http://schemas.microsoft.com/office/powerpoint/2010/main" val="3851383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50" dirty="0"/>
              <a:t>New Disability Carrier</a:t>
            </a:r>
          </a:p>
        </p:txBody>
      </p:sp>
      <p:sp>
        <p:nvSpPr>
          <p:cNvPr id="3" name="Content Placeholder 2"/>
          <p:cNvSpPr>
            <a:spLocks noGrp="1"/>
          </p:cNvSpPr>
          <p:nvPr>
            <p:ph idx="1"/>
          </p:nvPr>
        </p:nvSpPr>
        <p:spPr/>
        <p:txBody>
          <a:bodyPr/>
          <a:lstStyle/>
          <a:p>
            <a:pPr lvl="1"/>
            <a:r>
              <a:rPr lang="en-US" sz="2250" dirty="0"/>
              <a:t>Returning to First Reliance Standard</a:t>
            </a:r>
          </a:p>
          <a:p>
            <a:pPr lvl="2"/>
            <a:r>
              <a:rPr lang="en-US" sz="2250" dirty="0"/>
              <a:t>Our carrier from 2009-2013</a:t>
            </a:r>
          </a:p>
          <a:p>
            <a:pPr lvl="1"/>
            <a:r>
              <a:rPr lang="en-US" sz="2250" dirty="0"/>
              <a:t>Impacts all disability coverage</a:t>
            </a:r>
          </a:p>
          <a:p>
            <a:pPr lvl="2"/>
            <a:r>
              <a:rPr lang="en-US" sz="2250" dirty="0"/>
              <a:t>New York State Short Term Disability</a:t>
            </a:r>
          </a:p>
          <a:p>
            <a:pPr lvl="2"/>
            <a:r>
              <a:rPr lang="en-US" sz="2250" dirty="0"/>
              <a:t>Voluntary Short Term Disability (supplement)</a:t>
            </a:r>
          </a:p>
          <a:p>
            <a:pPr lvl="2"/>
            <a:r>
              <a:rPr lang="en-US" sz="2250" dirty="0"/>
              <a:t>Long Term Disability</a:t>
            </a:r>
          </a:p>
          <a:p>
            <a:pPr lvl="1"/>
            <a:r>
              <a:rPr lang="en-US" sz="2250" dirty="0"/>
              <a:t>No change in benefits</a:t>
            </a:r>
          </a:p>
          <a:p>
            <a:pPr lvl="1"/>
            <a:r>
              <a:rPr lang="en-US" sz="2250" dirty="0"/>
              <a:t>Cost slightly higher, but guaranteed for a longer period</a:t>
            </a:r>
          </a:p>
          <a:p>
            <a:pPr lvl="2">
              <a:buNone/>
            </a:pPr>
            <a:r>
              <a:rPr lang="en-US" sz="1050" dirty="0"/>
              <a:t>    </a:t>
            </a:r>
          </a:p>
          <a:p>
            <a:endParaRPr lang="en-US" dirty="0"/>
          </a:p>
        </p:txBody>
      </p:sp>
    </p:spTree>
    <p:extLst>
      <p:ext uri="{BB962C8B-B14F-4D97-AF65-F5344CB8AC3E}">
        <p14:creationId xmlns:p14="http://schemas.microsoft.com/office/powerpoint/2010/main" val="1527471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Disability Carrier</a:t>
            </a:r>
            <a:endParaRPr lang="en-US" dirty="0"/>
          </a:p>
        </p:txBody>
      </p:sp>
      <p:sp>
        <p:nvSpPr>
          <p:cNvPr id="3" name="Content Placeholder 2"/>
          <p:cNvSpPr>
            <a:spLocks noGrp="1"/>
          </p:cNvSpPr>
          <p:nvPr>
            <p:ph idx="1"/>
          </p:nvPr>
        </p:nvSpPr>
        <p:spPr/>
        <p:txBody>
          <a:bodyPr/>
          <a:lstStyle/>
          <a:p>
            <a:endParaRPr lang="en-US" sz="2700" dirty="0"/>
          </a:p>
          <a:p>
            <a:r>
              <a:rPr lang="en-US" sz="2700" dirty="0"/>
              <a:t>Open </a:t>
            </a:r>
            <a:r>
              <a:rPr lang="en-US" sz="2700"/>
              <a:t>Enrollment Opportunity</a:t>
            </a:r>
          </a:p>
          <a:p>
            <a:pPr lvl="1"/>
            <a:r>
              <a:rPr lang="en-US" smtClean="0"/>
              <a:t>Rare </a:t>
            </a:r>
            <a:r>
              <a:rPr lang="en-US" dirty="0" smtClean="0"/>
              <a:t>chance to join voluntary plan or increase coverage</a:t>
            </a:r>
            <a:endParaRPr lang="en-US" dirty="0"/>
          </a:p>
        </p:txBody>
      </p:sp>
    </p:spTree>
    <p:extLst>
      <p:ext uri="{BB962C8B-B14F-4D97-AF65-F5344CB8AC3E}">
        <p14:creationId xmlns:p14="http://schemas.microsoft.com/office/powerpoint/2010/main" val="2932030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Get paid to make smart health choices</a:t>
            </a:r>
            <a:endParaRPr lang="en-US" sz="3000" dirty="0"/>
          </a:p>
        </p:txBody>
      </p:sp>
      <p:sp>
        <p:nvSpPr>
          <p:cNvPr id="3" name="Content Placeholder 2"/>
          <p:cNvSpPr>
            <a:spLocks noGrp="1"/>
          </p:cNvSpPr>
          <p:nvPr>
            <p:ph idx="1"/>
          </p:nvPr>
        </p:nvSpPr>
        <p:spPr/>
        <p:txBody>
          <a:bodyPr/>
          <a:lstStyle/>
          <a:p>
            <a:r>
              <a:rPr lang="en-US" sz="2600" dirty="0" smtClean="0"/>
              <a:t>Wellness Plan enters second year</a:t>
            </a:r>
          </a:p>
          <a:p>
            <a:pPr lvl="1"/>
            <a:r>
              <a:rPr lang="en-US" sz="2200" dirty="0" smtClean="0"/>
              <a:t>Earn up to $400 a year</a:t>
            </a:r>
          </a:p>
          <a:p>
            <a:pPr lvl="1"/>
            <a:r>
              <a:rPr lang="en-US" sz="2200" dirty="0" smtClean="0"/>
              <a:t>Earn points for healthy activities and logging nutrition</a:t>
            </a:r>
          </a:p>
          <a:p>
            <a:r>
              <a:rPr lang="en-US" sz="2600" dirty="0" smtClean="0"/>
              <a:t>Surgery Decision Support </a:t>
            </a:r>
            <a:r>
              <a:rPr lang="en-US" sz="2800" dirty="0"/>
              <a:t>(SDS™)</a:t>
            </a:r>
            <a:endParaRPr lang="en-US" sz="2600" dirty="0" smtClean="0"/>
          </a:p>
          <a:p>
            <a:pPr lvl="1"/>
            <a:r>
              <a:rPr lang="en-US" sz="2200" dirty="0" smtClean="0"/>
              <a:t>Earn a $400 gift card for using the </a:t>
            </a:r>
            <a:r>
              <a:rPr lang="en-US" sz="2200" dirty="0" err="1" smtClean="0"/>
              <a:t>ConsumerMedical</a:t>
            </a:r>
            <a:r>
              <a:rPr lang="en-US" sz="2200" dirty="0" smtClean="0"/>
              <a:t> program if you are planning to have one of 5 major surgeries</a:t>
            </a:r>
          </a:p>
          <a:p>
            <a:r>
              <a:rPr lang="en-US" sz="2600" dirty="0" smtClean="0"/>
              <a:t>Gym Reimbursement (PPO Plans)</a:t>
            </a:r>
          </a:p>
          <a:p>
            <a:pPr lvl="1"/>
            <a:r>
              <a:rPr lang="en-US" sz="2200" dirty="0" smtClean="0"/>
              <a:t>Up to $300/yr in gym reimbursements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928" y="661416"/>
            <a:ext cx="7315200" cy="655638"/>
          </a:xfrm>
        </p:spPr>
        <p:txBody>
          <a:bodyPr/>
          <a:lstStyle/>
          <a:p>
            <a:r>
              <a:rPr lang="en-US" sz="3200" dirty="0"/>
              <a:t>Surgery Decision Support (SDS™)</a:t>
            </a:r>
          </a:p>
        </p:txBody>
      </p:sp>
      <p:sp>
        <p:nvSpPr>
          <p:cNvPr id="3" name="Content Placeholder 2"/>
          <p:cNvSpPr>
            <a:spLocks noGrp="1"/>
          </p:cNvSpPr>
          <p:nvPr>
            <p:ph idx="1"/>
          </p:nvPr>
        </p:nvSpPr>
        <p:spPr/>
        <p:txBody>
          <a:bodyPr numCol="1"/>
          <a:lstStyle/>
          <a:p>
            <a:r>
              <a:rPr lang="en-US" sz="2600" dirty="0" smtClean="0"/>
              <a:t>$400 Gift card for participating in a decision support program for any of the following five elective surgeries:</a:t>
            </a:r>
          </a:p>
          <a:p>
            <a:pPr lvl="1"/>
            <a:r>
              <a:rPr lang="en-US" sz="2000" dirty="0" smtClean="0"/>
              <a:t>Knee Replacement</a:t>
            </a:r>
          </a:p>
          <a:p>
            <a:pPr lvl="1"/>
            <a:r>
              <a:rPr lang="en-US" sz="2000" dirty="0" smtClean="0"/>
              <a:t>Hip Replacement</a:t>
            </a:r>
          </a:p>
          <a:p>
            <a:pPr lvl="1"/>
            <a:r>
              <a:rPr lang="en-US" sz="2000" dirty="0" smtClean="0"/>
              <a:t>Weight Loss Surgery</a:t>
            </a:r>
          </a:p>
          <a:p>
            <a:pPr lvl="1"/>
            <a:r>
              <a:rPr lang="en-US" sz="2000" dirty="0" smtClean="0"/>
              <a:t>Hysterectomy</a:t>
            </a:r>
          </a:p>
          <a:p>
            <a:pPr lvl="1"/>
            <a:r>
              <a:rPr lang="en-US" sz="2000" dirty="0" smtClean="0"/>
              <a:t>Low Back Surgery</a:t>
            </a:r>
          </a:p>
          <a:p>
            <a:r>
              <a:rPr lang="en-US" sz="2600" dirty="0" smtClean="0">
                <a:solidFill>
                  <a:srgbClr val="FFC000"/>
                </a:solidFill>
              </a:rPr>
              <a:t>www.myconsumermedical.com</a:t>
            </a:r>
          </a:p>
          <a:p>
            <a:r>
              <a:rPr lang="en-US" sz="2400" dirty="0" smtClean="0"/>
              <a:t>1-888-361-3944 (toll-free)</a:t>
            </a:r>
          </a:p>
          <a:p>
            <a:r>
              <a:rPr lang="en-US" sz="2400" dirty="0" smtClean="0"/>
              <a:t>M-F, 8:30 a.m. to 11:00 p.m. ET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Who is </a:t>
            </a:r>
            <a:r>
              <a:rPr lang="en-US" sz="3600" dirty="0" err="1" smtClean="0"/>
              <a:t>ConsumerMedical</a:t>
            </a:r>
            <a:r>
              <a:rPr lang="en-US" sz="3600" dirty="0" smtClean="0"/>
              <a:t>?</a:t>
            </a:r>
            <a:endParaRPr lang="en-US" sz="3600" dirty="0"/>
          </a:p>
        </p:txBody>
      </p:sp>
      <p:sp>
        <p:nvSpPr>
          <p:cNvPr id="3" name="Content Placeholder 2"/>
          <p:cNvSpPr>
            <a:spLocks noGrp="1"/>
          </p:cNvSpPr>
          <p:nvPr>
            <p:ph idx="1"/>
          </p:nvPr>
        </p:nvSpPr>
        <p:spPr/>
        <p:txBody>
          <a:bodyPr/>
          <a:lstStyle/>
          <a:p>
            <a:r>
              <a:rPr lang="en-US" sz="2400" dirty="0" smtClean="0"/>
              <a:t>Consumer Medical provides comprehensive, current, objective, and personalized information on ANY diagnosis or medical topic. Information that can help you and your family, with your doctor, make some of the most important decisions of your life. And if you need a second opinion, Consumer Medical can also identify top physician experts for any diagnosis anywhere in the U.S. As a Research Foundation employee, you are eligible to sign up for access to Consumer Medical</a:t>
            </a:r>
            <a:r>
              <a:rPr lang="en-US" dirty="0" smtClean="0"/>
              <a:t>.</a:t>
            </a:r>
          </a:p>
          <a:p>
            <a:pPr marL="0" indent="0">
              <a:buNone/>
            </a:pP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81991" y="610568"/>
            <a:ext cx="7772400" cy="688975"/>
          </a:xfrm>
          <a:prstGeom prst="rect">
            <a:avLst/>
          </a:prstGeom>
        </p:spPr>
        <p:txBody>
          <a:bodyPr/>
          <a:lstStyle>
            <a:lvl1pPr algn="l" defTabSz="457200" rtl="0" eaLnBrk="1" latinLnBrk="0" hangingPunct="1">
              <a:spcBef>
                <a:spcPct val="0"/>
              </a:spcBef>
              <a:buNone/>
              <a:defRPr sz="3600" kern="1200">
                <a:solidFill>
                  <a:schemeClr val="tx1"/>
                </a:solidFill>
                <a:latin typeface="Helvetica"/>
                <a:ea typeface="+mj-ea"/>
                <a:cs typeface="+mj-cs"/>
              </a:defRPr>
            </a:lvl1pPr>
          </a:lstStyle>
          <a:p>
            <a:pPr fontAlgn="auto">
              <a:spcAft>
                <a:spcPts val="0"/>
              </a:spcAft>
            </a:pPr>
            <a:r>
              <a:rPr lang="en-US" dirty="0" smtClean="0">
                <a:solidFill>
                  <a:prstClr val="white"/>
                </a:solidFill>
                <a:latin typeface="Arial Narrow" panose="020B0606020202030204" pitchFamily="34" charset="0"/>
              </a:rPr>
              <a:t>ConsumerMedical™</a:t>
            </a:r>
          </a:p>
          <a:p>
            <a:pPr fontAlgn="auto">
              <a:spcAft>
                <a:spcPts val="0"/>
              </a:spcAft>
            </a:pPr>
            <a:r>
              <a:rPr lang="en-US" dirty="0" smtClean="0">
                <a:solidFill>
                  <a:prstClr val="white"/>
                </a:solidFill>
                <a:latin typeface="Arial Narrow" panose="020B0606020202030204" pitchFamily="34" charset="0"/>
              </a:rPr>
              <a:t>Learning Tuesday October 20, 2015</a:t>
            </a:r>
            <a:endParaRPr lang="en-US" dirty="0">
              <a:solidFill>
                <a:prstClr val="white"/>
              </a:solidFill>
              <a:latin typeface="Arial Narrow" panose="020B0606020202030204" pitchFamily="34" charset="0"/>
            </a:endParaRPr>
          </a:p>
          <a:p>
            <a:pPr fontAlgn="auto">
              <a:spcAft>
                <a:spcPts val="0"/>
              </a:spcAft>
            </a:pPr>
            <a:endParaRPr lang="en-US" sz="2800" dirty="0">
              <a:solidFill>
                <a:prstClr val="white"/>
              </a:solidFill>
            </a:endParaRPr>
          </a:p>
        </p:txBody>
      </p:sp>
      <p:pic>
        <p:nvPicPr>
          <p:cNvPr id="7" name="Picture 6" descr="H:\Research Foundation\SUNYRF_LOGO_F_4C.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2006" y="2897804"/>
            <a:ext cx="1659988" cy="1062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768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
          <p:cNvSpPr>
            <a:spLocks noGrp="1"/>
          </p:cNvSpPr>
          <p:nvPr>
            <p:ph type="sldNum" sz="quarter" idx="12"/>
          </p:nvPr>
        </p:nvSpPr>
        <p:spPr>
          <a:xfrm>
            <a:off x="6553200" y="6356350"/>
            <a:ext cx="2371436" cy="365125"/>
          </a:xfrm>
        </p:spPr>
        <p:txBody>
          <a:bodyPr/>
          <a:lstStyle/>
          <a:p>
            <a:fld id="{76705BE6-794F-2542-996C-DB4E8E070261}" type="slidenum">
              <a:rPr lang="en-US" smtClean="0">
                <a:solidFill>
                  <a:prstClr val="black">
                    <a:tint val="75000"/>
                  </a:prstClr>
                </a:solidFill>
              </a:rPr>
              <a:pPr/>
              <a:t>18</a:t>
            </a:fld>
            <a:endParaRPr lang="en-US" dirty="0">
              <a:solidFill>
                <a:prstClr val="black">
                  <a:tint val="75000"/>
                </a:prstClr>
              </a:solidFill>
            </a:endParaRPr>
          </a:p>
        </p:txBody>
      </p:sp>
      <p:pic>
        <p:nvPicPr>
          <p:cNvPr id="7" name="Picture 6" descr="CM Powerpoint White -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8" name="Rectangle 7"/>
          <p:cNvSpPr/>
          <p:nvPr/>
        </p:nvSpPr>
        <p:spPr>
          <a:xfrm>
            <a:off x="432180" y="1306239"/>
            <a:ext cx="8559420" cy="5139869"/>
          </a:xfrm>
          <a:prstGeom prst="rect">
            <a:avLst/>
          </a:prstGeom>
        </p:spPr>
        <p:txBody>
          <a:bodyPr wrap="square">
            <a:spAutoFit/>
          </a:bodyPr>
          <a:lstStyle/>
          <a:p>
            <a:pPr fontAlgn="auto">
              <a:spcBef>
                <a:spcPts val="0"/>
              </a:spcBef>
              <a:spcAft>
                <a:spcPts val="0"/>
              </a:spcAft>
              <a:buClr>
                <a:srgbClr val="1D8BD7"/>
              </a:buClr>
              <a:buSzPct val="75000"/>
              <a:buFont typeface="Wingdings" pitchFamily="2" charset="2"/>
              <a:buChar char="Ø"/>
            </a:pPr>
            <a:r>
              <a:rPr lang="en-US" sz="2400" dirty="0">
                <a:solidFill>
                  <a:prstClr val="black"/>
                </a:solidFill>
                <a:latin typeface="Arial Narrow" panose="020B0606020202030204" pitchFamily="34" charset="0"/>
                <a:ea typeface="ＭＳ Ｐゴシック" pitchFamily="-65" charset="-128"/>
                <a:cs typeface="Helvetica" panose="020B0604020202020204" pitchFamily="34" charset="0"/>
              </a:rPr>
              <a:t>Helps</a:t>
            </a:r>
            <a:r>
              <a:rPr lang="en-US" sz="4000" dirty="0">
                <a:solidFill>
                  <a:srgbClr val="003366"/>
                </a:solidFill>
                <a:latin typeface="Arial Narrow" panose="020B0606020202030204" pitchFamily="34" charset="0"/>
                <a:ea typeface="+mn-ea"/>
                <a:cs typeface="Helvetica" panose="020B0604020202020204" pitchFamily="34" charset="0"/>
              </a:rPr>
              <a:t> </a:t>
            </a:r>
            <a:r>
              <a:rPr lang="en-US" sz="2400" dirty="0">
                <a:solidFill>
                  <a:prstClr val="black"/>
                </a:solidFill>
                <a:latin typeface="Arial Narrow" panose="020B0606020202030204" pitchFamily="34" charset="0"/>
                <a:ea typeface="ＭＳ Ｐゴシック" pitchFamily="-65" charset="-128"/>
                <a:cs typeface="Helvetica" panose="020B0604020202020204" pitchFamily="34" charset="0"/>
              </a:rPr>
              <a:t>answer the 5 most important questions in </a:t>
            </a:r>
            <a:r>
              <a:rPr lang="en-US" sz="2400" dirty="0" smtClean="0">
                <a:solidFill>
                  <a:prstClr val="black"/>
                </a:solidFill>
                <a:latin typeface="Arial Narrow" panose="020B0606020202030204" pitchFamily="34" charset="0"/>
                <a:ea typeface="ＭＳ Ｐゴシック" pitchFamily="-65" charset="-128"/>
                <a:cs typeface="Helvetica" panose="020B0604020202020204" pitchFamily="34" charset="0"/>
              </a:rPr>
              <a:t>healthcare: </a:t>
            </a:r>
          </a:p>
          <a:p>
            <a:pPr fontAlgn="auto">
              <a:spcBef>
                <a:spcPts val="0"/>
              </a:spcBef>
              <a:spcAft>
                <a:spcPts val="0"/>
              </a:spcAft>
              <a:buClr>
                <a:srgbClr val="1D8BD7"/>
              </a:buClr>
              <a:buSzPct val="75000"/>
              <a:buFont typeface="Wingdings" pitchFamily="2" charset="2"/>
              <a:buChar char="Ø"/>
            </a:pPr>
            <a:r>
              <a:rPr lang="en-US" sz="2400" dirty="0" smtClean="0">
                <a:solidFill>
                  <a:srgbClr val="1F66B0"/>
                </a:solidFill>
                <a:latin typeface="Arial Narrow" panose="020B0606020202030204" pitchFamily="34" charset="0"/>
                <a:ea typeface="ＭＳ Ｐゴシック" pitchFamily="-65" charset="-128"/>
                <a:cs typeface="Helvetica" panose="020B0604020202020204" pitchFamily="34" charset="0"/>
              </a:rPr>
              <a:t>What do </a:t>
            </a:r>
            <a:r>
              <a:rPr lang="en-US" sz="2400" dirty="0">
                <a:solidFill>
                  <a:srgbClr val="1F66B0"/>
                </a:solidFill>
                <a:latin typeface="Arial Narrow" panose="020B0606020202030204" pitchFamily="34" charset="0"/>
                <a:ea typeface="ＭＳ Ｐゴシック" pitchFamily="-65" charset="-128"/>
                <a:cs typeface="Helvetica" panose="020B0604020202020204" pitchFamily="34" charset="0"/>
              </a:rPr>
              <a:t>I </a:t>
            </a:r>
            <a:r>
              <a:rPr lang="en-US" sz="2400" dirty="0" smtClean="0">
                <a:solidFill>
                  <a:srgbClr val="1F66B0"/>
                </a:solidFill>
                <a:latin typeface="Arial Narrow" panose="020B0606020202030204" pitchFamily="34" charset="0"/>
                <a:ea typeface="ＭＳ Ｐゴシック" pitchFamily="-65" charset="-128"/>
                <a:cs typeface="Helvetica" panose="020B0604020202020204" pitchFamily="34" charset="0"/>
              </a:rPr>
              <a:t>have?, </a:t>
            </a:r>
            <a:r>
              <a:rPr lang="en-US" sz="2400" dirty="0" smtClean="0">
                <a:solidFill>
                  <a:prstClr val="black"/>
                </a:solidFill>
                <a:latin typeface="Arial Narrow" panose="020B0606020202030204" pitchFamily="34" charset="0"/>
                <a:ea typeface="ＭＳ Ｐゴシック" pitchFamily="-65" charset="-128"/>
                <a:cs typeface="Helvetica" panose="020B0604020202020204" pitchFamily="34" charset="0"/>
              </a:rPr>
              <a:t>guidance to understand &amp; confirm diagnosis is correct.</a:t>
            </a:r>
          </a:p>
          <a:p>
            <a:pPr fontAlgn="auto">
              <a:spcBef>
                <a:spcPts val="0"/>
              </a:spcBef>
              <a:spcAft>
                <a:spcPts val="0"/>
              </a:spcAft>
              <a:buClr>
                <a:srgbClr val="1D8BD7"/>
              </a:buClr>
              <a:buSzPct val="75000"/>
              <a:buFont typeface="Wingdings" pitchFamily="2" charset="2"/>
              <a:buChar char="Ø"/>
            </a:pPr>
            <a:r>
              <a:rPr lang="en-US" sz="2400" dirty="0" smtClean="0">
                <a:solidFill>
                  <a:srgbClr val="1F66B0"/>
                </a:solidFill>
                <a:latin typeface="Arial Narrow" panose="020B0606020202030204" pitchFamily="34" charset="0"/>
                <a:ea typeface="ＭＳ Ｐゴシック" pitchFamily="-65" charset="-128"/>
                <a:cs typeface="Helvetica" panose="020B0604020202020204" pitchFamily="34" charset="0"/>
              </a:rPr>
              <a:t>What do </a:t>
            </a:r>
            <a:r>
              <a:rPr lang="en-US" sz="2400" dirty="0">
                <a:solidFill>
                  <a:srgbClr val="1F66B0"/>
                </a:solidFill>
                <a:latin typeface="Arial Narrow" panose="020B0606020202030204" pitchFamily="34" charset="0"/>
                <a:ea typeface="ＭＳ Ｐゴシック" pitchFamily="-65" charset="-128"/>
                <a:cs typeface="Helvetica" panose="020B0604020202020204" pitchFamily="34" charset="0"/>
              </a:rPr>
              <a:t>I </a:t>
            </a:r>
            <a:r>
              <a:rPr lang="en-US" sz="2400" dirty="0" smtClean="0">
                <a:solidFill>
                  <a:srgbClr val="1F66B0"/>
                </a:solidFill>
                <a:latin typeface="Arial Narrow" panose="020B0606020202030204" pitchFamily="34" charset="0"/>
                <a:ea typeface="ＭＳ Ｐゴシック" pitchFamily="-65" charset="-128"/>
                <a:cs typeface="Helvetica" panose="020B0604020202020204" pitchFamily="34" charset="0"/>
              </a:rPr>
              <a:t>need?, </a:t>
            </a:r>
            <a:r>
              <a:rPr lang="en-US" sz="2400" dirty="0" smtClean="0">
                <a:solidFill>
                  <a:prstClr val="black"/>
                </a:solidFill>
                <a:latin typeface="Arial Narrow" panose="020B0606020202030204" pitchFamily="34" charset="0"/>
                <a:ea typeface="ＭＳ Ｐゴシック" pitchFamily="-65" charset="-128"/>
                <a:cs typeface="Helvetica" panose="020B0604020202020204" pitchFamily="34" charset="0"/>
              </a:rPr>
              <a:t>understand all available treatment options.</a:t>
            </a:r>
          </a:p>
          <a:p>
            <a:pPr fontAlgn="auto">
              <a:spcBef>
                <a:spcPts val="0"/>
              </a:spcBef>
              <a:spcAft>
                <a:spcPts val="0"/>
              </a:spcAft>
              <a:buClr>
                <a:srgbClr val="1D8BD7"/>
              </a:buClr>
              <a:buSzPct val="75000"/>
              <a:buFont typeface="Wingdings" pitchFamily="2" charset="2"/>
              <a:buChar char="Ø"/>
            </a:pPr>
            <a:r>
              <a:rPr lang="en-US" sz="2400" dirty="0" smtClean="0">
                <a:solidFill>
                  <a:srgbClr val="1F66B0"/>
                </a:solidFill>
                <a:latin typeface="Arial Narrow" panose="020B0606020202030204" pitchFamily="34" charset="0"/>
                <a:ea typeface="ＭＳ Ｐゴシック" pitchFamily="-65" charset="-128"/>
                <a:cs typeface="Helvetica" panose="020B0604020202020204" pitchFamily="34" charset="0"/>
              </a:rPr>
              <a:t>Where do </a:t>
            </a:r>
            <a:r>
              <a:rPr lang="en-US" sz="2400" dirty="0">
                <a:solidFill>
                  <a:srgbClr val="1F66B0"/>
                </a:solidFill>
                <a:latin typeface="Arial Narrow" panose="020B0606020202030204" pitchFamily="34" charset="0"/>
                <a:ea typeface="ＭＳ Ｐゴシック" pitchFamily="-65" charset="-128"/>
                <a:cs typeface="Helvetica" panose="020B0604020202020204" pitchFamily="34" charset="0"/>
              </a:rPr>
              <a:t>I </a:t>
            </a:r>
            <a:r>
              <a:rPr lang="en-US" sz="2400" dirty="0" smtClean="0">
                <a:solidFill>
                  <a:srgbClr val="1F66B0"/>
                </a:solidFill>
                <a:latin typeface="Arial Narrow" panose="020B0606020202030204" pitchFamily="34" charset="0"/>
                <a:ea typeface="ＭＳ Ｐゴシック" pitchFamily="-65" charset="-128"/>
                <a:cs typeface="Helvetica" panose="020B0604020202020204" pitchFamily="34" charset="0"/>
              </a:rPr>
              <a:t>go?, </a:t>
            </a:r>
            <a:r>
              <a:rPr lang="en-US" sz="2400" dirty="0" smtClean="0">
                <a:solidFill>
                  <a:prstClr val="black"/>
                </a:solidFill>
                <a:latin typeface="Arial Narrow" panose="020B0606020202030204" pitchFamily="34" charset="0"/>
                <a:ea typeface="ＭＳ Ｐゴシック" pitchFamily="-65" charset="-128"/>
                <a:cs typeface="Helvetica" panose="020B0604020202020204" pitchFamily="34" charset="0"/>
              </a:rPr>
              <a:t>getting to leading doctors and hospitals for care.</a:t>
            </a:r>
          </a:p>
          <a:p>
            <a:pPr fontAlgn="auto">
              <a:spcBef>
                <a:spcPts val="0"/>
              </a:spcBef>
              <a:spcAft>
                <a:spcPts val="0"/>
              </a:spcAft>
              <a:buClr>
                <a:srgbClr val="1D8BD7"/>
              </a:buClr>
              <a:buSzPct val="75000"/>
              <a:buFont typeface="Wingdings" pitchFamily="2" charset="2"/>
              <a:buChar char="Ø"/>
            </a:pPr>
            <a:r>
              <a:rPr lang="en-US" sz="2400" dirty="0" smtClean="0">
                <a:solidFill>
                  <a:srgbClr val="1F66B0"/>
                </a:solidFill>
                <a:latin typeface="Arial Narrow" panose="020B0606020202030204" pitchFamily="34" charset="0"/>
                <a:ea typeface="ＭＳ Ｐゴシック" pitchFamily="-65" charset="-128"/>
                <a:cs typeface="Helvetica" panose="020B0604020202020204" pitchFamily="34" charset="0"/>
              </a:rPr>
              <a:t>What does </a:t>
            </a:r>
            <a:r>
              <a:rPr lang="en-US" sz="2400" dirty="0">
                <a:solidFill>
                  <a:srgbClr val="1F66B0"/>
                </a:solidFill>
                <a:latin typeface="Arial Narrow" panose="020B0606020202030204" pitchFamily="34" charset="0"/>
                <a:ea typeface="ＭＳ Ｐゴシック" pitchFamily="-65" charset="-128"/>
                <a:cs typeface="Helvetica" panose="020B0604020202020204" pitchFamily="34" charset="0"/>
              </a:rPr>
              <a:t>i</a:t>
            </a:r>
            <a:r>
              <a:rPr lang="en-US" sz="2400" dirty="0" smtClean="0">
                <a:solidFill>
                  <a:srgbClr val="1F66B0"/>
                </a:solidFill>
                <a:latin typeface="Arial Narrow" panose="020B0606020202030204" pitchFamily="34" charset="0"/>
                <a:ea typeface="ＭＳ Ｐゴシック" pitchFamily="-65" charset="-128"/>
                <a:cs typeface="Helvetica" panose="020B0604020202020204" pitchFamily="34" charset="0"/>
              </a:rPr>
              <a:t>t cost?, </a:t>
            </a:r>
            <a:r>
              <a:rPr lang="en-US" sz="2400" dirty="0" smtClean="0">
                <a:solidFill>
                  <a:prstClr val="black"/>
                </a:solidFill>
                <a:latin typeface="Arial Narrow" panose="020B0606020202030204" pitchFamily="34" charset="0"/>
                <a:ea typeface="ＭＳ Ｐゴシック" pitchFamily="-65" charset="-128"/>
                <a:cs typeface="Helvetica" panose="020B0604020202020204" pitchFamily="34" charset="0"/>
              </a:rPr>
              <a:t>how to shop for best quality, price and save money.</a:t>
            </a:r>
          </a:p>
          <a:p>
            <a:pPr fontAlgn="auto">
              <a:spcBef>
                <a:spcPts val="0"/>
              </a:spcBef>
              <a:spcAft>
                <a:spcPts val="0"/>
              </a:spcAft>
              <a:buClr>
                <a:srgbClr val="1D8BD7"/>
              </a:buClr>
              <a:buSzPct val="75000"/>
              <a:buFont typeface="Wingdings" pitchFamily="2" charset="2"/>
              <a:buChar char="Ø"/>
            </a:pPr>
            <a:r>
              <a:rPr lang="en-US" sz="2400" dirty="0" smtClean="0">
                <a:solidFill>
                  <a:srgbClr val="1F66B0"/>
                </a:solidFill>
                <a:latin typeface="Arial Narrow" panose="020B0606020202030204" pitchFamily="34" charset="0"/>
                <a:ea typeface="ＭＳ Ｐゴシック" pitchFamily="-65" charset="-128"/>
                <a:cs typeface="Helvetica" panose="020B0604020202020204" pitchFamily="34" charset="0"/>
              </a:rPr>
              <a:t>How do </a:t>
            </a:r>
            <a:r>
              <a:rPr lang="en-US" sz="2400" dirty="0">
                <a:solidFill>
                  <a:srgbClr val="1F66B0"/>
                </a:solidFill>
                <a:latin typeface="Arial Narrow" panose="020B0606020202030204" pitchFamily="34" charset="0"/>
                <a:ea typeface="ＭＳ Ｐゴシック" pitchFamily="-65" charset="-128"/>
                <a:cs typeface="Helvetica" panose="020B0604020202020204" pitchFamily="34" charset="0"/>
              </a:rPr>
              <a:t>I c</a:t>
            </a:r>
            <a:r>
              <a:rPr lang="en-US" sz="2400" dirty="0" smtClean="0">
                <a:solidFill>
                  <a:srgbClr val="1F66B0"/>
                </a:solidFill>
                <a:latin typeface="Arial Narrow" panose="020B0606020202030204" pitchFamily="34" charset="0"/>
                <a:ea typeface="ＭＳ Ｐゴシック" pitchFamily="-65" charset="-128"/>
                <a:cs typeface="Helvetica" panose="020B0604020202020204" pitchFamily="34" charset="0"/>
              </a:rPr>
              <a:t>onnect?, </a:t>
            </a:r>
            <a:r>
              <a:rPr lang="en-US" sz="2400" dirty="0" smtClean="0">
                <a:solidFill>
                  <a:prstClr val="black"/>
                </a:solidFill>
                <a:latin typeface="Arial Narrow" panose="020B0606020202030204" pitchFamily="34" charset="0"/>
                <a:ea typeface="ＭＳ Ｐゴシック" pitchFamily="-65" charset="-128"/>
                <a:cs typeface="Helvetica" panose="020B0604020202020204" pitchFamily="34" charset="0"/>
              </a:rPr>
              <a:t>build a strong support network with friends, family.</a:t>
            </a:r>
            <a:endParaRPr lang="en-US" sz="2400" dirty="0">
              <a:solidFill>
                <a:prstClr val="black"/>
              </a:solidFill>
              <a:latin typeface="Arial Narrow" panose="020B0606020202030204" pitchFamily="34" charset="0"/>
              <a:ea typeface="ＭＳ Ｐゴシック" pitchFamily="-65" charset="-128"/>
              <a:cs typeface="Helvetica" panose="020B0604020202020204" pitchFamily="34" charset="0"/>
            </a:endParaRPr>
          </a:p>
          <a:p>
            <a:pPr fontAlgn="auto">
              <a:spcBef>
                <a:spcPts val="0"/>
              </a:spcBef>
              <a:spcAft>
                <a:spcPts val="0"/>
              </a:spcAft>
              <a:buClr>
                <a:srgbClr val="1D8BD7"/>
              </a:buClr>
              <a:buSzPct val="75000"/>
              <a:buFont typeface="Wingdings" pitchFamily="2" charset="2"/>
              <a:buChar char="Ø"/>
            </a:pPr>
            <a:r>
              <a:rPr lang="en-US" sz="2400" dirty="0">
                <a:solidFill>
                  <a:prstClr val="black"/>
                </a:solidFill>
                <a:latin typeface="Arial Narrow" panose="020B0606020202030204" pitchFamily="34" charset="0"/>
                <a:ea typeface="ＭＳ Ｐゴシック" pitchFamily="-65" charset="-128"/>
                <a:cs typeface="Helvetica" panose="020B0604020202020204" pitchFamily="34" charset="0"/>
              </a:rPr>
              <a:t>Current, comprehensive, </a:t>
            </a:r>
            <a:r>
              <a:rPr lang="en-US" sz="2400" dirty="0" smtClean="0">
                <a:solidFill>
                  <a:prstClr val="black"/>
                </a:solidFill>
                <a:latin typeface="Arial Narrow" panose="020B0606020202030204" pitchFamily="34" charset="0"/>
                <a:ea typeface="ＭＳ Ｐゴシック" pitchFamily="-65" charset="-128"/>
                <a:cs typeface="Helvetica" panose="020B0604020202020204" pitchFamily="34" charset="0"/>
              </a:rPr>
              <a:t>objective, </a:t>
            </a:r>
            <a:r>
              <a:rPr lang="en-US" sz="2400" dirty="0">
                <a:solidFill>
                  <a:prstClr val="black"/>
                </a:solidFill>
                <a:latin typeface="Arial Narrow" panose="020B0606020202030204" pitchFamily="34" charset="0"/>
                <a:ea typeface="ＭＳ Ｐゴシック" pitchFamily="-65" charset="-128"/>
                <a:cs typeface="Helvetica" panose="020B0604020202020204" pitchFamily="34" charset="0"/>
              </a:rPr>
              <a:t>and personalized information </a:t>
            </a:r>
          </a:p>
          <a:p>
            <a:pPr fontAlgn="auto">
              <a:spcBef>
                <a:spcPts val="0"/>
              </a:spcBef>
              <a:spcAft>
                <a:spcPts val="0"/>
              </a:spcAft>
              <a:buClr>
                <a:srgbClr val="1D8BD7"/>
              </a:buClr>
              <a:buSzPct val="75000"/>
              <a:buFont typeface="Wingdings" pitchFamily="2" charset="2"/>
              <a:buChar char="Ø"/>
            </a:pPr>
            <a:r>
              <a:rPr lang="en-US" sz="2400" dirty="0">
                <a:solidFill>
                  <a:prstClr val="black"/>
                </a:solidFill>
                <a:latin typeface="Arial Narrow" panose="020B0606020202030204" pitchFamily="34" charset="0"/>
                <a:ea typeface="ＭＳ Ｐゴシック" pitchFamily="-65" charset="-128"/>
                <a:cs typeface="Helvetica" panose="020B0604020202020204" pitchFamily="34" charset="0"/>
              </a:rPr>
              <a:t>Physician-led teams from </a:t>
            </a:r>
            <a:r>
              <a:rPr lang="en-US" sz="2400" dirty="0" smtClean="0">
                <a:solidFill>
                  <a:prstClr val="black"/>
                </a:solidFill>
                <a:latin typeface="Arial Narrow" panose="020B0606020202030204" pitchFamily="34" charset="0"/>
                <a:ea typeface="ＭＳ Ｐゴシック" pitchFamily="-65" charset="-128"/>
                <a:cs typeface="Helvetica" panose="020B0604020202020204" pitchFamily="34" charset="0"/>
              </a:rPr>
              <a:t>leading medical schools</a:t>
            </a:r>
            <a:endParaRPr lang="en-US" sz="2400" dirty="0">
              <a:solidFill>
                <a:prstClr val="black"/>
              </a:solidFill>
              <a:latin typeface="Arial Narrow" panose="020B0606020202030204" pitchFamily="34" charset="0"/>
              <a:ea typeface="ＭＳ Ｐゴシック" pitchFamily="-65" charset="-128"/>
              <a:cs typeface="Helvetica" panose="020B0604020202020204" pitchFamily="34" charset="0"/>
            </a:endParaRPr>
          </a:p>
          <a:p>
            <a:pPr fontAlgn="auto">
              <a:spcBef>
                <a:spcPts val="0"/>
              </a:spcBef>
              <a:spcAft>
                <a:spcPts val="0"/>
              </a:spcAft>
              <a:buClr>
                <a:srgbClr val="1D8BD7"/>
              </a:buClr>
              <a:buSzPct val="75000"/>
              <a:buFont typeface="Wingdings" pitchFamily="2" charset="2"/>
              <a:buChar char="Ø"/>
            </a:pPr>
            <a:r>
              <a:rPr lang="en-US" sz="2400" dirty="0">
                <a:solidFill>
                  <a:prstClr val="black"/>
                </a:solidFill>
                <a:latin typeface="Arial Narrow" panose="020B0606020202030204" pitchFamily="34" charset="0"/>
                <a:ea typeface="ＭＳ Ｐゴシック" pitchFamily="-65" charset="-128"/>
                <a:cs typeface="Helvetica" panose="020B0604020202020204" pitchFamily="34" charset="0"/>
              </a:rPr>
              <a:t>State-of-the-art integrated model of web, phone, and </a:t>
            </a:r>
            <a:r>
              <a:rPr lang="en-US" sz="2400" dirty="0" smtClean="0">
                <a:solidFill>
                  <a:prstClr val="black"/>
                </a:solidFill>
                <a:latin typeface="Arial Narrow" panose="020B0606020202030204" pitchFamily="34" charset="0"/>
                <a:ea typeface="ＭＳ Ｐゴシック" pitchFamily="-65" charset="-128"/>
                <a:cs typeface="Helvetica" panose="020B0604020202020204" pitchFamily="34" charset="0"/>
              </a:rPr>
              <a:t>print-based material.     </a:t>
            </a:r>
            <a:endParaRPr lang="en-US" sz="2400" dirty="0">
              <a:solidFill>
                <a:prstClr val="black"/>
              </a:solidFill>
              <a:latin typeface="Arial Narrow" panose="020B0606020202030204" pitchFamily="34" charset="0"/>
              <a:ea typeface="ＭＳ Ｐゴシック" pitchFamily="-65" charset="-128"/>
              <a:cs typeface="Helvetica" panose="020B0604020202020204" pitchFamily="34" charset="0"/>
            </a:endParaRPr>
          </a:p>
          <a:p>
            <a:pPr fontAlgn="auto">
              <a:spcBef>
                <a:spcPts val="0"/>
              </a:spcBef>
              <a:spcAft>
                <a:spcPts val="0"/>
              </a:spcAft>
              <a:buClr>
                <a:srgbClr val="1D8BD7"/>
              </a:buClr>
              <a:buSzPct val="75000"/>
              <a:buFont typeface="Wingdings" pitchFamily="2" charset="2"/>
              <a:buChar char="Ø"/>
            </a:pPr>
            <a:r>
              <a:rPr lang="en-US" sz="2400" dirty="0" smtClean="0">
                <a:solidFill>
                  <a:prstClr val="black"/>
                </a:solidFill>
                <a:latin typeface="Arial Narrow" panose="020B0606020202030204" pitchFamily="34" charset="0"/>
                <a:ea typeface="ＭＳ Ｐゴシック" pitchFamily="-65" charset="-128"/>
                <a:cs typeface="Helvetica" panose="020B0604020202020204" pitchFamily="34" charset="0"/>
              </a:rPr>
              <a:t>Almost 20 years experience; offered to Research Foundation in 2001</a:t>
            </a:r>
            <a:endParaRPr lang="en-US" sz="2400" dirty="0">
              <a:solidFill>
                <a:prstClr val="black"/>
              </a:solidFill>
              <a:latin typeface="Arial Narrow" panose="020B0606020202030204" pitchFamily="34" charset="0"/>
              <a:ea typeface="ＭＳ Ｐゴシック" pitchFamily="-65" charset="-128"/>
              <a:cs typeface="Helvetica" panose="020B0604020202020204" pitchFamily="34" charset="0"/>
            </a:endParaRPr>
          </a:p>
          <a:p>
            <a:pPr fontAlgn="auto">
              <a:spcBef>
                <a:spcPts val="0"/>
              </a:spcBef>
              <a:spcAft>
                <a:spcPts val="0"/>
              </a:spcAft>
              <a:buClr>
                <a:srgbClr val="1D8BD7"/>
              </a:buClr>
              <a:buSzPct val="75000"/>
              <a:buFont typeface="Wingdings" pitchFamily="2" charset="2"/>
              <a:buChar char="Ø"/>
            </a:pPr>
            <a:r>
              <a:rPr lang="en-US" sz="2400" dirty="0">
                <a:solidFill>
                  <a:prstClr val="black"/>
                </a:solidFill>
                <a:latin typeface="Arial Narrow" panose="020B0606020202030204" pitchFamily="34" charset="0"/>
                <a:ea typeface="ＭＳ Ｐゴシック" pitchFamily="-65" charset="-128"/>
                <a:cs typeface="Helvetica" panose="020B0604020202020204" pitchFamily="34" charset="0"/>
              </a:rPr>
              <a:t>Any medical </a:t>
            </a:r>
            <a:r>
              <a:rPr lang="en-US" sz="2400" dirty="0" smtClean="0">
                <a:solidFill>
                  <a:prstClr val="black"/>
                </a:solidFill>
                <a:latin typeface="Arial Narrow" panose="020B0606020202030204" pitchFamily="34" charset="0"/>
                <a:ea typeface="ＭＳ Ｐゴシック" pitchFamily="-65" charset="-128"/>
                <a:cs typeface="Helvetica" panose="020B0604020202020204" pitchFamily="34" charset="0"/>
              </a:rPr>
              <a:t>condition, Any decision, Any </a:t>
            </a:r>
            <a:r>
              <a:rPr lang="en-US" sz="2400" dirty="0">
                <a:solidFill>
                  <a:prstClr val="black"/>
                </a:solidFill>
                <a:latin typeface="Arial Narrow" panose="020B0606020202030204" pitchFamily="34" charset="0"/>
                <a:ea typeface="ＭＳ Ｐゴシック" pitchFamily="-65" charset="-128"/>
                <a:cs typeface="Helvetica" panose="020B0604020202020204" pitchFamily="34" charset="0"/>
              </a:rPr>
              <a:t>point in time</a:t>
            </a:r>
          </a:p>
          <a:p>
            <a:pPr fontAlgn="auto">
              <a:spcBef>
                <a:spcPts val="0"/>
              </a:spcBef>
              <a:spcAft>
                <a:spcPts val="0"/>
              </a:spcAft>
              <a:buClr>
                <a:srgbClr val="1D8BD7"/>
              </a:buClr>
              <a:buSzPct val="75000"/>
              <a:buFont typeface="Wingdings" pitchFamily="2" charset="2"/>
              <a:buChar char="Ø"/>
            </a:pPr>
            <a:r>
              <a:rPr lang="en-US" sz="2400" dirty="0">
                <a:solidFill>
                  <a:prstClr val="black"/>
                </a:solidFill>
                <a:latin typeface="Arial Narrow" panose="020B0606020202030204" pitchFamily="34" charset="0"/>
                <a:ea typeface="ＭＳ Ｐゴシック" pitchFamily="-65" charset="-128"/>
                <a:cs typeface="Helvetica" panose="020B0604020202020204" pitchFamily="34" charset="0"/>
              </a:rPr>
              <a:t>Support for any surgical decision</a:t>
            </a:r>
          </a:p>
          <a:p>
            <a:pPr fontAlgn="auto">
              <a:spcBef>
                <a:spcPts val="0"/>
              </a:spcBef>
              <a:spcAft>
                <a:spcPts val="0"/>
              </a:spcAft>
              <a:buClr>
                <a:srgbClr val="1D8BD7"/>
              </a:buClr>
              <a:buSzPct val="75000"/>
            </a:pPr>
            <a:endParaRPr lang="en-US" sz="2400" dirty="0">
              <a:solidFill>
                <a:prstClr val="black"/>
              </a:solidFill>
              <a:latin typeface="Arial Narrow" panose="020B0606020202030204" pitchFamily="34" charset="0"/>
              <a:ea typeface="ＭＳ Ｐゴシック" pitchFamily="-65" charset="-128"/>
              <a:cs typeface="Helvetica" panose="020B0604020202020204" pitchFamily="34" charset="0"/>
            </a:endParaRPr>
          </a:p>
        </p:txBody>
      </p:sp>
      <p:sp>
        <p:nvSpPr>
          <p:cNvPr id="9" name="Rectangle 2"/>
          <p:cNvSpPr txBox="1">
            <a:spLocks noChangeArrowheads="1"/>
          </p:cNvSpPr>
          <p:nvPr/>
        </p:nvSpPr>
        <p:spPr>
          <a:xfrm>
            <a:off x="432180" y="234169"/>
            <a:ext cx="7772400" cy="762000"/>
          </a:xfrm>
          <a:prstGeom prst="rect">
            <a:avLst/>
          </a:prstGeom>
        </p:spPr>
        <p:txBody>
          <a:bodyPr vert="horz" lIns="91440" tIns="45720" rIns="91440" bIns="45720" rtlCol="0" anchor="ctr">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en-US" sz="3600" b="1" dirty="0" smtClean="0">
                <a:solidFill>
                  <a:srgbClr val="1D8BD7"/>
                </a:solidFill>
                <a:latin typeface="Arial Narrow" panose="020B0606020202030204" pitchFamily="34" charset="0"/>
              </a:rPr>
              <a:t>ConsumerMedical-Your GPS for Healthcare™</a:t>
            </a:r>
            <a:endParaRPr lang="en-US" sz="3600" b="1" dirty="0">
              <a:solidFill>
                <a:srgbClr val="1D8BD7"/>
              </a:solidFill>
              <a:latin typeface="Arial Narrow" panose="020B0606020202030204" pitchFamily="34" charset="0"/>
            </a:endParaRPr>
          </a:p>
        </p:txBody>
      </p:sp>
      <p:sp>
        <p:nvSpPr>
          <p:cNvPr id="10" name="Slide Number Placeholder 1"/>
          <p:cNvSpPr txBox="1">
            <a:spLocks/>
          </p:cNvSpPr>
          <p:nvPr/>
        </p:nvSpPr>
        <p:spPr>
          <a:xfrm>
            <a:off x="419720" y="6297296"/>
            <a:ext cx="821681"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pPr>
            <a:fld id="{76705BE6-794F-2542-996C-DB4E8E070261}" type="slidenum">
              <a:rPr lang="en-US" smtClean="0">
                <a:solidFill>
                  <a:prstClr val="black"/>
                </a:solidFill>
              </a:rPr>
              <a:pPr fontAlgn="auto">
                <a:spcBef>
                  <a:spcPts val="0"/>
                </a:spcBef>
                <a:spcAft>
                  <a:spcPts val="0"/>
                </a:spcAft>
              </a:pPr>
              <a:t>18</a:t>
            </a:fld>
            <a:endParaRPr lang="en-US" dirty="0">
              <a:solidFill>
                <a:prstClr val="black"/>
              </a:solidFill>
            </a:endParaRPr>
          </a:p>
        </p:txBody>
      </p:sp>
      <p:sp>
        <p:nvSpPr>
          <p:cNvPr id="11" name="TextBox 10"/>
          <p:cNvSpPr txBox="1"/>
          <p:nvPr/>
        </p:nvSpPr>
        <p:spPr>
          <a:xfrm>
            <a:off x="821681" y="6337659"/>
            <a:ext cx="2264160" cy="276999"/>
          </a:xfrm>
          <a:prstGeom prst="rect">
            <a:avLst/>
          </a:prstGeom>
          <a:noFill/>
        </p:spPr>
        <p:txBody>
          <a:bodyPr wrap="square" rtlCol="0">
            <a:spAutoFit/>
          </a:bodyPr>
          <a:lstStyle/>
          <a:p>
            <a:pPr fontAlgn="auto">
              <a:spcBef>
                <a:spcPts val="0"/>
              </a:spcBef>
              <a:spcAft>
                <a:spcPts val="0"/>
              </a:spcAft>
            </a:pPr>
            <a:r>
              <a:rPr lang="en-US" sz="1200" dirty="0" smtClean="0">
                <a:solidFill>
                  <a:prstClr val="black"/>
                </a:solidFill>
                <a:latin typeface="Rockwell" pitchFamily="18" charset="0"/>
                <a:ea typeface="+mn-ea"/>
              </a:rPr>
              <a:t>Proprietary and Confidential</a:t>
            </a:r>
            <a:endParaRPr lang="en-US" sz="1200" dirty="0">
              <a:solidFill>
                <a:prstClr val="black"/>
              </a:solidFill>
              <a:latin typeface="Rockwell" pitchFamily="18" charset="0"/>
              <a:ea typeface="+mn-ea"/>
            </a:endParaRPr>
          </a:p>
        </p:txBody>
      </p:sp>
      <p:cxnSp>
        <p:nvCxnSpPr>
          <p:cNvPr id="12" name="Straight Connector 11"/>
          <p:cNvCxnSpPr/>
          <p:nvPr/>
        </p:nvCxnSpPr>
        <p:spPr>
          <a:xfrm>
            <a:off x="0" y="1184622"/>
            <a:ext cx="9144003"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573235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6705BE6-794F-2542-996C-DB4E8E070261}" type="slidenum">
              <a:rPr lang="en-US" smtClean="0">
                <a:solidFill>
                  <a:prstClr val="black">
                    <a:tint val="75000"/>
                  </a:prstClr>
                </a:solidFill>
              </a:rPr>
              <a:pPr/>
              <a:t>19</a:t>
            </a:fld>
            <a:endParaRPr lang="en-US" dirty="0">
              <a:solidFill>
                <a:prstClr val="black">
                  <a:tint val="75000"/>
                </a:prstClr>
              </a:solidFill>
            </a:endParaRPr>
          </a:p>
        </p:txBody>
      </p:sp>
      <p:pic>
        <p:nvPicPr>
          <p:cNvPr id="3" name="Picture 2" descr="CM PP-5 questions-S4- final-blue.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6" name="Slide Number Placeholder 1"/>
          <p:cNvSpPr txBox="1">
            <a:spLocks/>
          </p:cNvSpPr>
          <p:nvPr/>
        </p:nvSpPr>
        <p:spPr>
          <a:xfrm>
            <a:off x="419720" y="6297296"/>
            <a:ext cx="821681"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pPr>
            <a:fld id="{76705BE6-794F-2542-996C-DB4E8E070261}" type="slidenum">
              <a:rPr lang="en-US" smtClean="0">
                <a:solidFill>
                  <a:prstClr val="black"/>
                </a:solidFill>
              </a:rPr>
              <a:pPr fontAlgn="auto">
                <a:spcBef>
                  <a:spcPts val="0"/>
                </a:spcBef>
                <a:spcAft>
                  <a:spcPts val="0"/>
                </a:spcAft>
              </a:pPr>
              <a:t>19</a:t>
            </a:fld>
            <a:endParaRPr lang="en-US" dirty="0">
              <a:solidFill>
                <a:prstClr val="black"/>
              </a:solidFill>
            </a:endParaRPr>
          </a:p>
        </p:txBody>
      </p:sp>
      <p:sp>
        <p:nvSpPr>
          <p:cNvPr id="7" name="TextBox 6"/>
          <p:cNvSpPr txBox="1"/>
          <p:nvPr/>
        </p:nvSpPr>
        <p:spPr>
          <a:xfrm>
            <a:off x="821681" y="6337659"/>
            <a:ext cx="2264160" cy="276999"/>
          </a:xfrm>
          <a:prstGeom prst="rect">
            <a:avLst/>
          </a:prstGeom>
          <a:noFill/>
        </p:spPr>
        <p:txBody>
          <a:bodyPr wrap="square" rtlCol="0">
            <a:spAutoFit/>
          </a:bodyPr>
          <a:lstStyle/>
          <a:p>
            <a:pPr fontAlgn="auto">
              <a:spcBef>
                <a:spcPts val="0"/>
              </a:spcBef>
              <a:spcAft>
                <a:spcPts val="0"/>
              </a:spcAft>
            </a:pPr>
            <a:r>
              <a:rPr lang="en-US" sz="1200" dirty="0" smtClean="0">
                <a:solidFill>
                  <a:prstClr val="black"/>
                </a:solidFill>
                <a:latin typeface="Rockwell" pitchFamily="18" charset="0"/>
                <a:ea typeface="+mn-ea"/>
              </a:rPr>
              <a:t>Proprietary and Confidential</a:t>
            </a:r>
            <a:endParaRPr lang="en-US" sz="1200" dirty="0">
              <a:solidFill>
                <a:prstClr val="black"/>
              </a:solidFill>
              <a:latin typeface="Rockwell" pitchFamily="18" charset="0"/>
              <a:ea typeface="+mn-ea"/>
            </a:endParaRPr>
          </a:p>
        </p:txBody>
      </p:sp>
    </p:spTree>
    <p:extLst>
      <p:ext uri="{BB962C8B-B14F-4D97-AF65-F5344CB8AC3E}">
        <p14:creationId xmlns:p14="http://schemas.microsoft.com/office/powerpoint/2010/main" val="1920649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sz="3000" dirty="0" smtClean="0"/>
              <a:t>Learn about how open enrollment impacts you</a:t>
            </a:r>
          </a:p>
          <a:p>
            <a:pPr lvl="1"/>
            <a:r>
              <a:rPr lang="en-US" sz="2600" dirty="0" smtClean="0"/>
              <a:t>New rates / Compare Plans</a:t>
            </a:r>
          </a:p>
          <a:p>
            <a:pPr lvl="1"/>
            <a:r>
              <a:rPr lang="en-US" sz="2600" dirty="0" smtClean="0"/>
              <a:t>New Disability Carrier and enrollment opportunity</a:t>
            </a:r>
          </a:p>
          <a:p>
            <a:pPr lvl="1"/>
            <a:r>
              <a:rPr lang="en-US" sz="2600" dirty="0" smtClean="0"/>
              <a:t>Flexible Spending Account (FSA) reminders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2138" y="1463963"/>
            <a:ext cx="8152262" cy="4785926"/>
          </a:xfrm>
          <a:prstGeom prst="rect">
            <a:avLst/>
          </a:prstGeom>
          <a:noFill/>
        </p:spPr>
        <p:txBody>
          <a:bodyPr wrap="square" rtlCol="0">
            <a:spAutoFit/>
          </a:bodyPr>
          <a:lstStyle/>
          <a:p>
            <a:pPr marL="285750" indent="-285750" fontAlgn="auto">
              <a:spcBef>
                <a:spcPts val="0"/>
              </a:spcBef>
              <a:spcAft>
                <a:spcPts val="1200"/>
              </a:spcAft>
              <a:buClr>
                <a:srgbClr val="1D8BD7"/>
              </a:buClr>
              <a:buFont typeface="Wingdings" pitchFamily="2" charset="2"/>
              <a:buChar char="Ø"/>
              <a:defRPr/>
            </a:pPr>
            <a:r>
              <a:rPr lang="en-US" sz="1700" dirty="0" smtClean="0">
                <a:solidFill>
                  <a:prstClr val="black"/>
                </a:solidFill>
                <a:latin typeface="Arial Narrow" panose="020B0606020202030204" pitchFamily="34" charset="0"/>
                <a:ea typeface="ＭＳ Ｐゴシック" pitchFamily="-65" charset="-128"/>
                <a:cs typeface="Helvetica" panose="020B0604020202020204" pitchFamily="34" charset="0"/>
              </a:rPr>
              <a:t>A program that targets the following non-emergent surgical </a:t>
            </a:r>
            <a:r>
              <a:rPr lang="en-US" sz="1700" dirty="0">
                <a:solidFill>
                  <a:prstClr val="black"/>
                </a:solidFill>
                <a:latin typeface="Arial Narrow" panose="020B0606020202030204" pitchFamily="34" charset="0"/>
                <a:ea typeface="ＭＳ Ｐゴシック" pitchFamily="-65" charset="-128"/>
                <a:cs typeface="Helvetica" panose="020B0604020202020204" pitchFamily="34" charset="0"/>
              </a:rPr>
              <a:t>procedures where 2 or more medically acceptable </a:t>
            </a:r>
            <a:r>
              <a:rPr lang="en-US" sz="1700" dirty="0" smtClean="0">
                <a:solidFill>
                  <a:prstClr val="black"/>
                </a:solidFill>
                <a:latin typeface="Arial Narrow" panose="020B0606020202030204" pitchFamily="34" charset="0"/>
                <a:ea typeface="ＭＳ Ｐゴシック" pitchFamily="-65" charset="-128"/>
                <a:cs typeface="Helvetica" panose="020B0604020202020204" pitchFamily="34" charset="0"/>
              </a:rPr>
              <a:t>treatment options </a:t>
            </a:r>
            <a:r>
              <a:rPr lang="en-US" sz="1700" dirty="0">
                <a:solidFill>
                  <a:prstClr val="black"/>
                </a:solidFill>
                <a:latin typeface="Arial Narrow" panose="020B0606020202030204" pitchFamily="34" charset="0"/>
                <a:ea typeface="ＭＳ Ｐゴシック" pitchFamily="-65" charset="-128"/>
                <a:cs typeface="Helvetica" panose="020B0604020202020204" pitchFamily="34" charset="0"/>
              </a:rPr>
              <a:t>exist and where participants (patients) have legitimate choices </a:t>
            </a:r>
            <a:r>
              <a:rPr lang="en-US" sz="1700" dirty="0" smtClean="0">
                <a:solidFill>
                  <a:prstClr val="black"/>
                </a:solidFill>
                <a:latin typeface="Arial Narrow" panose="020B0606020202030204" pitchFamily="34" charset="0"/>
                <a:ea typeface="ＭＳ Ｐゴシック" pitchFamily="-65" charset="-128"/>
                <a:cs typeface="Helvetica" panose="020B0604020202020204" pitchFamily="34" charset="0"/>
              </a:rPr>
              <a:t>among those treatment options.</a:t>
            </a:r>
          </a:p>
          <a:p>
            <a:pPr marL="742950" lvl="1" indent="-285750" fontAlgn="auto">
              <a:spcBef>
                <a:spcPts val="0"/>
              </a:spcBef>
              <a:spcAft>
                <a:spcPts val="0"/>
              </a:spcAft>
              <a:buClr>
                <a:srgbClr val="1D8BD7"/>
              </a:buClr>
              <a:buFont typeface="Wingdings" panose="05000000000000000000" pitchFamily="2" charset="2"/>
              <a:buChar char="§"/>
              <a:defRPr/>
            </a:pPr>
            <a:r>
              <a:rPr lang="en-US" sz="1700" dirty="0">
                <a:solidFill>
                  <a:prstClr val="black"/>
                </a:solidFill>
                <a:latin typeface="Arial Narrow" panose="020B0606020202030204" pitchFamily="34" charset="0"/>
                <a:ea typeface="ＭＳ Ｐゴシック" pitchFamily="-65" charset="-128"/>
                <a:cs typeface="Helvetica" panose="020B0604020202020204" pitchFamily="34" charset="0"/>
              </a:rPr>
              <a:t>Low back surgery </a:t>
            </a:r>
          </a:p>
          <a:p>
            <a:pPr marL="742950" lvl="1" indent="-285750" fontAlgn="auto">
              <a:spcBef>
                <a:spcPts val="0"/>
              </a:spcBef>
              <a:spcAft>
                <a:spcPts val="0"/>
              </a:spcAft>
              <a:buClr>
                <a:srgbClr val="1D8BD7"/>
              </a:buClr>
              <a:buFont typeface="Wingdings" panose="05000000000000000000" pitchFamily="2" charset="2"/>
              <a:buChar char="§"/>
              <a:defRPr/>
            </a:pPr>
            <a:r>
              <a:rPr lang="en-US" sz="1700" dirty="0">
                <a:solidFill>
                  <a:prstClr val="black"/>
                </a:solidFill>
                <a:latin typeface="Arial Narrow" panose="020B0606020202030204" pitchFamily="34" charset="0"/>
                <a:ea typeface="ＭＳ Ｐゴシック" pitchFamily="-65" charset="-128"/>
                <a:cs typeface="Helvetica" panose="020B0604020202020204" pitchFamily="34" charset="0"/>
              </a:rPr>
              <a:t>Hysterectomy </a:t>
            </a:r>
          </a:p>
          <a:p>
            <a:pPr marL="742950" lvl="1" indent="-285750" fontAlgn="auto">
              <a:spcBef>
                <a:spcPts val="0"/>
              </a:spcBef>
              <a:spcAft>
                <a:spcPts val="0"/>
              </a:spcAft>
              <a:buClr>
                <a:srgbClr val="1D8BD7"/>
              </a:buClr>
              <a:buFont typeface="Wingdings" panose="05000000000000000000" pitchFamily="2" charset="2"/>
              <a:buChar char="§"/>
              <a:defRPr/>
            </a:pPr>
            <a:r>
              <a:rPr lang="en-US" sz="1700" dirty="0">
                <a:solidFill>
                  <a:prstClr val="black"/>
                </a:solidFill>
                <a:latin typeface="Arial Narrow" panose="020B0606020202030204" pitchFamily="34" charset="0"/>
                <a:ea typeface="ＭＳ Ｐゴシック" pitchFamily="-65" charset="-128"/>
                <a:cs typeface="Helvetica" panose="020B0604020202020204" pitchFamily="34" charset="0"/>
              </a:rPr>
              <a:t>Knee replacement </a:t>
            </a:r>
          </a:p>
          <a:p>
            <a:pPr marL="742950" lvl="1" indent="-285750" fontAlgn="auto">
              <a:spcBef>
                <a:spcPts val="0"/>
              </a:spcBef>
              <a:spcAft>
                <a:spcPts val="0"/>
              </a:spcAft>
              <a:buClr>
                <a:srgbClr val="1D8BD7"/>
              </a:buClr>
              <a:buFont typeface="Wingdings" panose="05000000000000000000" pitchFamily="2" charset="2"/>
              <a:buChar char="§"/>
              <a:defRPr/>
            </a:pPr>
            <a:r>
              <a:rPr lang="en-US" sz="1700" dirty="0">
                <a:solidFill>
                  <a:prstClr val="black"/>
                </a:solidFill>
                <a:latin typeface="Arial Narrow" panose="020B0606020202030204" pitchFamily="34" charset="0"/>
                <a:ea typeface="ＭＳ Ｐゴシック" pitchFamily="-65" charset="-128"/>
                <a:cs typeface="Helvetica" panose="020B0604020202020204" pitchFamily="34" charset="0"/>
              </a:rPr>
              <a:t>Hip replacement </a:t>
            </a:r>
          </a:p>
          <a:p>
            <a:pPr marL="742950" lvl="1" indent="-285750" fontAlgn="auto">
              <a:spcBef>
                <a:spcPts val="0"/>
              </a:spcBef>
              <a:spcAft>
                <a:spcPts val="0"/>
              </a:spcAft>
              <a:buClr>
                <a:srgbClr val="1D8BD7"/>
              </a:buClr>
              <a:buFont typeface="Wingdings" panose="05000000000000000000" pitchFamily="2" charset="2"/>
              <a:buChar char="§"/>
              <a:defRPr/>
            </a:pPr>
            <a:r>
              <a:rPr lang="en-US" sz="1700" dirty="0" smtClean="0">
                <a:solidFill>
                  <a:prstClr val="black"/>
                </a:solidFill>
                <a:latin typeface="Arial Narrow" panose="020B0606020202030204" pitchFamily="34" charset="0"/>
                <a:ea typeface="ＭＳ Ｐゴシック" pitchFamily="-65" charset="-128"/>
                <a:cs typeface="Helvetica" panose="020B0604020202020204" pitchFamily="34" charset="0"/>
              </a:rPr>
              <a:t>Weight loss </a:t>
            </a:r>
            <a:r>
              <a:rPr lang="en-US" sz="1700" dirty="0">
                <a:solidFill>
                  <a:prstClr val="black"/>
                </a:solidFill>
                <a:latin typeface="Arial Narrow" panose="020B0606020202030204" pitchFamily="34" charset="0"/>
                <a:ea typeface="ＭＳ Ｐゴシック" pitchFamily="-65" charset="-128"/>
                <a:cs typeface="Helvetica" panose="020B0604020202020204" pitchFamily="34" charset="0"/>
              </a:rPr>
              <a:t>surgery </a:t>
            </a:r>
            <a:br>
              <a:rPr lang="en-US" sz="1700" dirty="0">
                <a:solidFill>
                  <a:prstClr val="black"/>
                </a:solidFill>
                <a:latin typeface="Arial Narrow" panose="020B0606020202030204" pitchFamily="34" charset="0"/>
                <a:ea typeface="ＭＳ Ｐゴシック" pitchFamily="-65" charset="-128"/>
                <a:cs typeface="Helvetica" panose="020B0604020202020204" pitchFamily="34" charset="0"/>
              </a:rPr>
            </a:br>
            <a:endParaRPr lang="en-US" sz="1700" dirty="0">
              <a:solidFill>
                <a:prstClr val="black"/>
              </a:solidFill>
              <a:latin typeface="Arial Narrow" panose="020B0606020202030204" pitchFamily="34" charset="0"/>
              <a:ea typeface="ＭＳ Ｐゴシック" pitchFamily="-65" charset="-128"/>
              <a:cs typeface="Helvetica" panose="020B0604020202020204" pitchFamily="34" charset="0"/>
            </a:endParaRPr>
          </a:p>
          <a:p>
            <a:pPr marL="285750" indent="-285750" fontAlgn="auto">
              <a:spcBef>
                <a:spcPts val="0"/>
              </a:spcBef>
              <a:spcAft>
                <a:spcPts val="1200"/>
              </a:spcAft>
              <a:buClr>
                <a:srgbClr val="1D8BD7"/>
              </a:buClr>
              <a:buFont typeface="Wingdings" panose="05000000000000000000" pitchFamily="2" charset="2"/>
              <a:buChar char="Ø"/>
              <a:defRPr/>
            </a:pPr>
            <a:r>
              <a:rPr lang="en-US" sz="1700" dirty="0" smtClean="0">
                <a:solidFill>
                  <a:prstClr val="black"/>
                </a:solidFill>
                <a:latin typeface="Arial Narrow" panose="020B0606020202030204" pitchFamily="34" charset="0"/>
                <a:ea typeface="ＭＳ Ｐゴシック" pitchFamily="-65" charset="-128"/>
                <a:cs typeface="Helvetica" panose="020B0604020202020204" pitchFamily="34" charset="0"/>
              </a:rPr>
              <a:t>Requirements: to earn $400 Gift Card:</a:t>
            </a:r>
            <a:endParaRPr lang="en-US" sz="1700" dirty="0">
              <a:solidFill>
                <a:prstClr val="black"/>
              </a:solidFill>
              <a:latin typeface="Arial Narrow" panose="020B0606020202030204" pitchFamily="34" charset="0"/>
              <a:ea typeface="ＭＳ Ｐゴシック" pitchFamily="-65" charset="-128"/>
              <a:cs typeface="Helvetica" panose="020B0604020202020204" pitchFamily="34" charset="0"/>
            </a:endParaRPr>
          </a:p>
          <a:p>
            <a:pPr marL="742950" lvl="1" indent="-285750" fontAlgn="auto">
              <a:spcBef>
                <a:spcPts val="0"/>
              </a:spcBef>
              <a:spcAft>
                <a:spcPts val="1200"/>
              </a:spcAft>
              <a:buClr>
                <a:srgbClr val="1D8BD7"/>
              </a:buClr>
              <a:buFont typeface="Wingdings" panose="05000000000000000000" pitchFamily="2" charset="2"/>
              <a:buChar char="§"/>
              <a:defRPr/>
            </a:pPr>
            <a:r>
              <a:rPr lang="en-US" sz="1700" dirty="0">
                <a:solidFill>
                  <a:prstClr val="black"/>
                </a:solidFill>
                <a:latin typeface="Arial Narrow" panose="020B0606020202030204" pitchFamily="34" charset="0"/>
                <a:ea typeface="ＭＳ Ｐゴシック" pitchFamily="-65" charset="-128"/>
                <a:cs typeface="Helvetica" panose="020B0604020202020204" pitchFamily="34" charset="0"/>
              </a:rPr>
              <a:t>Participant's physician recommends surgery as treatment option</a:t>
            </a:r>
          </a:p>
          <a:p>
            <a:pPr marL="742950" lvl="1" indent="-285750" fontAlgn="auto">
              <a:spcBef>
                <a:spcPts val="0"/>
              </a:spcBef>
              <a:spcAft>
                <a:spcPts val="1200"/>
              </a:spcAft>
              <a:buClr>
                <a:srgbClr val="1D8BD7"/>
              </a:buClr>
              <a:buFont typeface="Wingdings" panose="05000000000000000000" pitchFamily="2" charset="2"/>
              <a:buChar char="§"/>
              <a:defRPr/>
            </a:pPr>
            <a:r>
              <a:rPr lang="en-US" sz="1700" dirty="0" smtClean="0">
                <a:solidFill>
                  <a:prstClr val="black"/>
                </a:solidFill>
                <a:latin typeface="Arial Narrow" panose="020B0606020202030204" pitchFamily="34" charset="0"/>
                <a:ea typeface="ＭＳ Ｐゴシック" pitchFamily="-65" charset="-128"/>
                <a:cs typeface="Helvetica" panose="020B0604020202020204" pitchFamily="34" charset="0"/>
              </a:rPr>
              <a:t>Participant </a:t>
            </a:r>
            <a:r>
              <a:rPr lang="en-US" sz="1700" dirty="0">
                <a:solidFill>
                  <a:prstClr val="black"/>
                </a:solidFill>
                <a:latin typeface="Arial Narrow" panose="020B0606020202030204" pitchFamily="34" charset="0"/>
                <a:ea typeface="ＭＳ Ｐゴシック" pitchFamily="-65" charset="-128"/>
                <a:cs typeface="Helvetica" panose="020B0604020202020204" pitchFamily="34" charset="0"/>
              </a:rPr>
              <a:t>engages </a:t>
            </a:r>
            <a:r>
              <a:rPr lang="en-US" sz="1700" dirty="0" smtClean="0">
                <a:solidFill>
                  <a:prstClr val="black"/>
                </a:solidFill>
                <a:latin typeface="Arial Narrow" panose="020B0606020202030204" pitchFamily="34" charset="0"/>
                <a:ea typeface="ＭＳ Ｐゴシック" pitchFamily="-65" charset="-128"/>
                <a:cs typeface="Helvetica" panose="020B0604020202020204" pitchFamily="34" charset="0"/>
              </a:rPr>
              <a:t> at least 30 </a:t>
            </a:r>
            <a:r>
              <a:rPr lang="en-US" sz="1700" dirty="0">
                <a:solidFill>
                  <a:prstClr val="black"/>
                </a:solidFill>
                <a:latin typeface="Arial Narrow" panose="020B0606020202030204" pitchFamily="34" charset="0"/>
                <a:ea typeface="ＭＳ Ｐゴシック" pitchFamily="-65" charset="-128"/>
                <a:cs typeface="Helvetica" panose="020B0604020202020204" pitchFamily="34" charset="0"/>
              </a:rPr>
              <a:t>days prior to </a:t>
            </a:r>
            <a:r>
              <a:rPr lang="en-US" sz="1700" dirty="0" smtClean="0">
                <a:solidFill>
                  <a:prstClr val="black"/>
                </a:solidFill>
                <a:latin typeface="Arial Narrow" panose="020B0606020202030204" pitchFamily="34" charset="0"/>
                <a:ea typeface="ＭＳ Ｐゴシック" pitchFamily="-65" charset="-128"/>
                <a:cs typeface="Helvetica" panose="020B0604020202020204" pitchFamily="34" charset="0"/>
              </a:rPr>
              <a:t>a scheduled surgery</a:t>
            </a:r>
            <a:endParaRPr lang="en-US" sz="1700" dirty="0">
              <a:solidFill>
                <a:prstClr val="black"/>
              </a:solidFill>
              <a:latin typeface="Arial Narrow" panose="020B0606020202030204" pitchFamily="34" charset="0"/>
              <a:ea typeface="ＭＳ Ｐゴシック" pitchFamily="-65" charset="-128"/>
              <a:cs typeface="Helvetica" panose="020B0604020202020204" pitchFamily="34" charset="0"/>
            </a:endParaRPr>
          </a:p>
          <a:p>
            <a:pPr marL="742950" lvl="1" indent="-285750" fontAlgn="auto">
              <a:spcBef>
                <a:spcPts val="0"/>
              </a:spcBef>
              <a:spcAft>
                <a:spcPts val="1200"/>
              </a:spcAft>
              <a:buClr>
                <a:srgbClr val="1D8BD7"/>
              </a:buClr>
              <a:buFont typeface="Wingdings" panose="05000000000000000000" pitchFamily="2" charset="2"/>
              <a:buChar char="§"/>
              <a:defRPr/>
            </a:pPr>
            <a:r>
              <a:rPr lang="en-US" sz="1700" dirty="0">
                <a:solidFill>
                  <a:prstClr val="black"/>
                </a:solidFill>
                <a:latin typeface="Arial Narrow" panose="020B0606020202030204" pitchFamily="34" charset="0"/>
                <a:ea typeface="ＭＳ Ｐゴシック" pitchFamily="-65" charset="-128"/>
                <a:cs typeface="Helvetica" panose="020B0604020202020204" pitchFamily="34" charset="0"/>
              </a:rPr>
              <a:t>Participant reviews personalized materials and </a:t>
            </a:r>
            <a:r>
              <a:rPr lang="en-US" sz="1700" dirty="0" smtClean="0">
                <a:solidFill>
                  <a:prstClr val="black"/>
                </a:solidFill>
                <a:latin typeface="Arial Narrow" panose="020B0606020202030204" pitchFamily="34" charset="0"/>
                <a:ea typeface="ＭＳ Ｐゴシック" pitchFamily="-65" charset="-128"/>
                <a:cs typeface="Helvetica" panose="020B0604020202020204" pitchFamily="34" charset="0"/>
              </a:rPr>
              <a:t>engages in ongoing </a:t>
            </a:r>
            <a:r>
              <a:rPr lang="en-US" sz="1700" dirty="0">
                <a:solidFill>
                  <a:prstClr val="black"/>
                </a:solidFill>
                <a:latin typeface="Arial Narrow" panose="020B0606020202030204" pitchFamily="34" charset="0"/>
                <a:ea typeface="ＭＳ Ｐゴシック" pitchFamily="-65" charset="-128"/>
                <a:cs typeface="Helvetica" panose="020B0604020202020204" pitchFamily="34" charset="0"/>
              </a:rPr>
              <a:t>interaction with physician-led support teams </a:t>
            </a:r>
          </a:p>
          <a:p>
            <a:pPr marL="742950" lvl="1" indent="-285750" fontAlgn="auto">
              <a:spcBef>
                <a:spcPts val="0"/>
              </a:spcBef>
              <a:spcAft>
                <a:spcPts val="1200"/>
              </a:spcAft>
              <a:buClr>
                <a:srgbClr val="1D8BD7"/>
              </a:buClr>
              <a:buFont typeface="Wingdings" panose="05000000000000000000" pitchFamily="2" charset="2"/>
              <a:buChar char="§"/>
              <a:defRPr/>
            </a:pPr>
            <a:r>
              <a:rPr lang="en-US" sz="1700" dirty="0">
                <a:solidFill>
                  <a:prstClr val="black"/>
                </a:solidFill>
                <a:latin typeface="Arial Narrow" panose="020B0606020202030204" pitchFamily="34" charset="0"/>
                <a:ea typeface="ＭＳ Ｐゴシック" pitchFamily="-65" charset="-128"/>
                <a:cs typeface="Helvetica" panose="020B0604020202020204" pitchFamily="34" charset="0"/>
              </a:rPr>
              <a:t>Participant completes </a:t>
            </a:r>
            <a:r>
              <a:rPr lang="en-US" sz="1700" dirty="0" smtClean="0">
                <a:solidFill>
                  <a:prstClr val="black"/>
                </a:solidFill>
                <a:latin typeface="Arial Narrow" panose="020B0606020202030204" pitchFamily="34" charset="0"/>
                <a:ea typeface="ＭＳ Ｐゴシック" pitchFamily="-65" charset="-128"/>
                <a:cs typeface="Helvetica" panose="020B0604020202020204" pitchFamily="34" charset="0"/>
              </a:rPr>
              <a:t>a brief telephonic feedback </a:t>
            </a:r>
            <a:r>
              <a:rPr lang="en-US" sz="1700" dirty="0">
                <a:solidFill>
                  <a:prstClr val="black"/>
                </a:solidFill>
                <a:latin typeface="Arial Narrow" panose="020B0606020202030204" pitchFamily="34" charset="0"/>
                <a:ea typeface="ＭＳ Ｐゴシック" pitchFamily="-65" charset="-128"/>
                <a:cs typeface="Helvetica" panose="020B0604020202020204" pitchFamily="34" charset="0"/>
              </a:rPr>
              <a:t>survey</a:t>
            </a:r>
          </a:p>
        </p:txBody>
      </p:sp>
      <p:sp>
        <p:nvSpPr>
          <p:cNvPr id="7" name="Title 8"/>
          <p:cNvSpPr txBox="1">
            <a:spLocks/>
          </p:cNvSpPr>
          <p:nvPr/>
        </p:nvSpPr>
        <p:spPr>
          <a:xfrm>
            <a:off x="457200" y="365764"/>
            <a:ext cx="8229600" cy="1145363"/>
          </a:xfrm>
          <a:prstGeom prst="rect">
            <a:avLst/>
          </a:prstGeom>
        </p:spPr>
        <p:txBody>
          <a:bodyPr>
            <a:normAutofit/>
          </a:bodyPr>
          <a:lstStyle>
            <a:lvl1pPr algn="l" defTabSz="457200" rtl="0" eaLnBrk="1" latinLnBrk="0" hangingPunct="1">
              <a:spcBef>
                <a:spcPct val="0"/>
              </a:spcBef>
              <a:buNone/>
              <a:defRPr sz="3600" kern="1200">
                <a:solidFill>
                  <a:schemeClr val="tx1"/>
                </a:solidFill>
                <a:latin typeface="Helvetica"/>
                <a:ea typeface="+mj-ea"/>
                <a:cs typeface="+mj-cs"/>
              </a:defRPr>
            </a:lvl1pPr>
          </a:lstStyle>
          <a:p>
            <a:pPr fontAlgn="auto">
              <a:spcAft>
                <a:spcPts val="0"/>
              </a:spcAft>
            </a:pPr>
            <a:r>
              <a:rPr lang="en-US" b="1" dirty="0" smtClean="0">
                <a:solidFill>
                  <a:srgbClr val="1D8BD7"/>
                </a:solidFill>
                <a:latin typeface="Arial Narrow" panose="020B0606020202030204" pitchFamily="34" charset="0"/>
                <a:cs typeface="Helvetica" panose="020B0604020202020204" pitchFamily="34" charset="0"/>
              </a:rPr>
              <a:t>Surgery Decision</a:t>
            </a:r>
            <a:r>
              <a:rPr lang="en-US" b="1" dirty="0" smtClean="0">
                <a:solidFill>
                  <a:srgbClr val="1D8BD7"/>
                </a:solidFill>
                <a:latin typeface="Arial Narrow" panose="020B0606020202030204" pitchFamily="34" charset="0"/>
                <a:ea typeface="Verdana" pitchFamily="34" charset="0"/>
                <a:cs typeface="Helvetica" panose="020B0604020202020204" pitchFamily="34" charset="0"/>
              </a:rPr>
              <a:t> </a:t>
            </a:r>
            <a:r>
              <a:rPr lang="en-US" b="1" dirty="0" smtClean="0">
                <a:solidFill>
                  <a:srgbClr val="1D8BD7"/>
                </a:solidFill>
                <a:latin typeface="Arial Narrow" panose="020B0606020202030204" pitchFamily="34" charset="0"/>
                <a:cs typeface="Helvetica" panose="020B0604020202020204" pitchFamily="34" charset="0"/>
              </a:rPr>
              <a:t>Support (SDS™</a:t>
            </a:r>
            <a:r>
              <a:rPr lang="en-US" b="1" dirty="0">
                <a:solidFill>
                  <a:srgbClr val="1D8BD7"/>
                </a:solidFill>
                <a:latin typeface="Arial Narrow" panose="020B0606020202030204" pitchFamily="34" charset="0"/>
                <a:cs typeface="Helvetica" panose="020B0604020202020204" pitchFamily="34" charset="0"/>
              </a:rPr>
              <a:t>) </a:t>
            </a:r>
          </a:p>
        </p:txBody>
      </p:sp>
      <p:sp>
        <p:nvSpPr>
          <p:cNvPr id="8" name="Slide Number Placeholder 1"/>
          <p:cNvSpPr txBox="1">
            <a:spLocks/>
          </p:cNvSpPr>
          <p:nvPr/>
        </p:nvSpPr>
        <p:spPr>
          <a:xfrm>
            <a:off x="419720" y="6297296"/>
            <a:ext cx="821681"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pPr>
            <a:fld id="{76705BE6-794F-2542-996C-DB4E8E070261}" type="slidenum">
              <a:rPr lang="en-US" smtClean="0">
                <a:solidFill>
                  <a:prstClr val="black"/>
                </a:solidFill>
              </a:rPr>
              <a:pPr fontAlgn="auto">
                <a:spcBef>
                  <a:spcPts val="0"/>
                </a:spcBef>
                <a:spcAft>
                  <a:spcPts val="0"/>
                </a:spcAft>
              </a:pPr>
              <a:t>20</a:t>
            </a:fld>
            <a:endParaRPr lang="en-US" dirty="0">
              <a:solidFill>
                <a:prstClr val="black"/>
              </a:solidFill>
            </a:endParaRPr>
          </a:p>
        </p:txBody>
      </p:sp>
      <p:sp>
        <p:nvSpPr>
          <p:cNvPr id="9" name="TextBox 8"/>
          <p:cNvSpPr txBox="1"/>
          <p:nvPr/>
        </p:nvSpPr>
        <p:spPr>
          <a:xfrm>
            <a:off x="821681" y="6337659"/>
            <a:ext cx="2264160" cy="276999"/>
          </a:xfrm>
          <a:prstGeom prst="rect">
            <a:avLst/>
          </a:prstGeom>
          <a:noFill/>
        </p:spPr>
        <p:txBody>
          <a:bodyPr wrap="square" rtlCol="0">
            <a:spAutoFit/>
          </a:bodyPr>
          <a:lstStyle/>
          <a:p>
            <a:pPr fontAlgn="auto">
              <a:spcBef>
                <a:spcPts val="0"/>
              </a:spcBef>
              <a:spcAft>
                <a:spcPts val="0"/>
              </a:spcAft>
            </a:pPr>
            <a:r>
              <a:rPr lang="en-US" sz="1200" dirty="0" smtClean="0">
                <a:solidFill>
                  <a:prstClr val="black"/>
                </a:solidFill>
                <a:latin typeface="Rockwell" pitchFamily="18" charset="0"/>
                <a:ea typeface="+mn-ea"/>
              </a:rPr>
              <a:t>Proprietary and Confidential</a:t>
            </a:r>
            <a:endParaRPr lang="en-US" sz="1200" dirty="0">
              <a:solidFill>
                <a:prstClr val="black"/>
              </a:solidFill>
              <a:latin typeface="Rockwell" pitchFamily="18" charset="0"/>
              <a:ea typeface="+mn-ea"/>
            </a:endParaRPr>
          </a:p>
        </p:txBody>
      </p:sp>
    </p:spTree>
    <p:extLst>
      <p:ext uri="{BB962C8B-B14F-4D97-AF65-F5344CB8AC3E}">
        <p14:creationId xmlns:p14="http://schemas.microsoft.com/office/powerpoint/2010/main" val="5235426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59238"/>
            <a:ext cx="8229600" cy="1145363"/>
          </a:xfrm>
          <a:prstGeom prst="rect">
            <a:avLst/>
          </a:prstGeom>
        </p:spPr>
        <p:txBody>
          <a:bodyPr>
            <a:normAutofit fontScale="97500"/>
          </a:bodyPr>
          <a:lstStyle>
            <a:lvl1pPr algn="l" defTabSz="457200" rtl="0" eaLnBrk="1" latinLnBrk="0" hangingPunct="1">
              <a:spcBef>
                <a:spcPct val="0"/>
              </a:spcBef>
              <a:buNone/>
              <a:defRPr sz="3600" kern="1200">
                <a:solidFill>
                  <a:schemeClr val="tx1"/>
                </a:solidFill>
                <a:latin typeface="Helvetica"/>
                <a:ea typeface="+mj-ea"/>
                <a:cs typeface="+mj-cs"/>
              </a:defRPr>
            </a:lvl1pPr>
          </a:lstStyle>
          <a:p>
            <a:pPr defTabSz="914400"/>
            <a:r>
              <a:rPr lang="en-US" altLang="en-US" b="1" dirty="0" smtClean="0">
                <a:solidFill>
                  <a:srgbClr val="1D8BD7"/>
                </a:solidFill>
                <a:latin typeface="Arial Narrow" panose="020B0606020202030204" pitchFamily="34" charset="0"/>
                <a:ea typeface="ヒラギノ角ゴ Pro W3" charset="-128"/>
              </a:rPr>
              <a:t>How to Reach ConsumerMedical</a:t>
            </a:r>
            <a:endParaRPr lang="en-US" dirty="0">
              <a:solidFill>
                <a:srgbClr val="1D8BD7"/>
              </a:solidFill>
              <a:latin typeface="Arial Narrow" panose="020B0606020202030204" pitchFamily="34" charset="0"/>
            </a:endParaRPr>
          </a:p>
        </p:txBody>
      </p:sp>
      <p:sp>
        <p:nvSpPr>
          <p:cNvPr id="6" name="Rectangle 3"/>
          <p:cNvSpPr txBox="1">
            <a:spLocks noChangeArrowheads="1"/>
          </p:cNvSpPr>
          <p:nvPr/>
        </p:nvSpPr>
        <p:spPr>
          <a:xfrm>
            <a:off x="228600" y="1574574"/>
            <a:ext cx="8762999" cy="4673826"/>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90000"/>
              </a:lnSpc>
              <a:spcAft>
                <a:spcPts val="0"/>
              </a:spcAft>
              <a:buFontTx/>
              <a:buNone/>
              <a:defRPr/>
            </a:pPr>
            <a:endParaRPr lang="en-US" sz="2800" dirty="0" smtClean="0">
              <a:solidFill>
                <a:prstClr val="black"/>
              </a:solidFill>
              <a:latin typeface="Arial Narrow" panose="020B0606020202030204" pitchFamily="34" charset="0"/>
              <a:ea typeface="ＭＳ Ｐゴシック" pitchFamily="-65" charset="-128"/>
            </a:endParaRPr>
          </a:p>
          <a:p>
            <a:pPr lvl="1" algn="l" defTabSz="914400" fontAlgn="auto">
              <a:spcAft>
                <a:spcPts val="0"/>
              </a:spcAft>
              <a:buClr>
                <a:srgbClr val="9BBB59"/>
              </a:buClr>
              <a:defRPr/>
            </a:pPr>
            <a:r>
              <a:rPr lang="en-US" sz="1900" b="1" dirty="0" smtClean="0">
                <a:solidFill>
                  <a:srgbClr val="0965A4"/>
                </a:solidFill>
                <a:latin typeface="Verdana" panose="020B0604030504040204" pitchFamily="34" charset="0"/>
                <a:ea typeface="Verdana" panose="020B0604030504040204" pitchFamily="34" charset="0"/>
                <a:cs typeface="Verdana" panose="020B0604030504040204" pitchFamily="34" charset="0"/>
              </a:rPr>
              <a:t>Connect to ConsumerMedical</a:t>
            </a:r>
            <a:endParaRPr lang="en-US" sz="1900" b="1" dirty="0">
              <a:solidFill>
                <a:srgbClr val="0965A4"/>
              </a:solidFill>
              <a:latin typeface="Verdana" panose="020B0604030504040204" pitchFamily="34" charset="0"/>
              <a:ea typeface="Verdana" panose="020B0604030504040204" pitchFamily="34" charset="0"/>
              <a:cs typeface="Verdana" panose="020B0604030504040204" pitchFamily="34" charset="0"/>
            </a:endParaRPr>
          </a:p>
          <a:p>
            <a:pPr marL="800100" lvl="1" indent="-342900" algn="l" defTabSz="914400" fontAlgn="auto">
              <a:spcAft>
                <a:spcPts val="0"/>
              </a:spcAft>
              <a:buClr>
                <a:prstClr val="black"/>
              </a:buClr>
              <a:buFont typeface="Wingdings" panose="05000000000000000000" pitchFamily="2" charset="2"/>
              <a:buChar char="Ø"/>
              <a:defRPr/>
            </a:pPr>
            <a:r>
              <a:rPr lang="en-US" sz="2200" dirty="0" smtClean="0">
                <a:solidFill>
                  <a:srgbClr val="000000"/>
                </a:solidFill>
                <a:latin typeface="Verdana" pitchFamily="34" charset="0"/>
                <a:ea typeface="Verdana" pitchFamily="34" charset="0"/>
                <a:cs typeface="Verdana" pitchFamily="34" charset="0"/>
              </a:rPr>
              <a:t>Call ConsumerMedical at 1-888-361-3944 (toll-free)</a:t>
            </a:r>
          </a:p>
          <a:p>
            <a:pPr lvl="1" algn="l" defTabSz="914400" fontAlgn="auto">
              <a:spcAft>
                <a:spcPts val="0"/>
              </a:spcAft>
              <a:buClr>
                <a:prstClr val="black"/>
              </a:buClr>
              <a:defRPr/>
            </a:pPr>
            <a:r>
              <a:rPr lang="en-US" sz="2200" dirty="0">
                <a:solidFill>
                  <a:srgbClr val="000000"/>
                </a:solidFill>
                <a:latin typeface="Verdana" pitchFamily="34" charset="0"/>
                <a:ea typeface="Verdana" pitchFamily="34" charset="0"/>
                <a:cs typeface="Verdana" pitchFamily="34" charset="0"/>
              </a:rPr>
              <a:t>	</a:t>
            </a:r>
            <a:r>
              <a:rPr lang="en-US" sz="2200" dirty="0" smtClean="0">
                <a:solidFill>
                  <a:srgbClr val="000000"/>
                </a:solidFill>
                <a:latin typeface="Verdana" pitchFamily="34" charset="0"/>
                <a:ea typeface="Verdana" pitchFamily="34" charset="0"/>
                <a:cs typeface="Verdana" pitchFamily="34" charset="0"/>
              </a:rPr>
              <a:t>Monday-Friday, from 8:30 a.m. – 11:00 p.m. ET.</a:t>
            </a:r>
          </a:p>
          <a:p>
            <a:pPr lvl="1" algn="l" defTabSz="914400" fontAlgn="auto">
              <a:spcAft>
                <a:spcPts val="0"/>
              </a:spcAft>
              <a:buClr>
                <a:prstClr val="black"/>
              </a:buClr>
              <a:defRPr/>
            </a:pPr>
            <a:r>
              <a:rPr lang="en-US" sz="2200" dirty="0">
                <a:solidFill>
                  <a:srgbClr val="000000"/>
                </a:solidFill>
                <a:latin typeface="Verdana" pitchFamily="34" charset="0"/>
                <a:ea typeface="Verdana" pitchFamily="34" charset="0"/>
                <a:cs typeface="Verdana" pitchFamily="34" charset="0"/>
              </a:rPr>
              <a:t>	</a:t>
            </a:r>
            <a:r>
              <a:rPr lang="en-US" sz="2200" dirty="0" smtClean="0">
                <a:solidFill>
                  <a:srgbClr val="000000"/>
                </a:solidFill>
                <a:latin typeface="Verdana" pitchFamily="34" charset="0"/>
                <a:ea typeface="Verdana" pitchFamily="34" charset="0"/>
                <a:cs typeface="Verdana" pitchFamily="34" charset="0"/>
              </a:rPr>
              <a:t>(24/7 secure voicemail to leave a message; calls are</a:t>
            </a:r>
          </a:p>
          <a:p>
            <a:pPr lvl="1" algn="l" defTabSz="914400" fontAlgn="auto">
              <a:spcAft>
                <a:spcPts val="0"/>
              </a:spcAft>
              <a:buClr>
                <a:prstClr val="black"/>
              </a:buClr>
              <a:defRPr/>
            </a:pPr>
            <a:r>
              <a:rPr lang="en-US" sz="2200" dirty="0">
                <a:solidFill>
                  <a:srgbClr val="000000"/>
                </a:solidFill>
                <a:latin typeface="Verdana" pitchFamily="34" charset="0"/>
                <a:ea typeface="Verdana" pitchFamily="34" charset="0"/>
                <a:cs typeface="Verdana" pitchFamily="34" charset="0"/>
              </a:rPr>
              <a:t>	</a:t>
            </a:r>
            <a:r>
              <a:rPr lang="en-US" sz="2200" dirty="0" smtClean="0">
                <a:solidFill>
                  <a:srgbClr val="000000"/>
                </a:solidFill>
                <a:latin typeface="Verdana" pitchFamily="34" charset="0"/>
                <a:ea typeface="Verdana" pitchFamily="34" charset="0"/>
                <a:cs typeface="Verdana" pitchFamily="34" charset="0"/>
              </a:rPr>
              <a:t>returned within 3 hours the next business day)</a:t>
            </a:r>
            <a:endParaRPr lang="en-US" sz="2200" dirty="0">
              <a:solidFill>
                <a:srgbClr val="000000"/>
              </a:solidFill>
              <a:latin typeface="Verdana" pitchFamily="34" charset="0"/>
              <a:ea typeface="Verdana" pitchFamily="34" charset="0"/>
              <a:cs typeface="Verdana" pitchFamily="34" charset="0"/>
            </a:endParaRPr>
          </a:p>
          <a:p>
            <a:pPr marL="800100" lvl="1" indent="-342900" algn="l" defTabSz="914400" fontAlgn="auto">
              <a:spcAft>
                <a:spcPts val="0"/>
              </a:spcAft>
              <a:buClr>
                <a:prstClr val="black"/>
              </a:buClr>
              <a:buFont typeface="Wingdings" panose="05000000000000000000" pitchFamily="2" charset="2"/>
              <a:buChar char="Ø"/>
              <a:defRPr/>
            </a:pPr>
            <a:r>
              <a:rPr lang="en-US" sz="2200" dirty="0" smtClean="0">
                <a:solidFill>
                  <a:srgbClr val="000000"/>
                </a:solidFill>
                <a:latin typeface="Verdana" pitchFamily="34" charset="0"/>
                <a:ea typeface="Verdana" pitchFamily="34" charset="0"/>
                <a:cs typeface="Verdana" pitchFamily="34" charset="0"/>
              </a:rPr>
              <a:t>Register at </a:t>
            </a:r>
            <a:r>
              <a:rPr lang="en-US" sz="2200" dirty="0" smtClean="0">
                <a:solidFill>
                  <a:srgbClr val="000000"/>
                </a:solidFill>
                <a:latin typeface="Verdana" pitchFamily="34" charset="0"/>
                <a:ea typeface="Verdana" pitchFamily="34" charset="0"/>
                <a:cs typeface="Verdana" pitchFamily="34" charset="0"/>
                <a:hlinkClick r:id="rId2"/>
              </a:rPr>
              <a:t>www.myConsumerMedical.com</a:t>
            </a:r>
            <a:r>
              <a:rPr lang="en-US" sz="2200" dirty="0" smtClean="0">
                <a:solidFill>
                  <a:srgbClr val="000000"/>
                </a:solidFill>
                <a:latin typeface="Verdana" pitchFamily="34" charset="0"/>
                <a:ea typeface="Verdana" pitchFamily="34" charset="0"/>
                <a:cs typeface="Verdana" pitchFamily="34" charset="0"/>
              </a:rPr>
              <a:t>. </a:t>
            </a:r>
          </a:p>
          <a:p>
            <a:pPr lvl="1" algn="l" defTabSz="914400" fontAlgn="auto">
              <a:spcAft>
                <a:spcPts val="0"/>
              </a:spcAft>
              <a:buClr>
                <a:prstClr val="black"/>
              </a:buClr>
              <a:defRPr/>
            </a:pPr>
            <a:r>
              <a:rPr lang="en-US" sz="2200" dirty="0">
                <a:solidFill>
                  <a:srgbClr val="000000"/>
                </a:solidFill>
                <a:latin typeface="Verdana" pitchFamily="34" charset="0"/>
                <a:ea typeface="Verdana" pitchFamily="34" charset="0"/>
                <a:cs typeface="Verdana" pitchFamily="34" charset="0"/>
              </a:rPr>
              <a:t>	</a:t>
            </a:r>
            <a:r>
              <a:rPr lang="en-US" sz="2200" dirty="0" smtClean="0">
                <a:solidFill>
                  <a:srgbClr val="000000"/>
                </a:solidFill>
                <a:latin typeface="Verdana" pitchFamily="34" charset="0"/>
                <a:ea typeface="Verdana" pitchFamily="34" charset="0"/>
                <a:cs typeface="Verdana" pitchFamily="34" charset="0"/>
              </a:rPr>
              <a:t>Enter “Research Foundation” in the company code 	field on the registration page.</a:t>
            </a:r>
            <a:endParaRPr lang="en-US" sz="2200" dirty="0">
              <a:solidFill>
                <a:srgbClr val="000000"/>
              </a:solidFill>
              <a:latin typeface="Verdana" pitchFamily="34" charset="0"/>
              <a:ea typeface="Verdana" pitchFamily="34" charset="0"/>
              <a:cs typeface="Verdana" pitchFamily="34" charset="0"/>
            </a:endParaRPr>
          </a:p>
          <a:p>
            <a:pPr marL="800100" lvl="1" indent="-342900" algn="l" defTabSz="914400" fontAlgn="auto">
              <a:spcAft>
                <a:spcPts val="0"/>
              </a:spcAft>
              <a:buClr>
                <a:srgbClr val="9BBB59"/>
              </a:buClr>
              <a:buFont typeface="+mj-lt"/>
              <a:buAutoNum type="arabicPeriod"/>
              <a:defRPr/>
            </a:pPr>
            <a:endParaRPr lang="en-US" sz="2200" dirty="0">
              <a:solidFill>
                <a:srgbClr val="000000"/>
              </a:solidFill>
              <a:latin typeface="Verdana" pitchFamily="34" charset="0"/>
              <a:ea typeface="Verdana" pitchFamily="34" charset="0"/>
              <a:cs typeface="Verdana" pitchFamily="34" charset="0"/>
            </a:endParaRPr>
          </a:p>
          <a:p>
            <a:pPr lvl="2" algn="l" fontAlgn="auto">
              <a:spcAft>
                <a:spcPts val="0"/>
              </a:spcAft>
            </a:pPr>
            <a:endParaRPr lang="en-US" sz="1900" b="1" dirty="0">
              <a:solidFill>
                <a:srgbClr val="1F497D"/>
              </a:solidFill>
              <a:latin typeface="Verdana" panose="020B0604030504040204" pitchFamily="34" charset="0"/>
              <a:ea typeface="Verdana" panose="020B0604030504040204" pitchFamily="34" charset="0"/>
              <a:cs typeface="Verdana" panose="020B0604030504040204" pitchFamily="34" charset="0"/>
            </a:endParaRPr>
          </a:p>
          <a:p>
            <a:pPr lvl="1" algn="l" fontAlgn="auto">
              <a:lnSpc>
                <a:spcPct val="90000"/>
              </a:lnSpc>
              <a:spcAft>
                <a:spcPts val="0"/>
              </a:spcAft>
              <a:buClr>
                <a:srgbClr val="1D8BD7"/>
              </a:buClr>
              <a:buSzPct val="75000"/>
              <a:defRPr/>
            </a:pPr>
            <a:endParaRPr lang="en-US" sz="1800" dirty="0" smtClean="0">
              <a:solidFill>
                <a:prstClr val="black"/>
              </a:solidFill>
              <a:latin typeface="Arial Narrow" panose="020B0606020202030204" pitchFamily="34" charset="0"/>
              <a:ea typeface="ＭＳ Ｐゴシック" pitchFamily="-65" charset="-128"/>
            </a:endParaRPr>
          </a:p>
        </p:txBody>
      </p:sp>
      <p:sp>
        <p:nvSpPr>
          <p:cNvPr id="9" name="Slide Number Placeholder 1"/>
          <p:cNvSpPr txBox="1">
            <a:spLocks/>
          </p:cNvSpPr>
          <p:nvPr/>
        </p:nvSpPr>
        <p:spPr>
          <a:xfrm>
            <a:off x="419720" y="6324600"/>
            <a:ext cx="821681"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pPr>
            <a:fld id="{76705BE6-794F-2542-996C-DB4E8E070261}" type="slidenum">
              <a:rPr lang="en-US" smtClean="0">
                <a:solidFill>
                  <a:prstClr val="black"/>
                </a:solidFill>
              </a:rPr>
              <a:pPr fontAlgn="auto">
                <a:spcBef>
                  <a:spcPts val="0"/>
                </a:spcBef>
                <a:spcAft>
                  <a:spcPts val="0"/>
                </a:spcAft>
              </a:pPr>
              <a:t>21</a:t>
            </a:fld>
            <a:endParaRPr lang="en-US" dirty="0">
              <a:solidFill>
                <a:prstClr val="black"/>
              </a:solidFill>
            </a:endParaRPr>
          </a:p>
        </p:txBody>
      </p:sp>
      <p:sp>
        <p:nvSpPr>
          <p:cNvPr id="10" name="TextBox 9"/>
          <p:cNvSpPr txBox="1"/>
          <p:nvPr/>
        </p:nvSpPr>
        <p:spPr>
          <a:xfrm>
            <a:off x="821681" y="6364963"/>
            <a:ext cx="2264160" cy="276999"/>
          </a:xfrm>
          <a:prstGeom prst="rect">
            <a:avLst/>
          </a:prstGeom>
          <a:noFill/>
        </p:spPr>
        <p:txBody>
          <a:bodyPr wrap="square" rtlCol="0">
            <a:spAutoFit/>
          </a:bodyPr>
          <a:lstStyle/>
          <a:p>
            <a:pPr fontAlgn="auto">
              <a:spcBef>
                <a:spcPts val="0"/>
              </a:spcBef>
              <a:spcAft>
                <a:spcPts val="0"/>
              </a:spcAft>
            </a:pPr>
            <a:r>
              <a:rPr lang="en-US" sz="1200" dirty="0" smtClean="0">
                <a:solidFill>
                  <a:prstClr val="black"/>
                </a:solidFill>
                <a:latin typeface="Rockwell" pitchFamily="18" charset="0"/>
                <a:ea typeface="+mn-ea"/>
              </a:rPr>
              <a:t>Proprietary and Confidential</a:t>
            </a:r>
            <a:endParaRPr lang="en-US" sz="1200" dirty="0">
              <a:solidFill>
                <a:prstClr val="black"/>
              </a:solidFill>
              <a:latin typeface="Rockwell" pitchFamily="18" charset="0"/>
              <a:ea typeface="+mn-ea"/>
            </a:endParaRPr>
          </a:p>
        </p:txBody>
      </p:sp>
    </p:spTree>
    <p:extLst>
      <p:ext uri="{BB962C8B-B14F-4D97-AF65-F5344CB8AC3E}">
        <p14:creationId xmlns:p14="http://schemas.microsoft.com/office/powerpoint/2010/main" val="41477061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537029" y="344488"/>
            <a:ext cx="7772400" cy="762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en-US" sz="3600" b="1" dirty="0" smtClean="0">
                <a:solidFill>
                  <a:srgbClr val="1D8BD7"/>
                </a:solidFill>
                <a:latin typeface="Arial Narrow" panose="020B0606020202030204" pitchFamily="34" charset="0"/>
              </a:rPr>
              <a:t>Key Points for Employees</a:t>
            </a:r>
          </a:p>
        </p:txBody>
      </p:sp>
      <p:sp>
        <p:nvSpPr>
          <p:cNvPr id="5" name="Rectangle 3"/>
          <p:cNvSpPr txBox="1">
            <a:spLocks noChangeArrowheads="1"/>
          </p:cNvSpPr>
          <p:nvPr/>
        </p:nvSpPr>
        <p:spPr>
          <a:xfrm>
            <a:off x="228600" y="1219200"/>
            <a:ext cx="8534400" cy="4449036"/>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spcAft>
                <a:spcPts val="0"/>
              </a:spcAft>
              <a:buClr>
                <a:srgbClr val="1F66B0"/>
              </a:buClr>
              <a:buFont typeface="Wingdings" panose="05000000000000000000" pitchFamily="2" charset="2"/>
              <a:buChar char="Ø"/>
            </a:pPr>
            <a:r>
              <a:rPr lang="en-US" sz="1600" dirty="0" smtClean="0">
                <a:solidFill>
                  <a:prstClr val="black"/>
                </a:solidFill>
                <a:latin typeface="Arial Narrow" panose="020B0606020202030204" pitchFamily="34" charset="0"/>
              </a:rPr>
              <a:t>ConsumerMedical </a:t>
            </a:r>
            <a:r>
              <a:rPr lang="en-US" sz="1600" dirty="0">
                <a:solidFill>
                  <a:prstClr val="black"/>
                </a:solidFill>
                <a:latin typeface="Arial Narrow" panose="020B0606020202030204" pitchFamily="34" charset="0"/>
              </a:rPr>
              <a:t>is a clinical decision-making benefit that helps </a:t>
            </a:r>
            <a:r>
              <a:rPr lang="en-US" sz="1600" dirty="0" smtClean="0">
                <a:solidFill>
                  <a:prstClr val="black"/>
                </a:solidFill>
                <a:latin typeface="Arial Narrow" panose="020B0606020202030204" pitchFamily="34" charset="0"/>
              </a:rPr>
              <a:t>participants answer </a:t>
            </a:r>
            <a:r>
              <a:rPr lang="en-US" sz="1600" dirty="0">
                <a:solidFill>
                  <a:prstClr val="black"/>
                </a:solidFill>
                <a:latin typeface="Arial Narrow" panose="020B0606020202030204" pitchFamily="34" charset="0"/>
              </a:rPr>
              <a:t>the five most important questions in healthcare: 1) What do I have? 2) What do I need? 3) Where do I go? 4) What will it cost? 5) How do I connect?</a:t>
            </a:r>
            <a:br>
              <a:rPr lang="en-US" sz="1600" dirty="0">
                <a:solidFill>
                  <a:prstClr val="black"/>
                </a:solidFill>
                <a:latin typeface="Arial Narrow" panose="020B0606020202030204" pitchFamily="34" charset="0"/>
              </a:rPr>
            </a:br>
            <a:endParaRPr lang="en-US" sz="1600" dirty="0">
              <a:solidFill>
                <a:prstClr val="black"/>
              </a:solidFill>
              <a:latin typeface="Arial Narrow" panose="020B0606020202030204" pitchFamily="34" charset="0"/>
            </a:endParaRPr>
          </a:p>
          <a:p>
            <a:pPr algn="l" fontAlgn="auto">
              <a:spcAft>
                <a:spcPts val="0"/>
              </a:spcAft>
              <a:buClr>
                <a:srgbClr val="1F66B0"/>
              </a:buClr>
              <a:buFont typeface="Wingdings" panose="05000000000000000000" pitchFamily="2" charset="2"/>
              <a:buChar char="Ø"/>
            </a:pPr>
            <a:r>
              <a:rPr lang="en-US" sz="1600" dirty="0" err="1" smtClean="0">
                <a:solidFill>
                  <a:prstClr val="black"/>
                </a:solidFill>
                <a:latin typeface="Arial Narrow" panose="020B0606020202030204" pitchFamily="34" charset="0"/>
              </a:rPr>
              <a:t>ConsumerMedical’s</a:t>
            </a:r>
            <a:r>
              <a:rPr lang="en-US" sz="1600" dirty="0" smtClean="0">
                <a:solidFill>
                  <a:prstClr val="black"/>
                </a:solidFill>
                <a:latin typeface="Arial Narrow" panose="020B0606020202030204" pitchFamily="34" charset="0"/>
              </a:rPr>
              <a:t> </a:t>
            </a:r>
            <a:r>
              <a:rPr lang="en-US" sz="1600" dirty="0">
                <a:solidFill>
                  <a:prstClr val="black"/>
                </a:solidFill>
                <a:latin typeface="Arial Narrow" panose="020B0606020202030204" pitchFamily="34" charset="0"/>
              </a:rPr>
              <a:t>physician-led research team provides objective, comprehensive, and personalized research, available treatment options, and information for any medical diagnosis or health topic to help empower </a:t>
            </a:r>
            <a:r>
              <a:rPr lang="en-US" sz="1600" dirty="0" smtClean="0">
                <a:solidFill>
                  <a:prstClr val="black"/>
                </a:solidFill>
                <a:latin typeface="Arial Narrow" panose="020B0606020202030204" pitchFamily="34" charset="0"/>
              </a:rPr>
              <a:t>participants </a:t>
            </a:r>
            <a:r>
              <a:rPr lang="en-US" sz="1600" dirty="0">
                <a:solidFill>
                  <a:prstClr val="black"/>
                </a:solidFill>
                <a:latin typeface="Arial Narrow" panose="020B0606020202030204" pitchFamily="34" charset="0"/>
              </a:rPr>
              <a:t>to be smart healthcare consumers. </a:t>
            </a:r>
            <a:br>
              <a:rPr lang="en-US" sz="1600" dirty="0">
                <a:solidFill>
                  <a:prstClr val="black"/>
                </a:solidFill>
                <a:latin typeface="Arial Narrow" panose="020B0606020202030204" pitchFamily="34" charset="0"/>
              </a:rPr>
            </a:br>
            <a:endParaRPr lang="en-US" sz="1600" dirty="0">
              <a:solidFill>
                <a:prstClr val="black"/>
              </a:solidFill>
              <a:latin typeface="Arial Narrow" panose="020B0606020202030204" pitchFamily="34" charset="0"/>
            </a:endParaRPr>
          </a:p>
          <a:p>
            <a:pPr algn="l" fontAlgn="auto">
              <a:spcAft>
                <a:spcPts val="0"/>
              </a:spcAft>
              <a:buClr>
                <a:srgbClr val="1F66B0"/>
              </a:buClr>
              <a:buFont typeface="Wingdings" panose="05000000000000000000" pitchFamily="2" charset="2"/>
              <a:buChar char="Ø"/>
            </a:pPr>
            <a:r>
              <a:rPr lang="en-US" sz="1600" dirty="0" smtClean="0">
                <a:solidFill>
                  <a:prstClr val="black"/>
                </a:solidFill>
                <a:latin typeface="Arial Narrow" panose="020B0606020202030204" pitchFamily="34" charset="0"/>
              </a:rPr>
              <a:t>Participants </a:t>
            </a:r>
            <a:r>
              <a:rPr lang="en-US" sz="1600" dirty="0">
                <a:solidFill>
                  <a:prstClr val="black"/>
                </a:solidFill>
                <a:latin typeface="Arial Narrow" panose="020B0606020202030204" pitchFamily="34" charset="0"/>
              </a:rPr>
              <a:t>can access </a:t>
            </a:r>
            <a:r>
              <a:rPr lang="en-US" sz="1600" dirty="0" smtClean="0">
                <a:solidFill>
                  <a:prstClr val="black"/>
                </a:solidFill>
                <a:latin typeface="Arial Narrow" panose="020B0606020202030204" pitchFamily="34" charset="0"/>
              </a:rPr>
              <a:t>ConsumerMedical </a:t>
            </a:r>
            <a:r>
              <a:rPr lang="en-US" sz="1600" dirty="0">
                <a:solidFill>
                  <a:prstClr val="black"/>
                </a:solidFill>
                <a:latin typeface="Arial Narrow" panose="020B0606020202030204" pitchFamily="34" charset="0"/>
              </a:rPr>
              <a:t>throughout the continuum of their care—including the time of diagnosis, treatment, prevention, and coping—and can utilize the service as many times as they need to, for an unlimited number of health topics. </a:t>
            </a:r>
          </a:p>
          <a:p>
            <a:pPr algn="l" fontAlgn="auto">
              <a:spcAft>
                <a:spcPts val="0"/>
              </a:spcAft>
              <a:buClr>
                <a:srgbClr val="1F66B0"/>
              </a:buClr>
              <a:buFont typeface="Wingdings" panose="05000000000000000000" pitchFamily="2" charset="2"/>
              <a:buChar char="Ø"/>
            </a:pPr>
            <a:endParaRPr lang="en-US" sz="1600" dirty="0">
              <a:solidFill>
                <a:prstClr val="black"/>
              </a:solidFill>
              <a:latin typeface="Arial Narrow" panose="020B0606020202030204" pitchFamily="34" charset="0"/>
            </a:endParaRPr>
          </a:p>
          <a:p>
            <a:pPr algn="l" fontAlgn="auto">
              <a:spcAft>
                <a:spcPts val="0"/>
              </a:spcAft>
              <a:buClr>
                <a:srgbClr val="1F66B0"/>
              </a:buClr>
              <a:buFont typeface="Wingdings" panose="05000000000000000000" pitchFamily="2" charset="2"/>
              <a:buChar char="Ø"/>
            </a:pPr>
            <a:r>
              <a:rPr lang="en-US" sz="1600" dirty="0" smtClean="0">
                <a:solidFill>
                  <a:prstClr val="black"/>
                </a:solidFill>
                <a:latin typeface="Arial Narrow" panose="020B0606020202030204" pitchFamily="34" charset="0"/>
              </a:rPr>
              <a:t>ConsumerMedical </a:t>
            </a:r>
            <a:r>
              <a:rPr lang="en-US" sz="1600" dirty="0">
                <a:solidFill>
                  <a:prstClr val="black"/>
                </a:solidFill>
                <a:latin typeface="Arial Narrow" panose="020B0606020202030204" pitchFamily="34" charset="0"/>
              </a:rPr>
              <a:t>can help you with any surgery procedure such as low back surgery, hip replacement, knee replacement, </a:t>
            </a:r>
            <a:r>
              <a:rPr lang="en-US" sz="1600" dirty="0" smtClean="0">
                <a:solidFill>
                  <a:prstClr val="black"/>
                </a:solidFill>
                <a:latin typeface="Arial Narrow" panose="020B0606020202030204" pitchFamily="34" charset="0"/>
              </a:rPr>
              <a:t>hysterectomy and </a:t>
            </a:r>
            <a:r>
              <a:rPr lang="en-US" sz="1600" dirty="0">
                <a:solidFill>
                  <a:prstClr val="black"/>
                </a:solidFill>
                <a:latin typeface="Arial Narrow" panose="020B0606020202030204" pitchFamily="34" charset="0"/>
              </a:rPr>
              <a:t>weight loss </a:t>
            </a:r>
            <a:r>
              <a:rPr lang="en-US" sz="1600" dirty="0" smtClean="0">
                <a:solidFill>
                  <a:prstClr val="black"/>
                </a:solidFill>
                <a:latin typeface="Arial Narrow" panose="020B0606020202030204" pitchFamily="34" charset="0"/>
              </a:rPr>
              <a:t>surgery</a:t>
            </a:r>
            <a:r>
              <a:rPr lang="en-US" sz="1600" dirty="0">
                <a:solidFill>
                  <a:prstClr val="black"/>
                </a:solidFill>
                <a:latin typeface="Arial Narrow" panose="020B0606020202030204" pitchFamily="34" charset="0"/>
              </a:rPr>
              <a:t>.</a:t>
            </a:r>
            <a:r>
              <a:rPr lang="en-US" sz="1600" dirty="0" smtClean="0">
                <a:solidFill>
                  <a:prstClr val="black"/>
                </a:solidFill>
                <a:latin typeface="Arial Narrow" panose="020B0606020202030204" pitchFamily="34" charset="0"/>
              </a:rPr>
              <a:t> . </a:t>
            </a:r>
            <a:r>
              <a:rPr lang="en-US" sz="1600" dirty="0">
                <a:solidFill>
                  <a:prstClr val="black"/>
                </a:solidFill>
                <a:latin typeface="Arial Narrow" panose="020B0606020202030204" pitchFamily="34" charset="0"/>
              </a:rPr>
              <a:t>Knowing your treatment options, the benefits and risks, and any possible complications will help you make the best choices for you and your loved ones. </a:t>
            </a:r>
            <a:br>
              <a:rPr lang="en-US" sz="1600" dirty="0">
                <a:solidFill>
                  <a:prstClr val="black"/>
                </a:solidFill>
                <a:latin typeface="Arial Narrow" panose="020B0606020202030204" pitchFamily="34" charset="0"/>
              </a:rPr>
            </a:br>
            <a:endParaRPr lang="en-US" sz="1600" dirty="0">
              <a:solidFill>
                <a:prstClr val="black"/>
              </a:solidFill>
              <a:latin typeface="Arial Narrow" panose="020B0606020202030204" pitchFamily="34" charset="0"/>
            </a:endParaRPr>
          </a:p>
          <a:p>
            <a:pPr algn="l" fontAlgn="auto">
              <a:spcAft>
                <a:spcPts val="0"/>
              </a:spcAft>
              <a:buClr>
                <a:srgbClr val="1F66B0"/>
              </a:buClr>
              <a:buFont typeface="Wingdings" panose="05000000000000000000" pitchFamily="2" charset="2"/>
              <a:buChar char="Ø"/>
            </a:pPr>
            <a:r>
              <a:rPr lang="en-US" sz="1600" dirty="0" smtClean="0">
                <a:solidFill>
                  <a:prstClr val="black"/>
                </a:solidFill>
                <a:latin typeface="Arial Narrow" panose="020B0606020202030204" pitchFamily="34" charset="0"/>
              </a:rPr>
              <a:t>Research Foundation pays </a:t>
            </a:r>
            <a:r>
              <a:rPr lang="en-US" sz="1600" dirty="0">
                <a:solidFill>
                  <a:prstClr val="black"/>
                </a:solidFill>
                <a:latin typeface="Arial Narrow" panose="020B0606020202030204" pitchFamily="34" charset="0"/>
              </a:rPr>
              <a:t>for this program; it is and will always be completely free of charge </a:t>
            </a:r>
            <a:r>
              <a:rPr lang="en-US" sz="1600" dirty="0" smtClean="0">
                <a:solidFill>
                  <a:prstClr val="black"/>
                </a:solidFill>
                <a:latin typeface="Arial Narrow" panose="020B0606020202030204" pitchFamily="34" charset="0"/>
              </a:rPr>
              <a:t>for all employees, their insured dependents, Retirees and employees on COBRA.. </a:t>
            </a:r>
            <a:r>
              <a:rPr lang="en-US" sz="1600" dirty="0">
                <a:solidFill>
                  <a:prstClr val="black"/>
                </a:solidFill>
                <a:latin typeface="Arial Narrow" panose="020B0606020202030204" pitchFamily="34" charset="0"/>
              </a:rPr>
              <a:t>The program is completely </a:t>
            </a:r>
            <a:r>
              <a:rPr lang="en-US" sz="1600" dirty="0" smtClean="0">
                <a:solidFill>
                  <a:prstClr val="black"/>
                </a:solidFill>
                <a:latin typeface="Arial Narrow" panose="020B0606020202030204" pitchFamily="34" charset="0"/>
              </a:rPr>
              <a:t>confidential—Research Foundation </a:t>
            </a:r>
            <a:r>
              <a:rPr lang="en-US" sz="1600" dirty="0">
                <a:solidFill>
                  <a:prstClr val="black"/>
                </a:solidFill>
                <a:latin typeface="Arial Narrow" panose="020B0606020202030204" pitchFamily="34" charset="0"/>
              </a:rPr>
              <a:t>will never know why an employee engages with the program—and is independent of any insurance company.</a:t>
            </a:r>
            <a:endParaRPr lang="en-US" sz="2400" dirty="0">
              <a:solidFill>
                <a:prstClr val="black"/>
              </a:solidFill>
              <a:latin typeface="Arial Narrow" panose="020B0606020202030204" pitchFamily="34" charset="0"/>
            </a:endParaRPr>
          </a:p>
        </p:txBody>
      </p:sp>
      <p:sp>
        <p:nvSpPr>
          <p:cNvPr id="6" name="Slide Number Placeholder 1"/>
          <p:cNvSpPr txBox="1">
            <a:spLocks/>
          </p:cNvSpPr>
          <p:nvPr/>
        </p:nvSpPr>
        <p:spPr>
          <a:xfrm>
            <a:off x="419720" y="6492875"/>
            <a:ext cx="821681"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pPr>
            <a:fld id="{76705BE6-794F-2542-996C-DB4E8E070261}" type="slidenum">
              <a:rPr lang="en-US" smtClean="0">
                <a:solidFill>
                  <a:prstClr val="black"/>
                </a:solidFill>
              </a:rPr>
              <a:pPr fontAlgn="auto">
                <a:spcBef>
                  <a:spcPts val="0"/>
                </a:spcBef>
                <a:spcAft>
                  <a:spcPts val="0"/>
                </a:spcAft>
              </a:pPr>
              <a:t>22</a:t>
            </a:fld>
            <a:endParaRPr lang="en-US" dirty="0">
              <a:solidFill>
                <a:prstClr val="black"/>
              </a:solidFill>
            </a:endParaRPr>
          </a:p>
        </p:txBody>
      </p:sp>
      <p:sp>
        <p:nvSpPr>
          <p:cNvPr id="7" name="TextBox 6"/>
          <p:cNvSpPr txBox="1"/>
          <p:nvPr/>
        </p:nvSpPr>
        <p:spPr>
          <a:xfrm>
            <a:off x="821681" y="6533238"/>
            <a:ext cx="2264160" cy="276999"/>
          </a:xfrm>
          <a:prstGeom prst="rect">
            <a:avLst/>
          </a:prstGeom>
          <a:noFill/>
        </p:spPr>
        <p:txBody>
          <a:bodyPr wrap="square" rtlCol="0">
            <a:spAutoFit/>
          </a:bodyPr>
          <a:lstStyle/>
          <a:p>
            <a:pPr fontAlgn="auto">
              <a:spcBef>
                <a:spcPts val="0"/>
              </a:spcBef>
              <a:spcAft>
                <a:spcPts val="0"/>
              </a:spcAft>
            </a:pPr>
            <a:r>
              <a:rPr lang="en-US" sz="1200" dirty="0" smtClean="0">
                <a:solidFill>
                  <a:prstClr val="black"/>
                </a:solidFill>
                <a:latin typeface="Rockwell" pitchFamily="18" charset="0"/>
                <a:ea typeface="+mn-ea"/>
              </a:rPr>
              <a:t>Proprietary and Confidential</a:t>
            </a:r>
            <a:endParaRPr lang="en-US" sz="1200" dirty="0">
              <a:solidFill>
                <a:prstClr val="black"/>
              </a:solidFill>
              <a:latin typeface="Rockwell" pitchFamily="18" charset="0"/>
              <a:ea typeface="+mn-ea"/>
            </a:endParaRPr>
          </a:p>
        </p:txBody>
      </p:sp>
    </p:spTree>
    <p:extLst>
      <p:ext uri="{BB962C8B-B14F-4D97-AF65-F5344CB8AC3E}">
        <p14:creationId xmlns:p14="http://schemas.microsoft.com/office/powerpoint/2010/main" val="22138305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Gym Reimbursement (PPO Plans)</a:t>
            </a:r>
            <a:endParaRPr lang="en-US" sz="3200" dirty="0"/>
          </a:p>
        </p:txBody>
      </p:sp>
      <p:sp>
        <p:nvSpPr>
          <p:cNvPr id="3" name="Content Placeholder 2"/>
          <p:cNvSpPr>
            <a:spLocks noGrp="1"/>
          </p:cNvSpPr>
          <p:nvPr>
            <p:ph idx="1"/>
          </p:nvPr>
        </p:nvSpPr>
        <p:spPr/>
        <p:txBody>
          <a:bodyPr/>
          <a:lstStyle/>
          <a:p>
            <a:r>
              <a:rPr lang="en-US" sz="2800" dirty="0" smtClean="0"/>
              <a:t>Earn up to $150 per family every six months</a:t>
            </a:r>
          </a:p>
          <a:p>
            <a:pPr lvl="1"/>
            <a:r>
              <a:rPr lang="en-US" sz="2600" dirty="0" smtClean="0"/>
              <a:t>Taxable benefit</a:t>
            </a:r>
          </a:p>
          <a:p>
            <a:r>
              <a:rPr lang="en-US" sz="2800" dirty="0" smtClean="0"/>
              <a:t>Must make 50 visits to gym in six month period (about twice a week)</a:t>
            </a:r>
          </a:p>
          <a:p>
            <a:r>
              <a:rPr lang="en-US" sz="2800" dirty="0" smtClean="0"/>
              <a:t>Submit reimbursement form with log printout from gym</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How to get more information?</a:t>
            </a:r>
            <a:endParaRPr lang="en-US" sz="3600" dirty="0"/>
          </a:p>
        </p:txBody>
      </p:sp>
      <p:sp>
        <p:nvSpPr>
          <p:cNvPr id="3" name="Content Placeholder 2"/>
          <p:cNvSpPr>
            <a:spLocks noGrp="1"/>
          </p:cNvSpPr>
          <p:nvPr>
            <p:ph idx="1"/>
          </p:nvPr>
        </p:nvSpPr>
        <p:spPr/>
        <p:txBody>
          <a:bodyPr/>
          <a:lstStyle/>
          <a:p>
            <a:r>
              <a:rPr lang="en-US" sz="2600" dirty="0" smtClean="0"/>
              <a:t>Employee Self Service</a:t>
            </a:r>
          </a:p>
          <a:p>
            <a:pPr lvl="1"/>
            <a:r>
              <a:rPr lang="en-US" sz="2200" dirty="0" smtClean="0">
                <a:solidFill>
                  <a:srgbClr val="FFC000"/>
                </a:solidFill>
              </a:rPr>
              <a:t>www.rfsuny.org/selfservice</a:t>
            </a:r>
          </a:p>
          <a:p>
            <a:r>
              <a:rPr lang="en-US" sz="2600" dirty="0" smtClean="0"/>
              <a:t>Benefits Bulletin</a:t>
            </a:r>
          </a:p>
          <a:p>
            <a:pPr lvl="1"/>
            <a:r>
              <a:rPr lang="en-US" sz="2200" dirty="0" smtClean="0">
                <a:solidFill>
                  <a:srgbClr val="FFC000"/>
                </a:solidFill>
              </a:rPr>
              <a:t>www.rfsuny.org/benefits</a:t>
            </a:r>
            <a:r>
              <a:rPr lang="en-US" sz="2200" dirty="0" smtClean="0"/>
              <a:t> and select the Regular Employees &gt; Benefits Publications Quick Link</a:t>
            </a:r>
          </a:p>
          <a:p>
            <a:r>
              <a:rPr lang="en-US" sz="2600" dirty="0" smtClean="0"/>
              <a:t>Conexis</a:t>
            </a:r>
          </a:p>
          <a:p>
            <a:pPr lvl="1"/>
            <a:r>
              <a:rPr lang="en-US" sz="2200" dirty="0" smtClean="0"/>
              <a:t>866-279-8385</a:t>
            </a:r>
          </a:p>
          <a:p>
            <a:pPr lvl="1"/>
            <a:r>
              <a:rPr lang="en-US" sz="2200" dirty="0" smtClean="0">
                <a:solidFill>
                  <a:srgbClr val="FFC000"/>
                </a:solidFill>
              </a:rPr>
              <a:t>https://mybenefits.conexis.com</a:t>
            </a:r>
          </a:p>
          <a:p>
            <a:r>
              <a:rPr lang="en-US" sz="2600" dirty="0" smtClean="0"/>
              <a:t>Wellness program</a:t>
            </a:r>
          </a:p>
          <a:p>
            <a:pPr lvl="1"/>
            <a:r>
              <a:rPr lang="en-US" sz="2200" dirty="0" smtClean="0"/>
              <a:t>Sign up at </a:t>
            </a:r>
            <a:r>
              <a:rPr lang="en-US" sz="2200" dirty="0" smtClean="0">
                <a:solidFill>
                  <a:srgbClr val="FFC000"/>
                </a:solidFill>
              </a:rPr>
              <a:t>http://join.virginpulse.com/rfsuny</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sz="4000" dirty="0" smtClean="0"/>
          </a:p>
          <a:p>
            <a:pPr algn="ctr">
              <a:buNone/>
            </a:pPr>
            <a:endParaRPr lang="en-US" sz="4000" dirty="0" smtClean="0"/>
          </a:p>
          <a:p>
            <a:pPr algn="ctr">
              <a:buNone/>
            </a:pPr>
            <a:r>
              <a:rPr lang="en-US" sz="4000" dirty="0" smtClean="0"/>
              <a:t>Questions from our viewers</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Learn how to get paid for making smart health choices</a:t>
            </a:r>
          </a:p>
          <a:p>
            <a:pPr lvl="2"/>
            <a:r>
              <a:rPr lang="en-US" dirty="0" smtClean="0"/>
              <a:t>Wellness Plan – join anytime!</a:t>
            </a:r>
          </a:p>
          <a:p>
            <a:pPr lvl="2"/>
            <a:r>
              <a:rPr lang="en-US" dirty="0"/>
              <a:t>Surgery Decision </a:t>
            </a:r>
            <a:r>
              <a:rPr lang="en-US" dirty="0" smtClean="0"/>
              <a:t>Support</a:t>
            </a:r>
          </a:p>
          <a:p>
            <a:pPr lvl="2"/>
            <a:r>
              <a:rPr lang="en-US" dirty="0" smtClean="0"/>
              <a:t>Gym Reimbursement (PPO Plan)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Enrollment</a:t>
            </a:r>
            <a:endParaRPr lang="en-US" dirty="0"/>
          </a:p>
        </p:txBody>
      </p:sp>
      <p:sp>
        <p:nvSpPr>
          <p:cNvPr id="3" name="Content Placeholder 2"/>
          <p:cNvSpPr>
            <a:spLocks noGrp="1"/>
          </p:cNvSpPr>
          <p:nvPr>
            <p:ph idx="1"/>
          </p:nvPr>
        </p:nvSpPr>
        <p:spPr/>
        <p:txBody>
          <a:bodyPr/>
          <a:lstStyle/>
          <a:p>
            <a:r>
              <a:rPr lang="en-US" dirty="0" smtClean="0"/>
              <a:t>New Rates / Compare Plans</a:t>
            </a:r>
          </a:p>
          <a:p>
            <a:pPr lvl="1"/>
            <a:r>
              <a:rPr lang="en-US" dirty="0" smtClean="0"/>
              <a:t>Health plan rate increases vary</a:t>
            </a:r>
          </a:p>
          <a:p>
            <a:pPr lvl="2"/>
            <a:r>
              <a:rPr lang="en-US" dirty="0" smtClean="0"/>
              <a:t>Some plans decreasing</a:t>
            </a:r>
          </a:p>
          <a:p>
            <a:pPr lvl="2"/>
            <a:r>
              <a:rPr lang="en-US" dirty="0" smtClean="0"/>
              <a:t>PPO individual rate increasing about 10%, and</a:t>
            </a:r>
          </a:p>
          <a:p>
            <a:pPr lvl="2"/>
            <a:r>
              <a:rPr lang="en-US" dirty="0" smtClean="0"/>
              <a:t>RF contribution rate unchanged at 85% single and 70% dependent share.</a:t>
            </a:r>
          </a:p>
          <a:p>
            <a:pPr lvl="1"/>
            <a:r>
              <a:rPr lang="en-US" dirty="0" smtClean="0"/>
              <a:t>NO CHANGE in Dental rates</a:t>
            </a:r>
          </a:p>
          <a:p>
            <a:pPr lvl="1"/>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Enrollment</a:t>
            </a:r>
            <a:endParaRPr lang="en-US" dirty="0"/>
          </a:p>
        </p:txBody>
      </p:sp>
      <p:sp>
        <p:nvSpPr>
          <p:cNvPr id="3" name="Content Placeholder 2"/>
          <p:cNvSpPr>
            <a:spLocks noGrp="1"/>
          </p:cNvSpPr>
          <p:nvPr>
            <p:ph idx="1"/>
          </p:nvPr>
        </p:nvSpPr>
        <p:spPr/>
        <p:txBody>
          <a:bodyPr/>
          <a:lstStyle/>
          <a:p>
            <a:r>
              <a:rPr lang="en-US" sz="3600" dirty="0"/>
              <a:t>New Rates / Compare Plans</a:t>
            </a:r>
          </a:p>
          <a:p>
            <a:pPr lvl="1"/>
            <a:r>
              <a:rPr lang="en-US" sz="3200" dirty="0" smtClean="0"/>
              <a:t>Read </a:t>
            </a:r>
            <a:r>
              <a:rPr lang="en-US" sz="3200" dirty="0"/>
              <a:t>details in the </a:t>
            </a:r>
            <a:r>
              <a:rPr lang="en-US" sz="3200" dirty="0" smtClean="0"/>
              <a:t>Benefits </a:t>
            </a:r>
            <a:r>
              <a:rPr lang="en-US" sz="3200" dirty="0"/>
              <a:t>B</a:t>
            </a:r>
            <a:r>
              <a:rPr lang="en-US" sz="3200" dirty="0" smtClean="0"/>
              <a:t>ulletin</a:t>
            </a:r>
            <a:r>
              <a:rPr lang="en-US" sz="3200" dirty="0"/>
              <a:t>, which you should receive this week</a:t>
            </a:r>
            <a:r>
              <a:rPr lang="en-US" sz="3200" dirty="0" smtClean="0"/>
              <a:t>.</a:t>
            </a:r>
          </a:p>
          <a:p>
            <a:pPr lvl="1"/>
            <a:r>
              <a:rPr lang="en-US" sz="3200" dirty="0" smtClean="0"/>
              <a:t>Or, online.</a:t>
            </a:r>
            <a:endParaRPr lang="en-US" sz="3200" dirty="0"/>
          </a:p>
          <a:p>
            <a:pPr marL="0" indent="0">
              <a:buNone/>
            </a:pPr>
            <a:endParaRPr lang="en-US" dirty="0"/>
          </a:p>
        </p:txBody>
      </p:sp>
    </p:spTree>
    <p:extLst>
      <p:ext uri="{BB962C8B-B14F-4D97-AF65-F5344CB8AC3E}">
        <p14:creationId xmlns:p14="http://schemas.microsoft.com/office/powerpoint/2010/main" val="2386616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80448"/>
            <a:ext cx="7315200" cy="655638"/>
          </a:xfrm>
        </p:spPr>
        <p:txBody>
          <a:bodyPr>
            <a:normAutofit fontScale="90000"/>
          </a:bodyPr>
          <a:lstStyle/>
          <a:p>
            <a:pPr lvl="1"/>
            <a:r>
              <a:rPr lang="en-US" sz="3200" dirty="0" smtClean="0">
                <a:solidFill>
                  <a:srgbClr val="FFC000"/>
                </a:solidFill>
              </a:rPr>
              <a:t>www.rfsuny.org/benefits</a:t>
            </a:r>
            <a:r>
              <a:rPr lang="en-US" sz="3200" dirty="0" smtClean="0"/>
              <a:t>, select </a:t>
            </a:r>
            <a:r>
              <a:rPr lang="en-US" sz="3200" dirty="0"/>
              <a:t>“Benefits Publications” </a:t>
            </a:r>
            <a:r>
              <a:rPr lang="en-US" sz="3200" dirty="0" smtClean="0"/>
              <a:t>in Quick Links</a:t>
            </a:r>
            <a:r>
              <a:rPr lang="en-US" sz="3200" dirty="0"/>
              <a:t/>
            </a:r>
            <a:br>
              <a:rPr lang="en-US" sz="3200" dirty="0"/>
            </a:br>
            <a:endParaRPr lang="en-US" dirty="0"/>
          </a:p>
        </p:txBody>
      </p:sp>
      <p:sp>
        <p:nvSpPr>
          <p:cNvPr id="3" name="Content Placeholder 2"/>
          <p:cNvSpPr>
            <a:spLocks noGrp="1"/>
          </p:cNvSpPr>
          <p:nvPr>
            <p:ph idx="1"/>
          </p:nvPr>
        </p:nvSpPr>
        <p:spPr/>
        <p:txBody>
          <a:bodyPr/>
          <a:lstStyle/>
          <a:p>
            <a:pPr lvl="1"/>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1970" y="1536086"/>
            <a:ext cx="8100060" cy="4930140"/>
          </a:xfrm>
          <a:prstGeom prst="rect">
            <a:avLst/>
          </a:prstGeom>
        </p:spPr>
      </p:pic>
      <p:sp>
        <p:nvSpPr>
          <p:cNvPr id="5" name="Right Arrow 4"/>
          <p:cNvSpPr/>
          <p:nvPr/>
        </p:nvSpPr>
        <p:spPr>
          <a:xfrm>
            <a:off x="5666282" y="5493082"/>
            <a:ext cx="614597" cy="423036"/>
          </a:xfrm>
          <a:prstGeom prst="rightArrow">
            <a:avLst/>
          </a:prstGeom>
          <a:solidFill>
            <a:srgbClr val="F7910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9760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changes can I make?</a:t>
            </a:r>
            <a:endParaRPr lang="en-US" dirty="0"/>
          </a:p>
        </p:txBody>
      </p:sp>
      <p:sp>
        <p:nvSpPr>
          <p:cNvPr id="3" name="Content Placeholder 2"/>
          <p:cNvSpPr>
            <a:spLocks noGrp="1"/>
          </p:cNvSpPr>
          <p:nvPr>
            <p:ph idx="1"/>
          </p:nvPr>
        </p:nvSpPr>
        <p:spPr/>
        <p:txBody>
          <a:bodyPr/>
          <a:lstStyle/>
          <a:p>
            <a:r>
              <a:rPr lang="en-US" dirty="0" smtClean="0"/>
              <a:t>Medical, Dental and Vision Coverage</a:t>
            </a:r>
          </a:p>
          <a:p>
            <a:pPr lvl="1"/>
            <a:r>
              <a:rPr lang="en-US" dirty="0" smtClean="0"/>
              <a:t>Add or remove dependents</a:t>
            </a:r>
          </a:p>
          <a:p>
            <a:pPr lvl="1"/>
            <a:r>
              <a:rPr lang="en-US" dirty="0" smtClean="0"/>
              <a:t>Enroll in, or waive coverage</a:t>
            </a:r>
          </a:p>
          <a:p>
            <a:pPr lvl="1"/>
            <a:r>
              <a:rPr lang="en-US" dirty="0" smtClean="0"/>
              <a:t>Change health plans</a:t>
            </a:r>
          </a:p>
          <a:p>
            <a:r>
              <a:rPr lang="en-US" dirty="0" smtClean="0"/>
              <a:t>Life insurance</a:t>
            </a:r>
          </a:p>
          <a:p>
            <a:pPr lvl="1"/>
            <a:r>
              <a:rPr lang="en-US" dirty="0" smtClean="0"/>
              <a:t>Update beneficiary</a:t>
            </a:r>
          </a:p>
          <a:p>
            <a:r>
              <a:rPr lang="en-US" dirty="0" smtClean="0"/>
              <a:t>Enroll in Flexible Spending Accounts</a:t>
            </a:r>
          </a:p>
          <a:p>
            <a:pPr lvl="1"/>
            <a:r>
              <a:rPr lang="en-US" dirty="0" smtClean="0"/>
              <a:t>Required every year – no rollovers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6880" y="1375410"/>
            <a:ext cx="5958841" cy="3945674"/>
          </a:xfrm>
        </p:spPr>
        <p:txBody>
          <a:bodyPr/>
          <a:lstStyle/>
          <a:p>
            <a:pPr>
              <a:buNone/>
            </a:pPr>
            <a:endParaRPr lang="en-US" dirty="0" smtClean="0"/>
          </a:p>
          <a:p>
            <a:pPr lvl="5">
              <a:buNone/>
            </a:pPr>
            <a:r>
              <a:rPr lang="en-US" sz="2100" dirty="0">
                <a:solidFill>
                  <a:srgbClr val="FFC000"/>
                </a:solidFill>
              </a:rPr>
              <a:t>               </a:t>
            </a:r>
          </a:p>
          <a:p>
            <a:pPr lvl="5">
              <a:buNone/>
            </a:pPr>
            <a:r>
              <a:rPr lang="en-US" sz="2100" dirty="0">
                <a:solidFill>
                  <a:srgbClr val="FFC000"/>
                </a:solidFill>
              </a:rPr>
              <a:t>               Ms. Stephanie </a:t>
            </a:r>
            <a:r>
              <a:rPr lang="en-US" sz="2100" dirty="0" err="1">
                <a:solidFill>
                  <a:srgbClr val="FFC000"/>
                </a:solidFill>
              </a:rPr>
              <a:t>Gruarin</a:t>
            </a:r>
            <a:endParaRPr lang="en-US" sz="2100" dirty="0">
              <a:solidFill>
                <a:srgbClr val="FFC000"/>
              </a:solidFill>
            </a:endParaRPr>
          </a:p>
          <a:p>
            <a:pPr marL="1718072" lvl="5" indent="4763">
              <a:buNone/>
            </a:pPr>
            <a:r>
              <a:rPr lang="en-US" sz="2100" b="1" dirty="0"/>
              <a:t>               SUNY Buffalo State</a:t>
            </a:r>
          </a:p>
          <a:p>
            <a:pPr marL="1718072" lvl="5" indent="4763">
              <a:buNone/>
            </a:pPr>
            <a:r>
              <a:rPr lang="en-US" sz="2100" b="1" dirty="0"/>
              <a:t>		</a:t>
            </a:r>
            <a:r>
              <a:rPr lang="en-US" sz="2100" i="1" dirty="0"/>
              <a:t> Human Resources    			 Assistant</a:t>
            </a:r>
          </a:p>
          <a:p>
            <a:pPr marL="1718072" lvl="5" indent="4763">
              <a:buNone/>
            </a:pPr>
            <a:endParaRPr lang="en-US" sz="2250" dirty="0"/>
          </a:p>
        </p:txBody>
      </p:sp>
      <p:pic>
        <p:nvPicPr>
          <p:cNvPr id="2" name="Picture 1"/>
          <p:cNvPicPr>
            <a:picLocks noChangeAspect="1"/>
          </p:cNvPicPr>
          <p:nvPr/>
        </p:nvPicPr>
        <p:blipFill>
          <a:blip r:embed="rId3"/>
          <a:stretch>
            <a:fillRect/>
          </a:stretch>
        </p:blipFill>
        <p:spPr>
          <a:xfrm>
            <a:off x="2608033" y="2132032"/>
            <a:ext cx="1330523" cy="2009180"/>
          </a:xfrm>
          <a:prstGeom prst="rect">
            <a:avLst/>
          </a:prstGeom>
        </p:spPr>
      </p:pic>
    </p:spTree>
    <p:extLst>
      <p:ext uri="{BB962C8B-B14F-4D97-AF65-F5344CB8AC3E}">
        <p14:creationId xmlns:p14="http://schemas.microsoft.com/office/powerpoint/2010/main" val="1477425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 Employee Rates</a:t>
            </a:r>
            <a:endParaRPr lang="en-US" dirty="0"/>
          </a:p>
        </p:txBody>
      </p:sp>
      <p:sp>
        <p:nvSpPr>
          <p:cNvPr id="3" name="Content Placeholder 2"/>
          <p:cNvSpPr>
            <a:spLocks noGrp="1"/>
          </p:cNvSpPr>
          <p:nvPr>
            <p:ph idx="1"/>
          </p:nvPr>
        </p:nvSpPr>
        <p:spPr/>
        <p:txBody>
          <a:bodyPr/>
          <a:lstStyle/>
          <a:p>
            <a:r>
              <a:rPr lang="en-US" dirty="0" smtClean="0"/>
              <a:t>Deductible PPO is still the lowest priced option statewide</a:t>
            </a:r>
            <a:endParaRPr lang="en-US" dirty="0"/>
          </a:p>
        </p:txBody>
      </p:sp>
      <p:graphicFrame>
        <p:nvGraphicFramePr>
          <p:cNvPr id="1027" name="Object 3"/>
          <p:cNvGraphicFramePr>
            <a:graphicFrameLocks noChangeAspect="1"/>
          </p:cNvGraphicFramePr>
          <p:nvPr>
            <p:extLst/>
          </p:nvPr>
        </p:nvGraphicFramePr>
        <p:xfrm>
          <a:off x="1264093" y="3135288"/>
          <a:ext cx="6590754" cy="1172080"/>
        </p:xfrm>
        <a:graphic>
          <a:graphicData uri="http://schemas.openxmlformats.org/presentationml/2006/ole">
            <mc:AlternateContent xmlns:mc="http://schemas.openxmlformats.org/markup-compatibility/2006">
              <mc:Choice xmlns:v="urn:schemas-microsoft-com:vml" Requires="v">
                <p:oleObj spid="_x0000_s1026" name="Worksheet" r:id="rId4" imgW="6560773" imgH="1181088" progId="Excel.Sheet.12">
                  <p:embed/>
                </p:oleObj>
              </mc:Choice>
              <mc:Fallback>
                <p:oleObj name="Worksheet" r:id="rId4" imgW="6560773" imgH="1181088" progId="Excel.Sheet.12">
                  <p:embed/>
                  <p:pic>
                    <p:nvPicPr>
                      <p:cNvPr id="0" name=""/>
                      <p:cNvPicPr>
                        <a:picLocks noChangeAspect="1" noChangeArrowheads="1"/>
                      </p:cNvPicPr>
                      <p:nvPr/>
                    </p:nvPicPr>
                    <p:blipFill>
                      <a:blip r:embed="rId5"/>
                      <a:srcRect/>
                      <a:stretch>
                        <a:fillRect/>
                      </a:stretch>
                    </p:blipFill>
                    <p:spPr bwMode="auto">
                      <a:xfrm>
                        <a:off x="1264093" y="3135288"/>
                        <a:ext cx="6590754" cy="1172080"/>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541300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457</TotalTime>
  <Words>793</Words>
  <Application>Microsoft Office PowerPoint</Application>
  <PresentationFormat>On-screen Show (4:3)</PresentationFormat>
  <Paragraphs>159</Paragraphs>
  <Slides>25</Slides>
  <Notes>3</Notes>
  <HiddenSlides>0</HiddenSlides>
  <MMClips>0</MMClips>
  <ScaleCrop>false</ScaleCrop>
  <HeadingPairs>
    <vt:vector size="8" baseType="variant">
      <vt:variant>
        <vt:lpstr>Fonts Used</vt:lpstr>
      </vt:variant>
      <vt:variant>
        <vt:i4>10</vt:i4>
      </vt:variant>
      <vt:variant>
        <vt:lpstr>Theme</vt:lpstr>
      </vt:variant>
      <vt:variant>
        <vt:i4>3</vt:i4>
      </vt:variant>
      <vt:variant>
        <vt:lpstr>Embedded OLE Servers</vt:lpstr>
      </vt:variant>
      <vt:variant>
        <vt:i4>2</vt:i4>
      </vt:variant>
      <vt:variant>
        <vt:lpstr>Slide Titles</vt:lpstr>
      </vt:variant>
      <vt:variant>
        <vt:i4>25</vt:i4>
      </vt:variant>
    </vt:vector>
  </HeadingPairs>
  <TitlesOfParts>
    <vt:vector size="40" baseType="lpstr">
      <vt:lpstr>ＭＳ Ｐゴシック</vt:lpstr>
      <vt:lpstr>Arial</vt:lpstr>
      <vt:lpstr>Arial Narrow</vt:lpstr>
      <vt:lpstr>Calibri</vt:lpstr>
      <vt:lpstr>Calibri Light</vt:lpstr>
      <vt:lpstr>Helvetica</vt:lpstr>
      <vt:lpstr>Rockwell</vt:lpstr>
      <vt:lpstr>Verdana</vt:lpstr>
      <vt:lpstr>Wingdings</vt:lpstr>
      <vt:lpstr>ヒラギノ角ゴ Pro W3</vt:lpstr>
      <vt:lpstr>Office Theme</vt:lpstr>
      <vt:lpstr>1_Custom Design</vt:lpstr>
      <vt:lpstr>2_Custom Design</vt:lpstr>
      <vt:lpstr>Worksheet</vt:lpstr>
      <vt:lpstr>Document</vt:lpstr>
      <vt:lpstr>Open Enrollment and Wellness Update</vt:lpstr>
      <vt:lpstr>Learning Objectives</vt:lpstr>
      <vt:lpstr>Learning Objectives</vt:lpstr>
      <vt:lpstr>Open Enrollment</vt:lpstr>
      <vt:lpstr>Open Enrollment</vt:lpstr>
      <vt:lpstr>www.rfsuny.org/benefits, select “Benefits Publications” in Quick Links </vt:lpstr>
      <vt:lpstr>What changes can I make?</vt:lpstr>
      <vt:lpstr>PowerPoint Presentation</vt:lpstr>
      <vt:lpstr>2016 Employee Rates</vt:lpstr>
      <vt:lpstr>Traditional or Deductible PPO?</vt:lpstr>
      <vt:lpstr>PowerPoint Presentation</vt:lpstr>
      <vt:lpstr>New Disability Carrier</vt:lpstr>
      <vt:lpstr>New Disability Carrier</vt:lpstr>
      <vt:lpstr>Get paid to make smart health choices</vt:lpstr>
      <vt:lpstr>Surgery Decision Support (SDS™)</vt:lpstr>
      <vt:lpstr>Who is ConsumerMedical?</vt:lpstr>
      <vt:lpstr>PowerPoint Presentation</vt:lpstr>
      <vt:lpstr>PowerPoint Presentation</vt:lpstr>
      <vt:lpstr>PowerPoint Presentation</vt:lpstr>
      <vt:lpstr>PowerPoint Presentation</vt:lpstr>
      <vt:lpstr>PowerPoint Presentation</vt:lpstr>
      <vt:lpstr>PowerPoint Presentation</vt:lpstr>
      <vt:lpstr>Gym Reimbursement (PPO Plans)</vt:lpstr>
      <vt:lpstr>How to get more information?</vt:lpstr>
      <vt:lpstr>PowerPoint Presentation</vt:lpstr>
    </vt:vector>
  </TitlesOfParts>
  <Company>Research Foundation of SUNY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Enrollment and Wellness Update</dc:title>
  <dc:creator>Christa Taylor</dc:creator>
  <cp:lastModifiedBy>Mattiske, Carolyn</cp:lastModifiedBy>
  <cp:revision>32</cp:revision>
  <cp:lastPrinted>2015-09-09T14:21:14Z</cp:lastPrinted>
  <dcterms:created xsi:type="dcterms:W3CDTF">2014-11-13T15:23:40Z</dcterms:created>
  <dcterms:modified xsi:type="dcterms:W3CDTF">2015-10-15T20:34:00Z</dcterms:modified>
</cp:coreProperties>
</file>