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2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9144000" cy="6858000" type="screen4x3"/>
  <p:notesSz cx="6900863" cy="9291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23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425" y="0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4C72F-DB91-416B-A7DB-DB7C9D75DA4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1162050"/>
            <a:ext cx="4179887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563" y="4471988"/>
            <a:ext cx="5519737" cy="3657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425" y="8826500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55C50-A57D-48AE-B346-BFA6D6E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Ellen – 5 minutes</a:t>
            </a:r>
          </a:p>
          <a:p>
            <a:endParaRPr lang="en-US" dirty="0" smtClean="0"/>
          </a:p>
          <a:p>
            <a:pPr marL="171430" indent="-17143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90%</a:t>
            </a:r>
            <a:endParaRPr lang="en-US" dirty="0"/>
          </a:p>
          <a:p>
            <a:pPr marL="628575" lvl="1" indent="-171430">
              <a:buFont typeface="Arial" panose="020B0604020202020204" pitchFamily="34" charset="0"/>
              <a:buChar char="•"/>
            </a:pPr>
            <a:r>
              <a:rPr lang="en-US" dirty="0" smtClean="0"/>
              <a:t>As a PM – communication is your job. We’ve had a model where you assign a communication lead, which is great, but really the ownership falls on you.</a:t>
            </a:r>
          </a:p>
          <a:p>
            <a:pPr marL="628575" lvl="1" indent="-171430">
              <a:buFont typeface="Arial" panose="020B0604020202020204" pitchFamily="34" charset="0"/>
              <a:buChar char="•"/>
            </a:pPr>
            <a:r>
              <a:rPr lang="en-US" dirty="0" smtClean="0"/>
              <a:t>If you are doing your job well you are communicating every day – you aren’t at your computer creating charts or deliverables, you are making that happen and driving results through strong communication skills.</a:t>
            </a:r>
          </a:p>
          <a:p>
            <a:pPr marL="628575" lvl="1" indent="-171430">
              <a:buFont typeface="Arial" panose="020B0604020202020204" pitchFamily="34" charset="0"/>
              <a:buChar char="•"/>
            </a:pPr>
            <a:r>
              <a:rPr lang="en-US" dirty="0" smtClean="0"/>
              <a:t>This is really why it’s hard for us to manage projects successfully along with our day jobs – who has time for that 90%?</a:t>
            </a:r>
          </a:p>
          <a:p>
            <a:pPr marL="628575" lvl="1" indent="-171430">
              <a:buFont typeface="Arial" panose="020B0604020202020204" pitchFamily="34" charset="0"/>
              <a:buChar char="•"/>
            </a:pPr>
            <a:endParaRPr lang="en-US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What and Why is what will resonate with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C334-5BFD-4E11-AF65-2F970FE7BF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2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most cases, the project manager is the communication lead.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larger projects, the project manager will work closely with the communication lead need to create, implement and monitor the communication plan.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Clear communication starts with the project name, which should be used consistently, and a simple plain English statement that answers the questions </a:t>
            </a:r>
          </a:p>
          <a:p>
            <a:pPr marL="228573" indent="-228573">
              <a:buFont typeface="Arial" panose="020B0604020202020204" pitchFamily="34" charset="0"/>
              <a:buChar char="•"/>
            </a:pPr>
            <a:r>
              <a:rPr lang="en-US" baseline="0" dirty="0" smtClean="0"/>
              <a:t>1.  What is the project? </a:t>
            </a:r>
          </a:p>
          <a:p>
            <a:pPr marL="228573" indent="-228573">
              <a:buFont typeface="Arial" panose="020B0604020202020204" pitchFamily="34" charset="0"/>
              <a:buChar char="•"/>
            </a:pPr>
            <a:r>
              <a:rPr lang="en-US" baseline="0" dirty="0" smtClean="0"/>
              <a:t>And 2.  Why are we doing it?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goes back to the What and Why point Ellen made earlier.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might want to create an FAQ or a short elevator speech that answers these questions.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Again, for consistency, future project communication will incorporate and/or link back to this core message.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 or comments?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Ellen will guide you through Step 2.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C334-5BFD-4E11-AF65-2F970FE7BF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5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Ellen:</a:t>
            </a:r>
          </a:p>
          <a:p>
            <a:endParaRPr lang="en-US" dirty="0" smtClean="0"/>
          </a:p>
          <a:p>
            <a:r>
              <a:rPr lang="en-US" dirty="0" smtClean="0"/>
              <a:t>Talking points here:</a:t>
            </a:r>
          </a:p>
          <a:p>
            <a:endParaRPr lang="en-US" dirty="0" smtClean="0"/>
          </a:p>
          <a:p>
            <a:pPr marL="172921" indent="-172921">
              <a:buFont typeface="Arial" panose="020B0604020202020204" pitchFamily="34" charset="0"/>
              <a:buChar char="•"/>
            </a:pPr>
            <a:r>
              <a:rPr lang="en-US" dirty="0" smtClean="0"/>
              <a:t>Why I chose this – how important the activity is to successful out comes as well as to influence change in your organization.</a:t>
            </a:r>
            <a:endParaRPr lang="en-US" baseline="0" dirty="0" smtClean="0"/>
          </a:p>
          <a:p>
            <a:pPr marL="172921" indent="-172921">
              <a:buFont typeface="Arial" panose="020B0604020202020204" pitchFamily="34" charset="0"/>
              <a:buChar char="•"/>
            </a:pPr>
            <a:r>
              <a:rPr lang="en-US" baseline="0" dirty="0" smtClean="0"/>
              <a:t>Read</a:t>
            </a:r>
            <a:r>
              <a:rPr lang="en-US" dirty="0" smtClean="0"/>
              <a:t> questions</a:t>
            </a:r>
            <a:endParaRPr lang="en-US" baseline="0" dirty="0" smtClean="0"/>
          </a:p>
          <a:p>
            <a:pPr marL="172921" indent="-172921">
              <a:buFont typeface="Arial" panose="020B0604020202020204" pitchFamily="34" charset="0"/>
              <a:buChar char="•"/>
            </a:pPr>
            <a:r>
              <a:rPr lang="en-US" baseline="0" dirty="0" smtClean="0"/>
              <a:t>When you do this – initially at charter phase to help develop the project scope; Then again at the beginning of the project – Stakeholder Analysis.</a:t>
            </a:r>
          </a:p>
          <a:p>
            <a:pPr marL="172921" indent="-172921">
              <a:buFont typeface="Arial" panose="020B0604020202020204" pitchFamily="34" charset="0"/>
              <a:buChar char="•"/>
            </a:pPr>
            <a:r>
              <a:rPr lang="en-US" baseline="0" dirty="0" smtClean="0"/>
              <a:t>Stakeholder analysis tool – </a:t>
            </a:r>
            <a:r>
              <a:rPr lang="en-US" dirty="0" smtClean="0"/>
              <a:t>talk through tool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C334-5BFD-4E11-AF65-2F970FE7BF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4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build the initial plan,</a:t>
            </a:r>
            <a:r>
              <a:rPr lang="en-US" baseline="0" dirty="0" smtClean="0"/>
              <a:t> I look at two documents:</a:t>
            </a:r>
          </a:p>
          <a:p>
            <a:endParaRPr lang="en-US" baseline="0" dirty="0" smtClean="0"/>
          </a:p>
          <a:p>
            <a:pPr marL="228573" indent="-228573">
              <a:buAutoNum type="arabicPeriod"/>
            </a:pPr>
            <a:r>
              <a:rPr lang="en-US" baseline="0" dirty="0" smtClean="0"/>
              <a:t>The project plan to identify events– such as selecting a tool or vendor, deadlines for completing training and other milestones that might trigger a need or opportunity to communicate. </a:t>
            </a:r>
          </a:p>
          <a:p>
            <a:pPr marL="228573" indent="-228573">
              <a:buAutoNum type="arabicPeriod"/>
            </a:pPr>
            <a:endParaRPr lang="en-US" baseline="0" dirty="0" smtClean="0"/>
          </a:p>
          <a:p>
            <a:pPr marL="228573" indent="-228573">
              <a:buAutoNum type="arabicPeriod"/>
            </a:pPr>
            <a:r>
              <a:rPr lang="en-US" baseline="0" dirty="0" smtClean="0"/>
              <a:t>The Stakeholder Analysis to make sure that we are reaching all of our audiences and are using the right tools to provide them with the information they need.</a:t>
            </a:r>
          </a:p>
          <a:p>
            <a:pPr marL="228573" indent="-228573">
              <a:buAutoNum type="arabicPeriod"/>
            </a:pPr>
            <a:endParaRPr lang="en-US" baseline="0" dirty="0" smtClean="0"/>
          </a:p>
          <a:p>
            <a:r>
              <a:rPr lang="en-US" baseline="0" dirty="0" smtClean="0"/>
              <a:t>Then I take this information to schedule and assign communication tasks.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important to note here that owning the communication plan doesn’t mean that the Project Manager and the Communication Lead are responsible for all project communication.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team members will take on different communication tasks as appropriate.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a project training lead might handle communications to campus training contacts.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C334-5BFD-4E11-AF65-2F970FE7BF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1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C334-5BFD-4E11-AF65-2F970FE7BF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Ties social phychology with communication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endParaRPr lang="en-US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Anything we do introduces a change – and we want that change to be embraced.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C334-5BFD-4E11-AF65-2F970FE7BF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315200" cy="4156788"/>
          </a:xfrm>
        </p:spPr>
        <p:txBody>
          <a:bodyPr vert="eaVert"/>
          <a:lstStyle>
            <a:lvl2pPr>
              <a:defRPr sz="3000"/>
            </a:lvl2pPr>
            <a:lvl3pPr>
              <a:defRPr sz="28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762000"/>
            <a:ext cx="1828800" cy="5088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334000" cy="5088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94718"/>
            <a:ext cx="7296540" cy="13970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3297"/>
            <a:ext cx="7296540" cy="1538744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31" y="737118"/>
            <a:ext cx="7305870" cy="68051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068" y="1535113"/>
            <a:ext cx="35923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68" y="2174875"/>
            <a:ext cx="3592319" cy="380604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6032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603236" cy="3796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718457"/>
            <a:ext cx="2551113" cy="10636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260" y="709127"/>
            <a:ext cx="4562671" cy="52064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069" y="1782147"/>
            <a:ext cx="2560444" cy="418774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80" y="4799026"/>
            <a:ext cx="6802016" cy="5474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3649" y="718457"/>
            <a:ext cx="6830008" cy="40091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80" y="5365102"/>
            <a:ext cx="6802016" cy="77742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73152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SUNYRF_LOGO_HR_TRANSP_K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7453" y="284225"/>
            <a:ext cx="1097280" cy="475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bg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Managing Projects </a:t>
            </a:r>
            <a:r>
              <a:rPr lang="en-US" altLang="en-US" dirty="0" smtClean="0"/>
              <a:t>for Success at </a:t>
            </a:r>
            <a:r>
              <a:rPr lang="en-US" altLang="en-US" dirty="0"/>
              <a:t>the RF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13163" y="3872346"/>
            <a:ext cx="6400800" cy="1752600"/>
          </a:xfrm>
        </p:spPr>
        <p:txBody>
          <a:bodyPr/>
          <a:lstStyle/>
          <a:p>
            <a:r>
              <a:rPr lang="en-US" altLang="en-US" i="1" dirty="0"/>
              <a:t>Ellen Kelly, Gayle Noel, Joanne </a:t>
            </a:r>
            <a:r>
              <a:rPr lang="en-US" altLang="en-US" i="1" dirty="0" smtClean="0"/>
              <a:t>Lafrancois, Donna Kiley</a:t>
            </a:r>
            <a:endParaRPr lang="en-US" alt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to Lead and Manage Project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3962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Step 1: Build a strong foundation </a:t>
            </a:r>
            <a:endParaRPr lang="en-US" dirty="0" smtClean="0"/>
          </a:p>
          <a:p>
            <a:pPr lvl="0"/>
            <a:r>
              <a:rPr lang="en-US" dirty="0" smtClean="0"/>
              <a:t>Identify a Communication Lead. </a:t>
            </a:r>
          </a:p>
          <a:p>
            <a:pPr lvl="0"/>
            <a:r>
              <a:rPr lang="en-US" dirty="0" smtClean="0"/>
              <a:t>Make sure that project documents are understandable to/for the masses, and clearly state the project purpose and goals.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6578" y="1849584"/>
            <a:ext cx="1633538" cy="158353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25102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to Lead and Manage Project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Step 2: Know your audiences and how to reach them</a:t>
            </a:r>
            <a:endParaRPr lang="en-US" sz="3600" dirty="0" smtClean="0"/>
          </a:p>
          <a:p>
            <a:pPr lvl="1"/>
            <a:r>
              <a:rPr lang="en-US" dirty="0" smtClean="0"/>
              <a:t>Who are your audiences?</a:t>
            </a:r>
            <a:endParaRPr lang="en-US" sz="3200" dirty="0" smtClean="0"/>
          </a:p>
          <a:p>
            <a:pPr lvl="1"/>
            <a:r>
              <a:rPr lang="en-US" dirty="0" smtClean="0"/>
              <a:t>What do they need to know? </a:t>
            </a:r>
            <a:endParaRPr lang="en-US" sz="3200" dirty="0" smtClean="0"/>
          </a:p>
          <a:p>
            <a:pPr lvl="1"/>
            <a:r>
              <a:rPr lang="en-US" dirty="0" smtClean="0"/>
              <a:t>What is the best way to reach them? </a:t>
            </a:r>
            <a:endParaRPr lang="en-US" sz="3200" dirty="0" smtClean="0"/>
          </a:p>
          <a:p>
            <a:pPr lvl="1"/>
            <a:r>
              <a:rPr lang="en-US" dirty="0" smtClean="0"/>
              <a:t>How frequent is the communication?</a:t>
            </a:r>
            <a:endParaRPr lang="en-US" sz="3200" dirty="0" smtClean="0"/>
          </a:p>
          <a:p>
            <a:pPr lvl="1"/>
            <a:r>
              <a:rPr lang="en-US" dirty="0" smtClean="0"/>
              <a:t>Who is responsible for each communication?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11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Create the Project Communication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project plan to identify milestones that trigger communication.</a:t>
            </a:r>
          </a:p>
          <a:p>
            <a:r>
              <a:rPr lang="en-US" dirty="0" smtClean="0"/>
              <a:t>Use the Stakeholder Analysis to make sure you are reaching all audiences.</a:t>
            </a:r>
          </a:p>
          <a:p>
            <a:r>
              <a:rPr lang="en-US" dirty="0" smtClean="0"/>
              <a:t>Assign and schedule communication tasks.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PACS Communication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88" y="1539038"/>
            <a:ext cx="6974246" cy="45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Zach and Malcome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://www.youtube.com/watch?v=eVJuIZElOXE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Influencing Change:</a:t>
            </a:r>
          </a:p>
          <a:p>
            <a:r>
              <a:rPr lang="en-US" dirty="0" smtClean="0"/>
              <a:t>For each stakeholder consider the From -&gt; To mindset.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28" y="3460750"/>
            <a:ext cx="4392454" cy="32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Tasks</a:t>
            </a:r>
            <a:endParaRPr lang="en-US" dirty="0"/>
          </a:p>
          <a:p>
            <a:pPr lvl="0"/>
            <a:r>
              <a:rPr lang="en-US" dirty="0"/>
              <a:t>Deliverables and Milestones</a:t>
            </a:r>
          </a:p>
          <a:p>
            <a:pPr lvl="0"/>
            <a:r>
              <a:rPr lang="en-US" dirty="0"/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 smtClean="0"/>
              <a:t>In </a:t>
            </a:r>
            <a:r>
              <a:rPr lang="en-US" sz="2600" dirty="0"/>
              <a:t>project management a </a:t>
            </a:r>
            <a:r>
              <a:rPr lang="en-US" sz="2600" b="1" dirty="0"/>
              <a:t>task</a:t>
            </a:r>
            <a:r>
              <a:rPr lang="en-US" sz="2600" dirty="0"/>
              <a:t> is an activity that needs to be accomplished within a defined period of time or by a deadline to work towards work-related goals.</a:t>
            </a:r>
          </a:p>
          <a:p>
            <a:pPr lvl="0"/>
            <a:r>
              <a:rPr lang="en-US" sz="2600" b="1" dirty="0"/>
              <a:t>Task management</a:t>
            </a:r>
            <a:r>
              <a:rPr lang="en-US" sz="2600" dirty="0"/>
              <a:t> is the process of managing a task through its life cycle. It can involve activities such as planning, monitoring cost and progress and reporting when complete.</a:t>
            </a:r>
          </a:p>
          <a:p>
            <a:pPr lvl="0"/>
            <a:r>
              <a:rPr lang="en-US" sz="2600" dirty="0"/>
              <a:t>Many people believe that task management is the foundation for project management activities.</a:t>
            </a:r>
          </a:p>
        </p:txBody>
      </p:sp>
    </p:spTree>
    <p:extLst>
      <p:ext uri="{BB962C8B-B14F-4D97-AF65-F5344CB8AC3E}">
        <p14:creationId xmlns:p14="http://schemas.microsoft.com/office/powerpoint/2010/main" val="36989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 and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/>
              <a:t>Deliverable</a:t>
            </a:r>
            <a:r>
              <a:rPr lang="en-US" sz="2400" dirty="0" smtClean="0"/>
              <a:t> </a:t>
            </a:r>
            <a:r>
              <a:rPr lang="en-US" sz="2400" dirty="0"/>
              <a:t>is a term used in project management to describe a tangible or intangible object produced that is intended to be delivered to a customer.  It may be either an outcome to be achieved or an output to be provided.</a:t>
            </a:r>
          </a:p>
          <a:p>
            <a:pPr lvl="0"/>
            <a:r>
              <a:rPr lang="en-US" sz="2400" dirty="0"/>
              <a:t>A project </a:t>
            </a:r>
            <a:r>
              <a:rPr lang="en-US" sz="2400" b="1" dirty="0"/>
              <a:t>milestone</a:t>
            </a:r>
            <a:r>
              <a:rPr lang="en-US" sz="2400" dirty="0"/>
              <a:t> is a measurement of progress against the project schedule timeline whereas the deliverable is the result of the work completed. </a:t>
            </a:r>
          </a:p>
          <a:p>
            <a:pPr lvl="0"/>
            <a:r>
              <a:rPr lang="en-US" sz="2400" dirty="0"/>
              <a:t>For a project, a milestone might be the completion </a:t>
            </a:r>
            <a:r>
              <a:rPr lang="en-US" sz="2400" dirty="0" smtClean="0"/>
              <a:t>of a </a:t>
            </a:r>
            <a:r>
              <a:rPr lang="en-US" sz="2400" dirty="0"/>
              <a:t>staff </a:t>
            </a:r>
            <a:r>
              <a:rPr lang="en-US" sz="2400" dirty="0" smtClean="0"/>
              <a:t>training </a:t>
            </a:r>
            <a:r>
              <a:rPr lang="en-US" sz="2400" dirty="0"/>
              <a:t>session while the deliverable is the training quick start guides distributed as a handout in the course.</a:t>
            </a:r>
          </a:p>
        </p:txBody>
      </p:sp>
    </p:spTree>
    <p:extLst>
      <p:ext uri="{BB962C8B-B14F-4D97-AF65-F5344CB8AC3E}">
        <p14:creationId xmlns:p14="http://schemas.microsoft.com/office/powerpoint/2010/main" val="17122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>
                <a:solidFill>
                  <a:srgbClr val="FFC000"/>
                </a:solidFill>
              </a:rPr>
              <a:t>Resources</a:t>
            </a:r>
            <a:r>
              <a:rPr lang="en-US" sz="2800" dirty="0"/>
              <a:t> are required to carry out project tasks. They can be people, equipment, facilities, funding, or anything else capable of definition (usually other than labor) required for the completion of a project activity.</a:t>
            </a:r>
          </a:p>
          <a:p>
            <a:pPr lvl="0"/>
            <a:r>
              <a:rPr lang="en-US" sz="2800" dirty="0"/>
              <a:t>Resource scheduling, availability and optimization are considered key to successful project management.  The lack of a resource will therefore be a constraint on the completion of the project activity.</a:t>
            </a:r>
          </a:p>
        </p:txBody>
      </p:sp>
    </p:spTree>
    <p:extLst>
      <p:ext uri="{BB962C8B-B14F-4D97-AF65-F5344CB8AC3E}">
        <p14:creationId xmlns:p14="http://schemas.microsoft.com/office/powerpoint/2010/main" val="35778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Groups </a:t>
            </a:r>
            <a:br>
              <a:rPr lang="en-US" dirty="0" smtClean="0"/>
            </a:br>
            <a:r>
              <a:rPr lang="en-US" dirty="0" smtClean="0"/>
              <a:t>(or Project Phases):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Initiating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Planning</a:t>
            </a:r>
          </a:p>
          <a:p>
            <a:r>
              <a:rPr lang="en-US" dirty="0" smtClean="0"/>
              <a:t>Executing</a:t>
            </a:r>
          </a:p>
          <a:p>
            <a:r>
              <a:rPr lang="en-US" dirty="0" smtClean="0"/>
              <a:t>Monitoring and Controlling</a:t>
            </a:r>
          </a:p>
          <a:p>
            <a:r>
              <a:rPr lang="en-US" dirty="0" smtClean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20932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274" y="1447800"/>
            <a:ext cx="4200525" cy="3962400"/>
          </a:xfrm>
        </p:spPr>
        <p:txBody>
          <a:bodyPr/>
          <a:lstStyle/>
          <a:p>
            <a:pPr lvl="0"/>
            <a:r>
              <a:rPr lang="en-US" sz="2800" dirty="0"/>
              <a:t>Planning tools can be as simple as a visual aid posted in the office or software that helps organize complex plans.</a:t>
            </a:r>
          </a:p>
          <a:p>
            <a:pPr lvl="0"/>
            <a:r>
              <a:rPr lang="en-US" sz="2800" dirty="0"/>
              <a:t>Some common software tools you may already be familiar with are Microsoft Excel and Microsoft Project.</a:t>
            </a:r>
          </a:p>
          <a:p>
            <a:pPr lvl="0"/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029075" cy="30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SUNY PACS RFCO Project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Microsoft Project Plan rolled up to show key milestones:</a:t>
            </a:r>
          </a:p>
          <a:p>
            <a:pPr lvl="0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3004"/>
          <a:stretch/>
        </p:blipFill>
        <p:spPr bwMode="auto">
          <a:xfrm>
            <a:off x="533400" y="3269677"/>
            <a:ext cx="7843190" cy="2047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57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PACS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Dovetails from RFCO plan to identify campus activities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Identifies specific deliverables that will be implemented at the campus (IRB, COI, Grants etc.)</a:t>
            </a:r>
          </a:p>
          <a:p>
            <a:pPr lvl="1"/>
            <a:r>
              <a:rPr lang="en-US" sz="2400" dirty="0"/>
              <a:t>Weekly meetings for Proposal, Budget, COI, Compliance and IT technical teams</a:t>
            </a:r>
          </a:p>
          <a:p>
            <a:pPr lvl="1"/>
            <a:r>
              <a:rPr lang="en-US" sz="2400" dirty="0"/>
              <a:t>Create Campus Project Website, Blog and Yammer Groups to provide news and discussion forums</a:t>
            </a:r>
          </a:p>
          <a:p>
            <a:pPr lvl="1"/>
            <a:r>
              <a:rPr lang="en-US" sz="2400" dirty="0"/>
              <a:t>Schedule project sponsor and stakeholder monthly updates on project progress</a:t>
            </a:r>
          </a:p>
          <a:p>
            <a:pPr lvl="1"/>
            <a:r>
              <a:rPr lang="en-US" sz="2400" dirty="0"/>
              <a:t>Provide campus research community quarterly updates on project milestones</a:t>
            </a:r>
          </a:p>
          <a:p>
            <a:pPr lvl="1"/>
            <a:r>
              <a:rPr lang="en-US" sz="2400" dirty="0"/>
              <a:t>Analyze campus business processes and coordinate changes to take advantage of new software functionality</a:t>
            </a:r>
          </a:p>
          <a:p>
            <a:pPr lvl="1"/>
            <a:r>
              <a:rPr lang="en-US" sz="2400" dirty="0"/>
              <a:t>Identifies dates and locations for faculty and staff system training</a:t>
            </a:r>
          </a:p>
          <a:p>
            <a:pPr lvl="1"/>
            <a:r>
              <a:rPr lang="en-US" sz="2400" dirty="0"/>
              <a:t>Identifies local campus contact(s) for questions about the project</a:t>
            </a:r>
          </a:p>
          <a:p>
            <a:pPr lvl="1"/>
            <a:r>
              <a:rPr lang="en-US" sz="2400" dirty="0"/>
              <a:t>Links names of who is working on the project tasks during what time frame so that staff understand the role that they have to provide project support</a:t>
            </a:r>
          </a:p>
        </p:txBody>
      </p:sp>
    </p:spTree>
    <p:extLst>
      <p:ext uri="{BB962C8B-B14F-4D97-AF65-F5344CB8AC3E}">
        <p14:creationId xmlns:p14="http://schemas.microsoft.com/office/powerpoint/2010/main" val="16027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Ellen Kelly: </a:t>
            </a:r>
            <a:r>
              <a:rPr lang="en-US" dirty="0" smtClean="0">
                <a:solidFill>
                  <a:srgbClr val="FFC000"/>
                </a:solidFill>
              </a:rPr>
              <a:t>ellen.kelly@rfsuny.org</a:t>
            </a:r>
          </a:p>
          <a:p>
            <a:r>
              <a:rPr lang="en-US" dirty="0" smtClean="0"/>
              <a:t>Joanne Lafrancois: </a:t>
            </a:r>
            <a:r>
              <a:rPr lang="en-US" dirty="0" smtClean="0">
                <a:solidFill>
                  <a:srgbClr val="FFC000"/>
                </a:solidFill>
              </a:rPr>
              <a:t>joanne.Lafrancois@rfsuny.org</a:t>
            </a:r>
          </a:p>
          <a:p>
            <a:r>
              <a:rPr lang="en-US" dirty="0" smtClean="0"/>
              <a:t>Gayle Noel: </a:t>
            </a:r>
            <a:r>
              <a:rPr lang="en-US" dirty="0" smtClean="0">
                <a:solidFill>
                  <a:srgbClr val="FFC000"/>
                </a:solidFill>
              </a:rPr>
              <a:t>gayle.noel@rfsuny.org</a:t>
            </a:r>
          </a:p>
          <a:p>
            <a:endParaRPr lang="en-US" dirty="0"/>
          </a:p>
          <a:p>
            <a:r>
              <a:rPr lang="en-US" dirty="0" smtClean="0"/>
              <a:t>Templates: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http</a:t>
            </a:r>
            <a:r>
              <a:rPr lang="en-US" dirty="0">
                <a:solidFill>
                  <a:srgbClr val="FFC000"/>
                </a:solidFill>
              </a:rPr>
              <a:t>://</a:t>
            </a:r>
            <a:r>
              <a:rPr lang="en-US" dirty="0" smtClean="0">
                <a:solidFill>
                  <a:srgbClr val="FFC000"/>
                </a:solidFill>
              </a:rPr>
              <a:t>www.rfsuny.org/Our-Work/RF-Projects-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9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temporary</a:t>
            </a:r>
            <a:r>
              <a:rPr lang="en-US" dirty="0" smtClean="0"/>
              <a:t> endeavor with a beginning and an 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Creates a </a:t>
            </a:r>
            <a:r>
              <a:rPr lang="en-US" b="1" dirty="0" smtClean="0"/>
              <a:t>unique</a:t>
            </a:r>
            <a:r>
              <a:rPr lang="en-US" dirty="0" smtClean="0"/>
              <a:t> product, service, or result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addition, at the RF we consider any work that meets the following criteria as a project: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the coordination of </a:t>
            </a:r>
            <a:r>
              <a:rPr lang="en-US" dirty="0" smtClean="0"/>
              <a:t>cross-departmental or cross- campus resources within </a:t>
            </a:r>
            <a:r>
              <a:rPr lang="en-US" dirty="0"/>
              <a:t>specific timeframes.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identified as a priority to the organization.</a:t>
            </a:r>
          </a:p>
          <a:p>
            <a:pPr lvl="0"/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significant visibility within the RF.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71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Project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softEdge rad="0"/>
          </a:effectLst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0" y="1417638"/>
            <a:ext cx="7470000" cy="4636800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3261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Owner or Sponsor</a:t>
            </a:r>
          </a:p>
          <a:p>
            <a:r>
              <a:rPr lang="en-US" dirty="0" smtClean="0"/>
              <a:t>Stakeholders</a:t>
            </a:r>
          </a:p>
          <a:p>
            <a:r>
              <a:rPr lang="en-US" dirty="0" smtClean="0"/>
              <a:t>Deliverables, Milestones, Tasks,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8229600" cy="25146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400" dirty="0" smtClean="0"/>
              <a:t>Projects </a:t>
            </a:r>
            <a:r>
              <a:rPr lang="en-US" sz="2400" dirty="0"/>
              <a:t>must be delivered within cost.</a:t>
            </a:r>
          </a:p>
          <a:p>
            <a:r>
              <a:rPr lang="en-US" sz="2400" dirty="0"/>
              <a:t>Projects must be delivered on time.</a:t>
            </a:r>
          </a:p>
          <a:p>
            <a:r>
              <a:rPr lang="en-US" sz="2400" dirty="0"/>
              <a:t>Projects must meet the agreed scope – no more, no less.</a:t>
            </a:r>
          </a:p>
          <a:p>
            <a:r>
              <a:rPr lang="en-US" sz="2400" dirty="0"/>
              <a:t>Projects must also meet customer quality </a:t>
            </a:r>
            <a:r>
              <a:rPr lang="en-US" sz="2400" dirty="0" smtClean="0"/>
              <a:t>requirements – </a:t>
            </a:r>
          </a:p>
          <a:p>
            <a:r>
              <a:rPr lang="en-US" sz="2400" dirty="0" smtClean="0"/>
              <a:t>change </a:t>
            </a:r>
            <a:r>
              <a:rPr lang="en-US" sz="2400" dirty="0" smtClean="0"/>
              <a:t>impacts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2011855" cy="1468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168320" cy="4406784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202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RF’s Mini Project Charter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400" y="1371600"/>
            <a:ext cx="3663200" cy="47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Communication - It’s Your Job!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Focus your 90% on the audience, the message, the medium, and the plan.</a:t>
            </a:r>
          </a:p>
          <a:p>
            <a:pPr lvl="0"/>
            <a:r>
              <a:rPr lang="en-US" dirty="0" smtClean="0"/>
              <a:t>PMs </a:t>
            </a:r>
            <a:r>
              <a:rPr lang="en-US" dirty="0"/>
              <a:t>and their teams must learn to speak the language of the  business – </a:t>
            </a:r>
            <a:r>
              <a:rPr lang="en-US" dirty="0" smtClean="0"/>
              <a:t>the </a:t>
            </a:r>
            <a:r>
              <a:rPr lang="en-US" u="sng" dirty="0" smtClean="0"/>
              <a:t>what</a:t>
            </a:r>
            <a:r>
              <a:rPr lang="en-US" dirty="0" smtClean="0"/>
              <a:t> and the </a:t>
            </a:r>
            <a:r>
              <a:rPr lang="en-US" u="sng" dirty="0" smtClean="0"/>
              <a:t>why</a:t>
            </a:r>
            <a:r>
              <a:rPr lang="en-US" dirty="0" smtClean="0"/>
              <a:t>; </a:t>
            </a:r>
            <a:r>
              <a:rPr lang="en-US" dirty="0"/>
              <a:t>not minutiae of the </a:t>
            </a:r>
            <a:r>
              <a:rPr lang="en-US" dirty="0" smtClean="0"/>
              <a:t>work.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8200" y="388620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ar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webinar_template</Template>
  <TotalTime>223</TotalTime>
  <Words>1323</Words>
  <Application>Microsoft Office PowerPoint</Application>
  <PresentationFormat>On-screen Show (4:3)</PresentationFormat>
  <Paragraphs>244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Times New Roman</vt:lpstr>
      <vt:lpstr>webinar_template</vt:lpstr>
      <vt:lpstr>Managing Projects for Success at the RF</vt:lpstr>
      <vt:lpstr>Process Groups  (or Project Phases):</vt:lpstr>
      <vt:lpstr>What is a Project?</vt:lpstr>
      <vt:lpstr>What is Project Management?</vt:lpstr>
      <vt:lpstr>Other Important Terms</vt:lpstr>
      <vt:lpstr>Project Triangle</vt:lpstr>
      <vt:lpstr>Project Charter</vt:lpstr>
      <vt:lpstr>RF’s Mini Project Charter</vt:lpstr>
      <vt:lpstr>Project Communication - It’s Your Job!</vt:lpstr>
      <vt:lpstr>How to Lead and Manage Project Communication</vt:lpstr>
      <vt:lpstr>How to Lead and Manage Project Communication</vt:lpstr>
      <vt:lpstr>Step 3: Create the Project Communication Plan</vt:lpstr>
      <vt:lpstr>PACS Communication Plan</vt:lpstr>
      <vt:lpstr>The Story of Zach and Malcome</vt:lpstr>
      <vt:lpstr>Influencing Change</vt:lpstr>
      <vt:lpstr>Project Planning Basics</vt:lpstr>
      <vt:lpstr>Tasks</vt:lpstr>
      <vt:lpstr>Deliverables and Milestones</vt:lpstr>
      <vt:lpstr>Resources</vt:lpstr>
      <vt:lpstr>Project Planning Tools</vt:lpstr>
      <vt:lpstr>SUNY PACS RFCO Project Plan</vt:lpstr>
      <vt:lpstr>Campus PACS Plan</vt:lpstr>
      <vt:lpstr>Contact Us</vt:lpstr>
    </vt:vector>
  </TitlesOfParts>
  <Company>Research Foundation of SUNY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Enrollment and Wellness Update</dc:title>
  <dc:creator>Christa Taylor</dc:creator>
  <cp:lastModifiedBy>Mattiske, Carolyn</cp:lastModifiedBy>
  <cp:revision>16</cp:revision>
  <dcterms:created xsi:type="dcterms:W3CDTF">2014-11-13T15:23:40Z</dcterms:created>
  <dcterms:modified xsi:type="dcterms:W3CDTF">2015-05-18T14:21:07Z</dcterms:modified>
</cp:coreProperties>
</file>