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2"/>
  </p:notesMasterIdLst>
  <p:handoutMasterIdLst>
    <p:handoutMasterId r:id="rId53"/>
  </p:handoutMasterIdLst>
  <p:sldIdLst>
    <p:sldId id="277" r:id="rId2"/>
    <p:sldId id="272" r:id="rId3"/>
    <p:sldId id="287" r:id="rId4"/>
    <p:sldId id="294" r:id="rId5"/>
    <p:sldId id="286" r:id="rId6"/>
    <p:sldId id="284" r:id="rId7"/>
    <p:sldId id="285" r:id="rId8"/>
    <p:sldId id="295" r:id="rId9"/>
    <p:sldId id="288" r:id="rId10"/>
    <p:sldId id="289" r:id="rId11"/>
    <p:sldId id="290" r:id="rId12"/>
    <p:sldId id="291" r:id="rId13"/>
    <p:sldId id="292" r:id="rId14"/>
    <p:sldId id="293" r:id="rId15"/>
    <p:sldId id="279" r:id="rId16"/>
    <p:sldId id="297" r:id="rId17"/>
    <p:sldId id="298" r:id="rId18"/>
    <p:sldId id="299" r:id="rId19"/>
    <p:sldId id="300" r:id="rId20"/>
    <p:sldId id="301" r:id="rId21"/>
    <p:sldId id="302" r:id="rId22"/>
    <p:sldId id="303" r:id="rId23"/>
    <p:sldId id="304" r:id="rId24"/>
    <p:sldId id="305" r:id="rId25"/>
    <p:sldId id="306" r:id="rId26"/>
    <p:sldId id="307" r:id="rId27"/>
    <p:sldId id="308" r:id="rId28"/>
    <p:sldId id="309" r:id="rId29"/>
    <p:sldId id="310" r:id="rId30"/>
    <p:sldId id="311" r:id="rId31"/>
    <p:sldId id="313" r:id="rId32"/>
    <p:sldId id="314" r:id="rId33"/>
    <p:sldId id="315" r:id="rId34"/>
    <p:sldId id="316" r:id="rId35"/>
    <p:sldId id="317" r:id="rId36"/>
    <p:sldId id="318" r:id="rId37"/>
    <p:sldId id="319" r:id="rId38"/>
    <p:sldId id="320" r:id="rId39"/>
    <p:sldId id="321" r:id="rId40"/>
    <p:sldId id="322" r:id="rId41"/>
    <p:sldId id="323" r:id="rId42"/>
    <p:sldId id="324" r:id="rId43"/>
    <p:sldId id="325" r:id="rId44"/>
    <p:sldId id="326" r:id="rId45"/>
    <p:sldId id="327" r:id="rId46"/>
    <p:sldId id="328" r:id="rId47"/>
    <p:sldId id="329" r:id="rId48"/>
    <p:sldId id="330" r:id="rId49"/>
    <p:sldId id="331" r:id="rId50"/>
    <p:sldId id="332" r:id="rId51"/>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C93"/>
    <a:srgbClr val="9C3094"/>
    <a:srgbClr val="1BA53C"/>
    <a:srgbClr val="99CCFF"/>
    <a:srgbClr val="6699FF"/>
    <a:srgbClr val="7D2777"/>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47" autoAdjust="0"/>
    <p:restoredTop sz="85135" autoAdjust="0"/>
  </p:normalViewPr>
  <p:slideViewPr>
    <p:cSldViewPr>
      <p:cViewPr varScale="1">
        <p:scale>
          <a:sx n="82" d="100"/>
          <a:sy n="82" d="100"/>
        </p:scale>
        <p:origin x="1134" y="78"/>
      </p:cViewPr>
      <p:guideLst>
        <p:guide orient="horz" pos="2160"/>
        <p:guide pos="2880"/>
      </p:guideLst>
    </p:cSldViewPr>
  </p:slideViewPr>
  <p:outlineViewPr>
    <p:cViewPr>
      <p:scale>
        <a:sx n="33" d="100"/>
        <a:sy n="33" d="100"/>
      </p:scale>
      <p:origin x="0" y="42"/>
    </p:cViewPr>
  </p:outlin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r>
              <a:rPr lang="en-US" sz="2000" baseline="0" dirty="0"/>
              <a:t>RF </a:t>
            </a:r>
            <a:r>
              <a:rPr lang="en-US" sz="2000" baseline="0" dirty="0" smtClean="0"/>
              <a:t>Sponsored Expenditures-SUNY </a:t>
            </a:r>
            <a:r>
              <a:rPr lang="en-US" sz="2000" baseline="0" dirty="0"/>
              <a:t>Wide</a:t>
            </a:r>
          </a:p>
        </c:rich>
      </c:tx>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7253304868001443"/>
          <c:y val="0.11372627512896366"/>
          <c:w val="0.76564756450470883"/>
          <c:h val="0.74305926391190658"/>
        </c:manualLayout>
      </c:layout>
      <c:barChart>
        <c:barDir val="col"/>
        <c:grouping val="stacked"/>
        <c:varyColors val="0"/>
        <c:ser>
          <c:idx val="0"/>
          <c:order val="0"/>
          <c:tx>
            <c:strRef>
              <c:f>Sheet1!$C$33</c:f>
              <c:strCache>
                <c:ptCount val="1"/>
                <c:pt idx="0">
                  <c:v>Direct Volume</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cat>
            <c:strRef>
              <c:f>Sheet1!$B$34:$B$40</c:f>
              <c:strCache>
                <c:ptCount val="7"/>
                <c:pt idx="0">
                  <c:v>FY 2011</c:v>
                </c:pt>
                <c:pt idx="1">
                  <c:v>FY 2012</c:v>
                </c:pt>
                <c:pt idx="2">
                  <c:v>FY 2013</c:v>
                </c:pt>
                <c:pt idx="3">
                  <c:v>FY 2014</c:v>
                </c:pt>
                <c:pt idx="4">
                  <c:v>FY 2015 </c:v>
                </c:pt>
                <c:pt idx="5">
                  <c:v>FY 2016</c:v>
                </c:pt>
                <c:pt idx="6">
                  <c:v>FY 2017</c:v>
                </c:pt>
              </c:strCache>
            </c:strRef>
          </c:cat>
          <c:val>
            <c:numRef>
              <c:f>Sheet1!$C$34:$C$40</c:f>
              <c:numCache>
                <c:formatCode>_("$"* #,##0.00_);_("$"* \(#,##0.00\);_("$"* "-"??_);_(@_)</c:formatCode>
                <c:ptCount val="7"/>
                <c:pt idx="0">
                  <c:v>794914737.10000002</c:v>
                </c:pt>
                <c:pt idx="1">
                  <c:v>781062896.63</c:v>
                </c:pt>
                <c:pt idx="2">
                  <c:v>843083602.72000003</c:v>
                </c:pt>
                <c:pt idx="3">
                  <c:v>877029496.54999995</c:v>
                </c:pt>
                <c:pt idx="4">
                  <c:v>776086526</c:v>
                </c:pt>
                <c:pt idx="5">
                  <c:v>792082068</c:v>
                </c:pt>
                <c:pt idx="6">
                  <c:v>804960024</c:v>
                </c:pt>
              </c:numCache>
            </c:numRef>
          </c:val>
        </c:ser>
        <c:ser>
          <c:idx val="1"/>
          <c:order val="1"/>
          <c:tx>
            <c:strRef>
              <c:f>Sheet1!$D$33</c:f>
              <c:strCache>
                <c:ptCount val="1"/>
                <c:pt idx="0">
                  <c:v>Indirect Volume</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cat>
            <c:strRef>
              <c:f>Sheet1!$B$34:$B$40</c:f>
              <c:strCache>
                <c:ptCount val="7"/>
                <c:pt idx="0">
                  <c:v>FY 2011</c:v>
                </c:pt>
                <c:pt idx="1">
                  <c:v>FY 2012</c:v>
                </c:pt>
                <c:pt idx="2">
                  <c:v>FY 2013</c:v>
                </c:pt>
                <c:pt idx="3">
                  <c:v>FY 2014</c:v>
                </c:pt>
                <c:pt idx="4">
                  <c:v>FY 2015 </c:v>
                </c:pt>
                <c:pt idx="5">
                  <c:v>FY 2016</c:v>
                </c:pt>
                <c:pt idx="6">
                  <c:v>FY 2017</c:v>
                </c:pt>
              </c:strCache>
            </c:strRef>
          </c:cat>
          <c:val>
            <c:numRef>
              <c:f>Sheet1!$D$34:$D$40</c:f>
              <c:numCache>
                <c:formatCode>_("$"* #,##0.00_);_("$"* \(#,##0.00\);_("$"* "-"??_);_(@_)</c:formatCode>
                <c:ptCount val="7"/>
                <c:pt idx="0">
                  <c:v>145601964.53999999</c:v>
                </c:pt>
                <c:pt idx="1">
                  <c:v>149097830.94</c:v>
                </c:pt>
                <c:pt idx="2">
                  <c:v>140145674.22999999</c:v>
                </c:pt>
                <c:pt idx="3">
                  <c:v>126846500.34</c:v>
                </c:pt>
                <c:pt idx="4">
                  <c:v>123213178</c:v>
                </c:pt>
                <c:pt idx="5">
                  <c:v>128188678</c:v>
                </c:pt>
                <c:pt idx="6">
                  <c:v>134938972</c:v>
                </c:pt>
              </c:numCache>
            </c:numRef>
          </c:val>
        </c:ser>
        <c:dLbls>
          <c:showLegendKey val="0"/>
          <c:showVal val="0"/>
          <c:showCatName val="0"/>
          <c:showSerName val="0"/>
          <c:showPercent val="0"/>
          <c:showBubbleSize val="0"/>
        </c:dLbls>
        <c:gapWidth val="150"/>
        <c:overlap val="100"/>
        <c:axId val="235999576"/>
        <c:axId val="236000752"/>
      </c:barChart>
      <c:lineChart>
        <c:grouping val="standard"/>
        <c:varyColors val="0"/>
        <c:ser>
          <c:idx val="2"/>
          <c:order val="2"/>
          <c:tx>
            <c:strRef>
              <c:f>Sheet1!$E$33</c:f>
              <c:strCache>
                <c:ptCount val="1"/>
                <c:pt idx="0">
                  <c:v>Indirect Ratio</c:v>
                </c:pt>
              </c:strCache>
            </c:strRef>
          </c:tx>
          <c:spPr>
            <a:ln w="34925" cap="rnd">
              <a:solidFill>
                <a:schemeClr val="accent3"/>
              </a:solidFill>
              <a:round/>
            </a:ln>
            <a:effectLst>
              <a:outerShdw blurRad="57150" dist="19050" dir="5400000" algn="ctr" rotWithShape="0">
                <a:srgbClr val="000000">
                  <a:alpha val="63000"/>
                </a:srgbClr>
              </a:outerShdw>
            </a:effectLst>
          </c:spPr>
          <c:marker>
            <c:symbol val="none"/>
          </c:marker>
          <c:cat>
            <c:strRef>
              <c:f>Sheet1!$B$34:$B$40</c:f>
              <c:strCache>
                <c:ptCount val="7"/>
                <c:pt idx="0">
                  <c:v>FY 2011</c:v>
                </c:pt>
                <c:pt idx="1">
                  <c:v>FY 2012</c:v>
                </c:pt>
                <c:pt idx="2">
                  <c:v>FY 2013</c:v>
                </c:pt>
                <c:pt idx="3">
                  <c:v>FY 2014</c:v>
                </c:pt>
                <c:pt idx="4">
                  <c:v>FY 2015 </c:v>
                </c:pt>
                <c:pt idx="5">
                  <c:v>FY 2016</c:v>
                </c:pt>
                <c:pt idx="6">
                  <c:v>FY 2017</c:v>
                </c:pt>
              </c:strCache>
            </c:strRef>
          </c:cat>
          <c:val>
            <c:numRef>
              <c:f>Sheet1!$E$34:$E$40</c:f>
              <c:numCache>
                <c:formatCode>0%</c:formatCode>
                <c:ptCount val="7"/>
                <c:pt idx="0">
                  <c:v>0.18316676964775319</c:v>
                </c:pt>
                <c:pt idx="1">
                  <c:v>0.19089094051618949</c:v>
                </c:pt>
                <c:pt idx="2">
                  <c:v>0.1662298659087364</c:v>
                </c:pt>
                <c:pt idx="3">
                  <c:v>0.14463196601594391</c:v>
                </c:pt>
                <c:pt idx="4">
                  <c:v>0.15876216616599267</c:v>
                </c:pt>
                <c:pt idx="5">
                  <c:v>0.16183762160362403</c:v>
                </c:pt>
                <c:pt idx="6">
                  <c:v>0.1676343768345942</c:v>
                </c:pt>
              </c:numCache>
            </c:numRef>
          </c:val>
          <c:smooth val="0"/>
        </c:ser>
        <c:dLbls>
          <c:showLegendKey val="0"/>
          <c:showVal val="0"/>
          <c:showCatName val="0"/>
          <c:showSerName val="0"/>
          <c:showPercent val="0"/>
          <c:showBubbleSize val="0"/>
        </c:dLbls>
        <c:marker val="1"/>
        <c:smooth val="0"/>
        <c:axId val="236001536"/>
        <c:axId val="236001144"/>
      </c:lineChart>
      <c:catAx>
        <c:axId val="2359995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36000752"/>
        <c:crosses val="autoZero"/>
        <c:auto val="1"/>
        <c:lblAlgn val="ctr"/>
        <c:lblOffset val="100"/>
        <c:noMultiLvlLbl val="0"/>
      </c:catAx>
      <c:valAx>
        <c:axId val="236000752"/>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35999576"/>
        <c:crosses val="autoZero"/>
        <c:crossBetween val="between"/>
      </c:valAx>
      <c:valAx>
        <c:axId val="236001144"/>
        <c:scaling>
          <c:orientation val="minMax"/>
        </c:scaling>
        <c:delete val="0"/>
        <c:axPos val="r"/>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36001536"/>
        <c:crosses val="max"/>
        <c:crossBetween val="between"/>
      </c:valAx>
      <c:catAx>
        <c:axId val="236001536"/>
        <c:scaling>
          <c:orientation val="minMax"/>
        </c:scaling>
        <c:delete val="1"/>
        <c:axPos val="b"/>
        <c:numFmt formatCode="General" sourceLinked="1"/>
        <c:majorTickMark val="none"/>
        <c:minorTickMark val="none"/>
        <c:tickLblPos val="nextTo"/>
        <c:crossAx val="23600114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dirty="0"/>
              <a:t>Direct and Indirect Volume as of </a:t>
            </a:r>
            <a:r>
              <a:rPr lang="en-US" dirty="0" smtClean="0"/>
              <a:t>6/30/17</a:t>
            </a:r>
            <a:endParaRPr lang="en-US" dirty="0"/>
          </a:p>
        </c:rich>
      </c:tx>
      <c:layout>
        <c:manualLayout>
          <c:xMode val="edge"/>
          <c:yMode val="edge"/>
          <c:x val="0.20764936769267481"/>
          <c:y val="2.7136619426014034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Sheet2!$B$2</c:f>
              <c:strCache>
                <c:ptCount val="1"/>
                <c:pt idx="0">
                  <c:v>Direct Volume</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Sheet2!$A$3:$A$11</c:f>
              <c:strCache>
                <c:ptCount val="9"/>
                <c:pt idx="0">
                  <c:v>SUNY Polytechnic Institute</c:v>
                </c:pt>
                <c:pt idx="1">
                  <c:v>Stony Brook University</c:v>
                </c:pt>
                <c:pt idx="2">
                  <c:v>University at Buffalo</c:v>
                </c:pt>
                <c:pt idx="3">
                  <c:v>University at Albany</c:v>
                </c:pt>
                <c:pt idx="4">
                  <c:v>SUNY Downstate Medical Center</c:v>
                </c:pt>
                <c:pt idx="5">
                  <c:v>Binghamton University</c:v>
                </c:pt>
                <c:pt idx="6">
                  <c:v>Upstate Medical University</c:v>
                </c:pt>
                <c:pt idx="7">
                  <c:v>SUNY ESF</c:v>
                </c:pt>
                <c:pt idx="8">
                  <c:v>College of Optometry</c:v>
                </c:pt>
              </c:strCache>
            </c:strRef>
          </c:cat>
          <c:val>
            <c:numRef>
              <c:f>Sheet2!$B$3:$B$11</c:f>
              <c:numCache>
                <c:formatCode>#,##0.00;[Red]\-#,##0.00</c:formatCode>
                <c:ptCount val="9"/>
                <c:pt idx="0">
                  <c:v>263706863.38999999</c:v>
                </c:pt>
                <c:pt idx="1">
                  <c:v>130561613.01000001</c:v>
                </c:pt>
                <c:pt idx="2">
                  <c:v>125573474.61</c:v>
                </c:pt>
                <c:pt idx="3">
                  <c:v>89276597.170000002</c:v>
                </c:pt>
                <c:pt idx="4">
                  <c:v>39932871.539999999</c:v>
                </c:pt>
                <c:pt idx="5">
                  <c:v>32616969.370000001</c:v>
                </c:pt>
                <c:pt idx="6">
                  <c:v>25733115.34</c:v>
                </c:pt>
                <c:pt idx="7">
                  <c:v>14008305.470000001</c:v>
                </c:pt>
                <c:pt idx="8">
                  <c:v>2164059.5499999998</c:v>
                </c:pt>
              </c:numCache>
            </c:numRef>
          </c:val>
        </c:ser>
        <c:ser>
          <c:idx val="1"/>
          <c:order val="1"/>
          <c:tx>
            <c:strRef>
              <c:f>Sheet2!$C$2</c:f>
              <c:strCache>
                <c:ptCount val="1"/>
                <c:pt idx="0">
                  <c:v>Indirect Volume</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Sheet2!$A$3:$A$11</c:f>
              <c:strCache>
                <c:ptCount val="9"/>
                <c:pt idx="0">
                  <c:v>SUNY Polytechnic Institute</c:v>
                </c:pt>
                <c:pt idx="1">
                  <c:v>Stony Brook University</c:v>
                </c:pt>
                <c:pt idx="2">
                  <c:v>University at Buffalo</c:v>
                </c:pt>
                <c:pt idx="3">
                  <c:v>University at Albany</c:v>
                </c:pt>
                <c:pt idx="4">
                  <c:v>SUNY Downstate Medical Center</c:v>
                </c:pt>
                <c:pt idx="5">
                  <c:v>Binghamton University</c:v>
                </c:pt>
                <c:pt idx="6">
                  <c:v>Upstate Medical University</c:v>
                </c:pt>
                <c:pt idx="7">
                  <c:v>SUNY ESF</c:v>
                </c:pt>
                <c:pt idx="8">
                  <c:v>College of Optometry</c:v>
                </c:pt>
              </c:strCache>
            </c:strRef>
          </c:cat>
          <c:val>
            <c:numRef>
              <c:f>Sheet2!$C$3:$C$11</c:f>
              <c:numCache>
                <c:formatCode>#,##0.00;[Red]\-#,##0.00</c:formatCode>
                <c:ptCount val="9"/>
                <c:pt idx="0">
                  <c:v>7993775.9400000004</c:v>
                </c:pt>
                <c:pt idx="1">
                  <c:v>38687013.890000001</c:v>
                </c:pt>
                <c:pt idx="2">
                  <c:v>38426373.259999998</c:v>
                </c:pt>
                <c:pt idx="3">
                  <c:v>13716671.9</c:v>
                </c:pt>
                <c:pt idx="4">
                  <c:v>7556223.9500000002</c:v>
                </c:pt>
                <c:pt idx="5">
                  <c:v>7198596.5999999996</c:v>
                </c:pt>
                <c:pt idx="6">
                  <c:v>7594333.0899999999</c:v>
                </c:pt>
                <c:pt idx="7">
                  <c:v>2610589.94</c:v>
                </c:pt>
                <c:pt idx="8">
                  <c:v>882303.64</c:v>
                </c:pt>
              </c:numCache>
            </c:numRef>
          </c:val>
        </c:ser>
        <c:dLbls>
          <c:showLegendKey val="0"/>
          <c:showVal val="0"/>
          <c:showCatName val="0"/>
          <c:showSerName val="0"/>
          <c:showPercent val="0"/>
          <c:showBubbleSize val="0"/>
        </c:dLbls>
        <c:gapWidth val="150"/>
        <c:overlap val="100"/>
        <c:axId val="239073512"/>
        <c:axId val="239073904"/>
      </c:barChart>
      <c:catAx>
        <c:axId val="2390735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39073904"/>
        <c:crosses val="autoZero"/>
        <c:auto val="1"/>
        <c:lblAlgn val="ctr"/>
        <c:lblOffset val="100"/>
        <c:noMultiLvlLbl val="0"/>
      </c:catAx>
      <c:valAx>
        <c:axId val="23907390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390735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b="1" dirty="0"/>
              <a:t>FY </a:t>
            </a:r>
            <a:r>
              <a:rPr lang="en-US" sz="2000" b="1" dirty="0" smtClean="0"/>
              <a:t>2016-17 </a:t>
            </a:r>
            <a:r>
              <a:rPr lang="en-US" sz="2000" b="1" dirty="0"/>
              <a:t>Expenditures </a:t>
            </a:r>
            <a:r>
              <a:rPr lang="en-US" sz="2000" b="1" dirty="0" smtClean="0"/>
              <a:t>by Type</a:t>
            </a:r>
            <a:r>
              <a:rPr lang="en-US" sz="2000" b="1" baseline="0" dirty="0" smtClean="0"/>
              <a:t> of </a:t>
            </a:r>
            <a:r>
              <a:rPr lang="en-US" sz="2000" b="1" dirty="0" smtClean="0"/>
              <a:t>Sponsor</a:t>
            </a:r>
            <a:endParaRPr lang="en-US" sz="2000"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Sheet2!$C$6</c:f>
              <c:strCache>
                <c:ptCount val="1"/>
                <c:pt idx="0">
                  <c:v>Federal </c:v>
                </c:pt>
              </c:strCache>
            </c:strRef>
          </c:tx>
          <c:spPr>
            <a:solidFill>
              <a:schemeClr val="accent1"/>
            </a:solidFill>
            <a:ln>
              <a:noFill/>
            </a:ln>
            <a:effectLst/>
          </c:spPr>
          <c:invertIfNegative val="0"/>
          <c:cat>
            <c:strRef>
              <c:f>Sheet2!$B$7:$B$15</c:f>
              <c:strCache>
                <c:ptCount val="9"/>
                <c:pt idx="0">
                  <c:v>College of Optometry</c:v>
                </c:pt>
                <c:pt idx="1">
                  <c:v>Stony Brook University</c:v>
                </c:pt>
                <c:pt idx="2">
                  <c:v>University at Buffalo</c:v>
                </c:pt>
                <c:pt idx="3">
                  <c:v>Upstate Medical University</c:v>
                </c:pt>
                <c:pt idx="4">
                  <c:v>Binghamton University</c:v>
                </c:pt>
                <c:pt idx="5">
                  <c:v>SUNY Downstate Medical Center</c:v>
                </c:pt>
                <c:pt idx="6">
                  <c:v>University at Albany</c:v>
                </c:pt>
                <c:pt idx="7">
                  <c:v>SUNY ESF</c:v>
                </c:pt>
                <c:pt idx="8">
                  <c:v>SUNY Polytechnic Institute</c:v>
                </c:pt>
              </c:strCache>
            </c:strRef>
          </c:cat>
          <c:val>
            <c:numRef>
              <c:f>Sheet2!$C$7:$C$15</c:f>
              <c:numCache>
                <c:formatCode>#,##0;\-#,##0;0</c:formatCode>
                <c:ptCount val="9"/>
                <c:pt idx="0">
                  <c:v>2130072</c:v>
                </c:pt>
                <c:pt idx="1">
                  <c:v>116941746</c:v>
                </c:pt>
                <c:pt idx="2">
                  <c:v>99291728</c:v>
                </c:pt>
                <c:pt idx="3">
                  <c:v>18011426</c:v>
                </c:pt>
                <c:pt idx="4">
                  <c:v>21570527</c:v>
                </c:pt>
                <c:pt idx="5">
                  <c:v>23492040</c:v>
                </c:pt>
                <c:pt idx="6">
                  <c:v>37248565</c:v>
                </c:pt>
                <c:pt idx="7">
                  <c:v>6217557</c:v>
                </c:pt>
                <c:pt idx="8">
                  <c:v>35133716</c:v>
                </c:pt>
              </c:numCache>
            </c:numRef>
          </c:val>
        </c:ser>
        <c:ser>
          <c:idx val="1"/>
          <c:order val="1"/>
          <c:tx>
            <c:strRef>
              <c:f>Sheet2!$D$6</c:f>
              <c:strCache>
                <c:ptCount val="1"/>
                <c:pt idx="0">
                  <c:v>Federal Flow Through</c:v>
                </c:pt>
              </c:strCache>
            </c:strRef>
          </c:tx>
          <c:spPr>
            <a:solidFill>
              <a:schemeClr val="accent2"/>
            </a:solidFill>
            <a:ln>
              <a:noFill/>
            </a:ln>
            <a:effectLst/>
          </c:spPr>
          <c:invertIfNegative val="0"/>
          <c:cat>
            <c:strRef>
              <c:f>Sheet2!$B$7:$B$15</c:f>
              <c:strCache>
                <c:ptCount val="9"/>
                <c:pt idx="0">
                  <c:v>College of Optometry</c:v>
                </c:pt>
                <c:pt idx="1">
                  <c:v>Stony Brook University</c:v>
                </c:pt>
                <c:pt idx="2">
                  <c:v>University at Buffalo</c:v>
                </c:pt>
                <c:pt idx="3">
                  <c:v>Upstate Medical University</c:v>
                </c:pt>
                <c:pt idx="4">
                  <c:v>Binghamton University</c:v>
                </c:pt>
                <c:pt idx="5">
                  <c:v>SUNY Downstate Medical Center</c:v>
                </c:pt>
                <c:pt idx="6">
                  <c:v>University at Albany</c:v>
                </c:pt>
                <c:pt idx="7">
                  <c:v>SUNY ESF</c:v>
                </c:pt>
                <c:pt idx="8">
                  <c:v>SUNY Polytechnic Institute</c:v>
                </c:pt>
              </c:strCache>
            </c:strRef>
          </c:cat>
          <c:val>
            <c:numRef>
              <c:f>Sheet2!$D$7:$D$15</c:f>
              <c:numCache>
                <c:formatCode>#,##0;\-#,##0;0</c:formatCode>
                <c:ptCount val="9"/>
                <c:pt idx="0">
                  <c:v>12578</c:v>
                </c:pt>
                <c:pt idx="1">
                  <c:v>20072253</c:v>
                </c:pt>
                <c:pt idx="2">
                  <c:v>15332159</c:v>
                </c:pt>
                <c:pt idx="3">
                  <c:v>2975515</c:v>
                </c:pt>
                <c:pt idx="4">
                  <c:v>4054042</c:v>
                </c:pt>
                <c:pt idx="5">
                  <c:v>4910631</c:v>
                </c:pt>
                <c:pt idx="6">
                  <c:v>51343792</c:v>
                </c:pt>
                <c:pt idx="7">
                  <c:v>3275875</c:v>
                </c:pt>
                <c:pt idx="8">
                  <c:v>6487608</c:v>
                </c:pt>
              </c:numCache>
            </c:numRef>
          </c:val>
        </c:ser>
        <c:ser>
          <c:idx val="2"/>
          <c:order val="2"/>
          <c:tx>
            <c:strRef>
              <c:f>Sheet2!$E$6</c:f>
              <c:strCache>
                <c:ptCount val="1"/>
                <c:pt idx="0">
                  <c:v>Foreign</c:v>
                </c:pt>
              </c:strCache>
            </c:strRef>
          </c:tx>
          <c:spPr>
            <a:solidFill>
              <a:schemeClr val="accent3"/>
            </a:solidFill>
            <a:ln>
              <a:noFill/>
            </a:ln>
            <a:effectLst/>
          </c:spPr>
          <c:invertIfNegative val="0"/>
          <c:cat>
            <c:strRef>
              <c:f>Sheet2!$B$7:$B$15</c:f>
              <c:strCache>
                <c:ptCount val="9"/>
                <c:pt idx="0">
                  <c:v>College of Optometry</c:v>
                </c:pt>
                <c:pt idx="1">
                  <c:v>Stony Brook University</c:v>
                </c:pt>
                <c:pt idx="2">
                  <c:v>University at Buffalo</c:v>
                </c:pt>
                <c:pt idx="3">
                  <c:v>Upstate Medical University</c:v>
                </c:pt>
                <c:pt idx="4">
                  <c:v>Binghamton University</c:v>
                </c:pt>
                <c:pt idx="5">
                  <c:v>SUNY Downstate Medical Center</c:v>
                </c:pt>
                <c:pt idx="6">
                  <c:v>University at Albany</c:v>
                </c:pt>
                <c:pt idx="7">
                  <c:v>SUNY ESF</c:v>
                </c:pt>
                <c:pt idx="8">
                  <c:v>SUNY Polytechnic Institute</c:v>
                </c:pt>
              </c:strCache>
            </c:strRef>
          </c:cat>
          <c:val>
            <c:numRef>
              <c:f>Sheet2!$E$7:$E$15</c:f>
              <c:numCache>
                <c:formatCode>#,##0;\-#,##0;0</c:formatCode>
                <c:ptCount val="9"/>
                <c:pt idx="0">
                  <c:v>212993</c:v>
                </c:pt>
                <c:pt idx="1">
                  <c:v>2444129</c:v>
                </c:pt>
                <c:pt idx="2">
                  <c:v>8737615</c:v>
                </c:pt>
                <c:pt idx="3">
                  <c:v>404346</c:v>
                </c:pt>
                <c:pt idx="4">
                  <c:v>482563</c:v>
                </c:pt>
                <c:pt idx="5">
                  <c:v>113034</c:v>
                </c:pt>
                <c:pt idx="6">
                  <c:v>338445</c:v>
                </c:pt>
                <c:pt idx="7">
                  <c:v>47850</c:v>
                </c:pt>
                <c:pt idx="8">
                  <c:v>10118612</c:v>
                </c:pt>
              </c:numCache>
            </c:numRef>
          </c:val>
        </c:ser>
        <c:ser>
          <c:idx val="3"/>
          <c:order val="3"/>
          <c:tx>
            <c:strRef>
              <c:f>Sheet2!$F$6</c:f>
              <c:strCache>
                <c:ptCount val="1"/>
                <c:pt idx="0">
                  <c:v>Nonfederal</c:v>
                </c:pt>
              </c:strCache>
            </c:strRef>
          </c:tx>
          <c:spPr>
            <a:solidFill>
              <a:schemeClr val="accent4"/>
            </a:solidFill>
            <a:ln>
              <a:noFill/>
            </a:ln>
            <a:effectLst/>
          </c:spPr>
          <c:invertIfNegative val="0"/>
          <c:cat>
            <c:strRef>
              <c:f>Sheet2!$B$7:$B$15</c:f>
              <c:strCache>
                <c:ptCount val="9"/>
                <c:pt idx="0">
                  <c:v>College of Optometry</c:v>
                </c:pt>
                <c:pt idx="1">
                  <c:v>Stony Brook University</c:v>
                </c:pt>
                <c:pt idx="2">
                  <c:v>University at Buffalo</c:v>
                </c:pt>
                <c:pt idx="3">
                  <c:v>Upstate Medical University</c:v>
                </c:pt>
                <c:pt idx="4">
                  <c:v>Binghamton University</c:v>
                </c:pt>
                <c:pt idx="5">
                  <c:v>SUNY Downstate Medical Center</c:v>
                </c:pt>
                <c:pt idx="6">
                  <c:v>University at Albany</c:v>
                </c:pt>
                <c:pt idx="7">
                  <c:v>SUNY ESF</c:v>
                </c:pt>
                <c:pt idx="8">
                  <c:v>SUNY Polytechnic Institute</c:v>
                </c:pt>
              </c:strCache>
            </c:strRef>
          </c:cat>
          <c:val>
            <c:numRef>
              <c:f>Sheet2!$F$7:$F$15</c:f>
              <c:numCache>
                <c:formatCode>#,##0;\-#,##0;0</c:formatCode>
                <c:ptCount val="9"/>
                <c:pt idx="0">
                  <c:v>690720</c:v>
                </c:pt>
                <c:pt idx="1">
                  <c:v>29790499</c:v>
                </c:pt>
                <c:pt idx="2">
                  <c:v>40638346</c:v>
                </c:pt>
                <c:pt idx="3">
                  <c:v>11936161</c:v>
                </c:pt>
                <c:pt idx="4">
                  <c:v>13708434</c:v>
                </c:pt>
                <c:pt idx="5">
                  <c:v>18973390</c:v>
                </c:pt>
                <c:pt idx="6">
                  <c:v>14062467</c:v>
                </c:pt>
                <c:pt idx="7">
                  <c:v>7077613</c:v>
                </c:pt>
                <c:pt idx="8">
                  <c:v>219960703</c:v>
                </c:pt>
              </c:numCache>
            </c:numRef>
          </c:val>
        </c:ser>
        <c:dLbls>
          <c:showLegendKey val="0"/>
          <c:showVal val="0"/>
          <c:showCatName val="0"/>
          <c:showSerName val="0"/>
          <c:showPercent val="0"/>
          <c:showBubbleSize val="0"/>
        </c:dLbls>
        <c:gapWidth val="150"/>
        <c:overlap val="100"/>
        <c:axId val="239074688"/>
        <c:axId val="239075080"/>
      </c:barChart>
      <c:lineChart>
        <c:grouping val="standard"/>
        <c:varyColors val="0"/>
        <c:ser>
          <c:idx val="4"/>
          <c:order val="4"/>
          <c:tx>
            <c:strRef>
              <c:f>Sheet2!$G$6</c:f>
              <c:strCache>
                <c:ptCount val="1"/>
                <c:pt idx="0">
                  <c:v>IDCR</c:v>
                </c:pt>
              </c:strCache>
            </c:strRef>
          </c:tx>
          <c:spPr>
            <a:ln w="28575" cap="rnd">
              <a:noFill/>
              <a:round/>
            </a:ln>
            <a:effectLst/>
          </c:spPr>
          <c:marker>
            <c:symbol val="circle"/>
            <c:size val="5"/>
            <c:spPr>
              <a:solidFill>
                <a:srgbClr val="FF0000"/>
              </a:solidFill>
              <a:ln w="158750">
                <a:solidFill>
                  <a:srgbClr val="FF0000">
                    <a:alpha val="97000"/>
                  </a:srgbClr>
                </a:solidFill>
              </a:ln>
              <a:effectLst/>
            </c:spPr>
          </c:marker>
          <c:cat>
            <c:strRef>
              <c:f>Sheet2!$B$7:$B$15</c:f>
              <c:strCache>
                <c:ptCount val="9"/>
                <c:pt idx="0">
                  <c:v>College of Optometry</c:v>
                </c:pt>
                <c:pt idx="1">
                  <c:v>Stony Brook University</c:v>
                </c:pt>
                <c:pt idx="2">
                  <c:v>University at Buffalo</c:v>
                </c:pt>
                <c:pt idx="3">
                  <c:v>Upstate Medical University</c:v>
                </c:pt>
                <c:pt idx="4">
                  <c:v>Binghamton University</c:v>
                </c:pt>
                <c:pt idx="5">
                  <c:v>SUNY Downstate Medical Center</c:v>
                </c:pt>
                <c:pt idx="6">
                  <c:v>University at Albany</c:v>
                </c:pt>
                <c:pt idx="7">
                  <c:v>SUNY ESF</c:v>
                </c:pt>
                <c:pt idx="8">
                  <c:v>SUNY Polytechnic Institute</c:v>
                </c:pt>
              </c:strCache>
            </c:strRef>
          </c:cat>
          <c:val>
            <c:numRef>
              <c:f>Sheet2!$G$7:$G$15</c:f>
              <c:numCache>
                <c:formatCode>0.00%</c:formatCode>
                <c:ptCount val="9"/>
                <c:pt idx="0">
                  <c:v>0.40770000000000001</c:v>
                </c:pt>
                <c:pt idx="1">
                  <c:v>0.29630000000000001</c:v>
                </c:pt>
                <c:pt idx="2">
                  <c:v>0.30599999999999999</c:v>
                </c:pt>
                <c:pt idx="3">
                  <c:v>0.29509999999999997</c:v>
                </c:pt>
                <c:pt idx="4">
                  <c:v>0.22070000000000001</c:v>
                </c:pt>
                <c:pt idx="5">
                  <c:v>0.18920000000000001</c:v>
                </c:pt>
                <c:pt idx="6">
                  <c:v>0.15359999999999999</c:v>
                </c:pt>
                <c:pt idx="7">
                  <c:v>0.18640000000000001</c:v>
                </c:pt>
                <c:pt idx="8">
                  <c:v>3.0300000000000001E-2</c:v>
                </c:pt>
              </c:numCache>
            </c:numRef>
          </c:val>
          <c:smooth val="0"/>
        </c:ser>
        <c:dLbls>
          <c:showLegendKey val="0"/>
          <c:showVal val="0"/>
          <c:showCatName val="0"/>
          <c:showSerName val="0"/>
          <c:showPercent val="0"/>
          <c:showBubbleSize val="0"/>
        </c:dLbls>
        <c:marker val="1"/>
        <c:smooth val="0"/>
        <c:axId val="239075864"/>
        <c:axId val="239075472"/>
      </c:lineChart>
      <c:catAx>
        <c:axId val="239074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9075080"/>
        <c:crosses val="autoZero"/>
        <c:auto val="1"/>
        <c:lblAlgn val="ctr"/>
        <c:lblOffset val="100"/>
        <c:noMultiLvlLbl val="0"/>
      </c:catAx>
      <c:valAx>
        <c:axId val="2390750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9074688"/>
        <c:crosses val="autoZero"/>
        <c:crossBetween val="between"/>
      </c:valAx>
      <c:valAx>
        <c:axId val="239075472"/>
        <c:scaling>
          <c:orientation val="minMax"/>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9075864"/>
        <c:crosses val="max"/>
        <c:crossBetween val="between"/>
      </c:valAx>
      <c:catAx>
        <c:axId val="239075864"/>
        <c:scaling>
          <c:orientation val="minMax"/>
        </c:scaling>
        <c:delete val="1"/>
        <c:axPos val="b"/>
        <c:numFmt formatCode="General" sourceLinked="1"/>
        <c:majorTickMark val="out"/>
        <c:minorTickMark val="none"/>
        <c:tickLblPos val="nextTo"/>
        <c:crossAx val="23907547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5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5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image" Target="../media/image7.png"/><Relationship Id="rId6" Type="http://schemas.openxmlformats.org/officeDocument/2006/relationships/image" Target="../media/image12.jpeg"/><Relationship Id="rId5" Type="http://schemas.openxmlformats.org/officeDocument/2006/relationships/image" Target="../media/image11.png"/><Relationship Id="rId10" Type="http://schemas.openxmlformats.org/officeDocument/2006/relationships/image" Target="../media/image16.jpeg"/><Relationship Id="rId4" Type="http://schemas.openxmlformats.org/officeDocument/2006/relationships/image" Target="../media/image10.gif"/><Relationship Id="rId9"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E8F6B2-37E3-4C3B-8C61-ACCE091B16E7}" type="doc">
      <dgm:prSet loTypeId="urn:microsoft.com/office/officeart/2005/8/layout/hProcess9" loCatId="process" qsTypeId="urn:microsoft.com/office/officeart/2005/8/quickstyle/simple1" qsCatId="simple" csTypeId="urn:microsoft.com/office/officeart/2005/8/colors/accent1_2" csCatId="accent1" phldr="1"/>
      <dgm:spPr/>
    </dgm:pt>
    <dgm:pt modelId="{B2D1280B-5B24-4973-8E2E-32B311BC7FE7}">
      <dgm:prSet phldrT="[Text]"/>
      <dgm:spPr/>
      <dgm:t>
        <a:bodyPr/>
        <a:lstStyle/>
        <a:p>
          <a:r>
            <a:rPr lang="en-US" dirty="0" smtClean="0"/>
            <a:t>Proposal Preparation and Submission</a:t>
          </a:r>
          <a:endParaRPr lang="en-US" dirty="0"/>
        </a:p>
      </dgm:t>
    </dgm:pt>
    <dgm:pt modelId="{68C936ED-2B00-46A8-BF73-973CBCF70C6D}" type="parTrans" cxnId="{C33C0E25-A6BA-4C17-BC8C-0468D5F76E2A}">
      <dgm:prSet/>
      <dgm:spPr/>
      <dgm:t>
        <a:bodyPr/>
        <a:lstStyle/>
        <a:p>
          <a:endParaRPr lang="en-US"/>
        </a:p>
      </dgm:t>
    </dgm:pt>
    <dgm:pt modelId="{98C6AA8A-65F4-45EA-BA71-89BE71405C56}" type="sibTrans" cxnId="{C33C0E25-A6BA-4C17-BC8C-0468D5F76E2A}">
      <dgm:prSet/>
      <dgm:spPr/>
      <dgm:t>
        <a:bodyPr/>
        <a:lstStyle/>
        <a:p>
          <a:endParaRPr lang="en-US"/>
        </a:p>
      </dgm:t>
    </dgm:pt>
    <dgm:pt modelId="{90BE4B39-0DA8-43C7-B080-6FA6E65D0A21}">
      <dgm:prSet phldrT="[Text]"/>
      <dgm:spPr/>
      <dgm:t>
        <a:bodyPr/>
        <a:lstStyle/>
        <a:p>
          <a:r>
            <a:rPr lang="en-US" dirty="0" smtClean="0"/>
            <a:t>Award Negotiation and Acceptance</a:t>
          </a:r>
          <a:endParaRPr lang="en-US" dirty="0"/>
        </a:p>
      </dgm:t>
    </dgm:pt>
    <dgm:pt modelId="{4C7E4532-F3C1-40FE-BF70-4E43391433D9}" type="parTrans" cxnId="{B7257D0D-C2B9-4B7D-B575-C56CB29EE8A7}">
      <dgm:prSet/>
      <dgm:spPr/>
      <dgm:t>
        <a:bodyPr/>
        <a:lstStyle/>
        <a:p>
          <a:endParaRPr lang="en-US"/>
        </a:p>
      </dgm:t>
    </dgm:pt>
    <dgm:pt modelId="{A264DDAE-3802-4D89-B3CB-014671628D29}" type="sibTrans" cxnId="{B7257D0D-C2B9-4B7D-B575-C56CB29EE8A7}">
      <dgm:prSet/>
      <dgm:spPr/>
      <dgm:t>
        <a:bodyPr/>
        <a:lstStyle/>
        <a:p>
          <a:endParaRPr lang="en-US"/>
        </a:p>
      </dgm:t>
    </dgm:pt>
    <dgm:pt modelId="{046E7A8F-9896-4D11-BD2E-ED5446804098}">
      <dgm:prSet phldrT="[Text]"/>
      <dgm:spPr/>
      <dgm:t>
        <a:bodyPr/>
        <a:lstStyle/>
        <a:p>
          <a:r>
            <a:rPr lang="en-US" dirty="0" smtClean="0"/>
            <a:t>Award Management and Reporting</a:t>
          </a:r>
          <a:endParaRPr lang="en-US" dirty="0"/>
        </a:p>
      </dgm:t>
    </dgm:pt>
    <dgm:pt modelId="{9FB8497B-A6B8-43B9-AFF5-B583AE412B9C}" type="parTrans" cxnId="{2D542CEF-CDF8-410E-8BF5-222181663A80}">
      <dgm:prSet/>
      <dgm:spPr/>
      <dgm:t>
        <a:bodyPr/>
        <a:lstStyle/>
        <a:p>
          <a:endParaRPr lang="en-US"/>
        </a:p>
      </dgm:t>
    </dgm:pt>
    <dgm:pt modelId="{F23588EB-5B77-4133-8EB0-A157C9F50C1B}" type="sibTrans" cxnId="{2D542CEF-CDF8-410E-8BF5-222181663A80}">
      <dgm:prSet/>
      <dgm:spPr/>
      <dgm:t>
        <a:bodyPr/>
        <a:lstStyle/>
        <a:p>
          <a:endParaRPr lang="en-US"/>
        </a:p>
      </dgm:t>
    </dgm:pt>
    <dgm:pt modelId="{B002BAA1-4952-485B-813C-F2E2A95A3BBA}">
      <dgm:prSet phldrT="[Text]"/>
      <dgm:spPr/>
      <dgm:t>
        <a:bodyPr/>
        <a:lstStyle/>
        <a:p>
          <a:r>
            <a:rPr lang="en-US" dirty="0" smtClean="0"/>
            <a:t>Award</a:t>
          </a:r>
        </a:p>
        <a:p>
          <a:r>
            <a:rPr lang="en-US" dirty="0" smtClean="0"/>
            <a:t>Close-Out</a:t>
          </a:r>
          <a:endParaRPr lang="en-US" dirty="0"/>
        </a:p>
      </dgm:t>
    </dgm:pt>
    <dgm:pt modelId="{156E5AA6-2EB0-4576-8BEA-1310BB8E4779}" type="parTrans" cxnId="{060C0E35-AC38-4ECD-AE7F-AB2DAE4D4908}">
      <dgm:prSet/>
      <dgm:spPr/>
      <dgm:t>
        <a:bodyPr/>
        <a:lstStyle/>
        <a:p>
          <a:endParaRPr lang="en-US"/>
        </a:p>
      </dgm:t>
    </dgm:pt>
    <dgm:pt modelId="{DF6A6B79-E469-4193-89ED-2E3D6DB4DCA6}" type="sibTrans" cxnId="{060C0E35-AC38-4ECD-AE7F-AB2DAE4D4908}">
      <dgm:prSet/>
      <dgm:spPr/>
      <dgm:t>
        <a:bodyPr/>
        <a:lstStyle/>
        <a:p>
          <a:endParaRPr lang="en-US"/>
        </a:p>
      </dgm:t>
    </dgm:pt>
    <dgm:pt modelId="{A86C304E-A418-4346-B0EE-DE8C983C1A4F}">
      <dgm:prSet phldrT="[Text]"/>
      <dgm:spPr/>
      <dgm:t>
        <a:bodyPr/>
        <a:lstStyle/>
        <a:p>
          <a:r>
            <a:rPr lang="en-US" dirty="0" smtClean="0"/>
            <a:t>Award Establishment</a:t>
          </a:r>
          <a:endParaRPr lang="en-US" dirty="0"/>
        </a:p>
      </dgm:t>
    </dgm:pt>
    <dgm:pt modelId="{B5F76606-70BD-4361-963C-11D9A8BBCAA9}" type="parTrans" cxnId="{73DEAFF2-6D5B-4BE8-8CFB-323DDAEB63FB}">
      <dgm:prSet/>
      <dgm:spPr/>
      <dgm:t>
        <a:bodyPr/>
        <a:lstStyle/>
        <a:p>
          <a:endParaRPr lang="en-US"/>
        </a:p>
      </dgm:t>
    </dgm:pt>
    <dgm:pt modelId="{DB48729F-D1DB-4307-B3AD-251B2B24F266}" type="sibTrans" cxnId="{73DEAFF2-6D5B-4BE8-8CFB-323DDAEB63FB}">
      <dgm:prSet/>
      <dgm:spPr/>
      <dgm:t>
        <a:bodyPr/>
        <a:lstStyle/>
        <a:p>
          <a:endParaRPr lang="en-US"/>
        </a:p>
      </dgm:t>
    </dgm:pt>
    <dgm:pt modelId="{26FB6C7B-2EF0-4D75-AB94-9A8DE9A2EE7A}" type="pres">
      <dgm:prSet presAssocID="{03E8F6B2-37E3-4C3B-8C61-ACCE091B16E7}" presName="CompostProcess" presStyleCnt="0">
        <dgm:presLayoutVars>
          <dgm:dir/>
          <dgm:resizeHandles val="exact"/>
        </dgm:presLayoutVars>
      </dgm:prSet>
      <dgm:spPr/>
    </dgm:pt>
    <dgm:pt modelId="{D91567D2-EB39-4FEA-B7DA-B0F17E43FD97}" type="pres">
      <dgm:prSet presAssocID="{03E8F6B2-37E3-4C3B-8C61-ACCE091B16E7}" presName="arrow" presStyleLbl="bgShp" presStyleIdx="0" presStyleCnt="1"/>
      <dgm:spPr/>
    </dgm:pt>
    <dgm:pt modelId="{E4AD6C80-F761-4C37-B676-6C551BC6029E}" type="pres">
      <dgm:prSet presAssocID="{03E8F6B2-37E3-4C3B-8C61-ACCE091B16E7}" presName="linearProcess" presStyleCnt="0"/>
      <dgm:spPr/>
    </dgm:pt>
    <dgm:pt modelId="{06178FF7-1AC5-4314-A124-BFAED835157E}" type="pres">
      <dgm:prSet presAssocID="{B2D1280B-5B24-4973-8E2E-32B311BC7FE7}" presName="textNode" presStyleLbl="node1" presStyleIdx="0" presStyleCnt="5">
        <dgm:presLayoutVars>
          <dgm:bulletEnabled val="1"/>
        </dgm:presLayoutVars>
      </dgm:prSet>
      <dgm:spPr/>
      <dgm:t>
        <a:bodyPr/>
        <a:lstStyle/>
        <a:p>
          <a:endParaRPr lang="en-US"/>
        </a:p>
      </dgm:t>
    </dgm:pt>
    <dgm:pt modelId="{BB895DB7-C2D6-4058-9009-D7A35B766C62}" type="pres">
      <dgm:prSet presAssocID="{98C6AA8A-65F4-45EA-BA71-89BE71405C56}" presName="sibTrans" presStyleCnt="0"/>
      <dgm:spPr/>
    </dgm:pt>
    <dgm:pt modelId="{85B3A0B9-05B3-43FA-8D59-8C8ADD57CFE6}" type="pres">
      <dgm:prSet presAssocID="{90BE4B39-0DA8-43C7-B080-6FA6E65D0A21}" presName="textNode" presStyleLbl="node1" presStyleIdx="1" presStyleCnt="5">
        <dgm:presLayoutVars>
          <dgm:bulletEnabled val="1"/>
        </dgm:presLayoutVars>
      </dgm:prSet>
      <dgm:spPr/>
      <dgm:t>
        <a:bodyPr/>
        <a:lstStyle/>
        <a:p>
          <a:endParaRPr lang="en-US"/>
        </a:p>
      </dgm:t>
    </dgm:pt>
    <dgm:pt modelId="{DA378B89-C67A-4254-8EC3-0C0D2C5678CD}" type="pres">
      <dgm:prSet presAssocID="{A264DDAE-3802-4D89-B3CB-014671628D29}" presName="sibTrans" presStyleCnt="0"/>
      <dgm:spPr/>
    </dgm:pt>
    <dgm:pt modelId="{D589E563-87D4-4A75-9CA8-D73CFC33BB12}" type="pres">
      <dgm:prSet presAssocID="{A86C304E-A418-4346-B0EE-DE8C983C1A4F}" presName="textNode" presStyleLbl="node1" presStyleIdx="2" presStyleCnt="5">
        <dgm:presLayoutVars>
          <dgm:bulletEnabled val="1"/>
        </dgm:presLayoutVars>
      </dgm:prSet>
      <dgm:spPr/>
      <dgm:t>
        <a:bodyPr/>
        <a:lstStyle/>
        <a:p>
          <a:endParaRPr lang="en-US"/>
        </a:p>
      </dgm:t>
    </dgm:pt>
    <dgm:pt modelId="{99F7DFBF-737C-4A38-BADD-C8F59608F16E}" type="pres">
      <dgm:prSet presAssocID="{DB48729F-D1DB-4307-B3AD-251B2B24F266}" presName="sibTrans" presStyleCnt="0"/>
      <dgm:spPr/>
    </dgm:pt>
    <dgm:pt modelId="{397082EC-FC05-42E2-9AC6-987974865B0B}" type="pres">
      <dgm:prSet presAssocID="{046E7A8F-9896-4D11-BD2E-ED5446804098}" presName="textNode" presStyleLbl="node1" presStyleIdx="3" presStyleCnt="5">
        <dgm:presLayoutVars>
          <dgm:bulletEnabled val="1"/>
        </dgm:presLayoutVars>
      </dgm:prSet>
      <dgm:spPr/>
      <dgm:t>
        <a:bodyPr/>
        <a:lstStyle/>
        <a:p>
          <a:endParaRPr lang="en-US"/>
        </a:p>
      </dgm:t>
    </dgm:pt>
    <dgm:pt modelId="{C39A3937-759A-4075-B4E2-E2818D726AED}" type="pres">
      <dgm:prSet presAssocID="{F23588EB-5B77-4133-8EB0-A157C9F50C1B}" presName="sibTrans" presStyleCnt="0"/>
      <dgm:spPr/>
    </dgm:pt>
    <dgm:pt modelId="{EBC4949B-D55B-4C11-9AD8-D77EEB679C89}" type="pres">
      <dgm:prSet presAssocID="{B002BAA1-4952-485B-813C-F2E2A95A3BBA}" presName="textNode" presStyleLbl="node1" presStyleIdx="4" presStyleCnt="5">
        <dgm:presLayoutVars>
          <dgm:bulletEnabled val="1"/>
        </dgm:presLayoutVars>
      </dgm:prSet>
      <dgm:spPr/>
      <dgm:t>
        <a:bodyPr/>
        <a:lstStyle/>
        <a:p>
          <a:endParaRPr lang="en-US"/>
        </a:p>
      </dgm:t>
    </dgm:pt>
  </dgm:ptLst>
  <dgm:cxnLst>
    <dgm:cxn modelId="{6D8718FF-32DC-4D14-84E6-7DED059672A1}" type="presOf" srcId="{B2D1280B-5B24-4973-8E2E-32B311BC7FE7}" destId="{06178FF7-1AC5-4314-A124-BFAED835157E}" srcOrd="0" destOrd="0" presId="urn:microsoft.com/office/officeart/2005/8/layout/hProcess9"/>
    <dgm:cxn modelId="{F00C827E-0D57-417C-AAD9-CB9B5F6056D6}" type="presOf" srcId="{B002BAA1-4952-485B-813C-F2E2A95A3BBA}" destId="{EBC4949B-D55B-4C11-9AD8-D77EEB679C89}" srcOrd="0" destOrd="0" presId="urn:microsoft.com/office/officeart/2005/8/layout/hProcess9"/>
    <dgm:cxn modelId="{C33C0E25-A6BA-4C17-BC8C-0468D5F76E2A}" srcId="{03E8F6B2-37E3-4C3B-8C61-ACCE091B16E7}" destId="{B2D1280B-5B24-4973-8E2E-32B311BC7FE7}" srcOrd="0" destOrd="0" parTransId="{68C936ED-2B00-46A8-BF73-973CBCF70C6D}" sibTransId="{98C6AA8A-65F4-45EA-BA71-89BE71405C56}"/>
    <dgm:cxn modelId="{2A9359FB-C094-43A4-81A6-FED4F665AB7C}" type="presOf" srcId="{A86C304E-A418-4346-B0EE-DE8C983C1A4F}" destId="{D589E563-87D4-4A75-9CA8-D73CFC33BB12}" srcOrd="0" destOrd="0" presId="urn:microsoft.com/office/officeart/2005/8/layout/hProcess9"/>
    <dgm:cxn modelId="{060C0E35-AC38-4ECD-AE7F-AB2DAE4D4908}" srcId="{03E8F6B2-37E3-4C3B-8C61-ACCE091B16E7}" destId="{B002BAA1-4952-485B-813C-F2E2A95A3BBA}" srcOrd="4" destOrd="0" parTransId="{156E5AA6-2EB0-4576-8BEA-1310BB8E4779}" sibTransId="{DF6A6B79-E469-4193-89ED-2E3D6DB4DCA6}"/>
    <dgm:cxn modelId="{2598F11A-436E-44C5-907B-AEF2DF15F2E4}" type="presOf" srcId="{03E8F6B2-37E3-4C3B-8C61-ACCE091B16E7}" destId="{26FB6C7B-2EF0-4D75-AB94-9A8DE9A2EE7A}" srcOrd="0" destOrd="0" presId="urn:microsoft.com/office/officeart/2005/8/layout/hProcess9"/>
    <dgm:cxn modelId="{FF79DB86-08E9-41DF-87DA-CDA65E5C4AC2}" type="presOf" srcId="{046E7A8F-9896-4D11-BD2E-ED5446804098}" destId="{397082EC-FC05-42E2-9AC6-987974865B0B}" srcOrd="0" destOrd="0" presId="urn:microsoft.com/office/officeart/2005/8/layout/hProcess9"/>
    <dgm:cxn modelId="{73DEAFF2-6D5B-4BE8-8CFB-323DDAEB63FB}" srcId="{03E8F6B2-37E3-4C3B-8C61-ACCE091B16E7}" destId="{A86C304E-A418-4346-B0EE-DE8C983C1A4F}" srcOrd="2" destOrd="0" parTransId="{B5F76606-70BD-4361-963C-11D9A8BBCAA9}" sibTransId="{DB48729F-D1DB-4307-B3AD-251B2B24F266}"/>
    <dgm:cxn modelId="{B7257D0D-C2B9-4B7D-B575-C56CB29EE8A7}" srcId="{03E8F6B2-37E3-4C3B-8C61-ACCE091B16E7}" destId="{90BE4B39-0DA8-43C7-B080-6FA6E65D0A21}" srcOrd="1" destOrd="0" parTransId="{4C7E4532-F3C1-40FE-BF70-4E43391433D9}" sibTransId="{A264DDAE-3802-4D89-B3CB-014671628D29}"/>
    <dgm:cxn modelId="{2D542CEF-CDF8-410E-8BF5-222181663A80}" srcId="{03E8F6B2-37E3-4C3B-8C61-ACCE091B16E7}" destId="{046E7A8F-9896-4D11-BD2E-ED5446804098}" srcOrd="3" destOrd="0" parTransId="{9FB8497B-A6B8-43B9-AFF5-B583AE412B9C}" sibTransId="{F23588EB-5B77-4133-8EB0-A157C9F50C1B}"/>
    <dgm:cxn modelId="{4DC59959-DCB2-4DDB-B9EA-D5CB374D36F0}" type="presOf" srcId="{90BE4B39-0DA8-43C7-B080-6FA6E65D0A21}" destId="{85B3A0B9-05B3-43FA-8D59-8C8ADD57CFE6}" srcOrd="0" destOrd="0" presId="urn:microsoft.com/office/officeart/2005/8/layout/hProcess9"/>
    <dgm:cxn modelId="{1D35F375-AF9F-4119-BB35-F777A967300C}" type="presParOf" srcId="{26FB6C7B-2EF0-4D75-AB94-9A8DE9A2EE7A}" destId="{D91567D2-EB39-4FEA-B7DA-B0F17E43FD97}" srcOrd="0" destOrd="0" presId="urn:microsoft.com/office/officeart/2005/8/layout/hProcess9"/>
    <dgm:cxn modelId="{63808A86-5D5F-4F96-BE57-4B4E743A91AB}" type="presParOf" srcId="{26FB6C7B-2EF0-4D75-AB94-9A8DE9A2EE7A}" destId="{E4AD6C80-F761-4C37-B676-6C551BC6029E}" srcOrd="1" destOrd="0" presId="urn:microsoft.com/office/officeart/2005/8/layout/hProcess9"/>
    <dgm:cxn modelId="{212893D4-2137-4173-953E-644EA3C59CD8}" type="presParOf" srcId="{E4AD6C80-F761-4C37-B676-6C551BC6029E}" destId="{06178FF7-1AC5-4314-A124-BFAED835157E}" srcOrd="0" destOrd="0" presId="urn:microsoft.com/office/officeart/2005/8/layout/hProcess9"/>
    <dgm:cxn modelId="{A8C70636-7AA4-48B4-A37A-80E11D2A1F1E}" type="presParOf" srcId="{E4AD6C80-F761-4C37-B676-6C551BC6029E}" destId="{BB895DB7-C2D6-4058-9009-D7A35B766C62}" srcOrd="1" destOrd="0" presId="urn:microsoft.com/office/officeart/2005/8/layout/hProcess9"/>
    <dgm:cxn modelId="{581322EE-B454-490D-B075-CBE0016F9333}" type="presParOf" srcId="{E4AD6C80-F761-4C37-B676-6C551BC6029E}" destId="{85B3A0B9-05B3-43FA-8D59-8C8ADD57CFE6}" srcOrd="2" destOrd="0" presId="urn:microsoft.com/office/officeart/2005/8/layout/hProcess9"/>
    <dgm:cxn modelId="{0D00804D-6A70-4E28-B005-1DD65B9FAE66}" type="presParOf" srcId="{E4AD6C80-F761-4C37-B676-6C551BC6029E}" destId="{DA378B89-C67A-4254-8EC3-0C0D2C5678CD}" srcOrd="3" destOrd="0" presId="urn:microsoft.com/office/officeart/2005/8/layout/hProcess9"/>
    <dgm:cxn modelId="{8F8E249D-E8F9-46AF-8658-43E28ADBA0A6}" type="presParOf" srcId="{E4AD6C80-F761-4C37-B676-6C551BC6029E}" destId="{D589E563-87D4-4A75-9CA8-D73CFC33BB12}" srcOrd="4" destOrd="0" presId="urn:microsoft.com/office/officeart/2005/8/layout/hProcess9"/>
    <dgm:cxn modelId="{D982D36B-B26F-4ADA-9A53-A0DD64F179E4}" type="presParOf" srcId="{E4AD6C80-F761-4C37-B676-6C551BC6029E}" destId="{99F7DFBF-737C-4A38-BADD-C8F59608F16E}" srcOrd="5" destOrd="0" presId="urn:microsoft.com/office/officeart/2005/8/layout/hProcess9"/>
    <dgm:cxn modelId="{2CD8496A-8E11-44E8-AE79-866408F71A30}" type="presParOf" srcId="{E4AD6C80-F761-4C37-B676-6C551BC6029E}" destId="{397082EC-FC05-42E2-9AC6-987974865B0B}" srcOrd="6" destOrd="0" presId="urn:microsoft.com/office/officeart/2005/8/layout/hProcess9"/>
    <dgm:cxn modelId="{E7E61DFE-8888-4EC8-9C56-BBB76B0C95B5}" type="presParOf" srcId="{E4AD6C80-F761-4C37-B676-6C551BC6029E}" destId="{C39A3937-759A-4075-B4E2-E2818D726AED}" srcOrd="7" destOrd="0" presId="urn:microsoft.com/office/officeart/2005/8/layout/hProcess9"/>
    <dgm:cxn modelId="{11448250-8664-48E0-9FF4-472D11B73D45}" type="presParOf" srcId="{E4AD6C80-F761-4C37-B676-6C551BC6029E}" destId="{EBC4949B-D55B-4C11-9AD8-D77EEB679C89}"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3E8F6B2-37E3-4C3B-8C61-ACCE091B16E7}" type="doc">
      <dgm:prSet loTypeId="urn:microsoft.com/office/officeart/2005/8/layout/hProcess9" loCatId="process" qsTypeId="urn:microsoft.com/office/officeart/2005/8/quickstyle/simple1" qsCatId="simple" csTypeId="urn:microsoft.com/office/officeart/2005/8/colors/accent1_2" csCatId="accent1" phldr="1"/>
      <dgm:spPr/>
    </dgm:pt>
    <dgm:pt modelId="{B2D1280B-5B24-4973-8E2E-32B311BC7FE7}">
      <dgm:prSet phldrT="[Text]" custT="1"/>
      <dgm:spPr/>
      <dgm:t>
        <a:bodyPr/>
        <a:lstStyle/>
        <a:p>
          <a:r>
            <a:rPr lang="en-US" sz="3200" dirty="0" smtClean="0"/>
            <a:t>Proposal Preparation and Submission</a:t>
          </a:r>
          <a:endParaRPr lang="en-US" sz="3200" dirty="0"/>
        </a:p>
      </dgm:t>
    </dgm:pt>
    <dgm:pt modelId="{68C936ED-2B00-46A8-BF73-973CBCF70C6D}" type="parTrans" cxnId="{C33C0E25-A6BA-4C17-BC8C-0468D5F76E2A}">
      <dgm:prSet/>
      <dgm:spPr/>
      <dgm:t>
        <a:bodyPr/>
        <a:lstStyle/>
        <a:p>
          <a:endParaRPr lang="en-US"/>
        </a:p>
      </dgm:t>
    </dgm:pt>
    <dgm:pt modelId="{98C6AA8A-65F4-45EA-BA71-89BE71405C56}" type="sibTrans" cxnId="{C33C0E25-A6BA-4C17-BC8C-0468D5F76E2A}">
      <dgm:prSet/>
      <dgm:spPr/>
      <dgm:t>
        <a:bodyPr/>
        <a:lstStyle/>
        <a:p>
          <a:endParaRPr lang="en-US"/>
        </a:p>
      </dgm:t>
    </dgm:pt>
    <dgm:pt modelId="{90BE4B39-0DA8-43C7-B080-6FA6E65D0A21}">
      <dgm:prSet phldrT="[Text]" custT="1"/>
      <dgm:spPr/>
      <dgm:t>
        <a:bodyPr/>
        <a:lstStyle/>
        <a:p>
          <a:r>
            <a:rPr lang="en-US" sz="1000" dirty="0" smtClean="0"/>
            <a:t>Award Negotiation and Acceptance</a:t>
          </a:r>
          <a:endParaRPr lang="en-US" sz="1000" dirty="0"/>
        </a:p>
      </dgm:t>
    </dgm:pt>
    <dgm:pt modelId="{4C7E4532-F3C1-40FE-BF70-4E43391433D9}" type="parTrans" cxnId="{B7257D0D-C2B9-4B7D-B575-C56CB29EE8A7}">
      <dgm:prSet/>
      <dgm:spPr/>
      <dgm:t>
        <a:bodyPr/>
        <a:lstStyle/>
        <a:p>
          <a:endParaRPr lang="en-US"/>
        </a:p>
      </dgm:t>
    </dgm:pt>
    <dgm:pt modelId="{A264DDAE-3802-4D89-B3CB-014671628D29}" type="sibTrans" cxnId="{B7257D0D-C2B9-4B7D-B575-C56CB29EE8A7}">
      <dgm:prSet/>
      <dgm:spPr/>
      <dgm:t>
        <a:bodyPr/>
        <a:lstStyle/>
        <a:p>
          <a:endParaRPr lang="en-US"/>
        </a:p>
      </dgm:t>
    </dgm:pt>
    <dgm:pt modelId="{046E7A8F-9896-4D11-BD2E-ED5446804098}">
      <dgm:prSet phldrT="[Text]"/>
      <dgm:spPr/>
      <dgm:t>
        <a:bodyPr/>
        <a:lstStyle/>
        <a:p>
          <a:r>
            <a:rPr lang="en-US" dirty="0" smtClean="0"/>
            <a:t>Award Management and Reporting</a:t>
          </a:r>
          <a:endParaRPr lang="en-US" dirty="0"/>
        </a:p>
      </dgm:t>
    </dgm:pt>
    <dgm:pt modelId="{9FB8497B-A6B8-43B9-AFF5-B583AE412B9C}" type="parTrans" cxnId="{2D542CEF-CDF8-410E-8BF5-222181663A80}">
      <dgm:prSet/>
      <dgm:spPr/>
      <dgm:t>
        <a:bodyPr/>
        <a:lstStyle/>
        <a:p>
          <a:endParaRPr lang="en-US"/>
        </a:p>
      </dgm:t>
    </dgm:pt>
    <dgm:pt modelId="{F23588EB-5B77-4133-8EB0-A157C9F50C1B}" type="sibTrans" cxnId="{2D542CEF-CDF8-410E-8BF5-222181663A80}">
      <dgm:prSet/>
      <dgm:spPr/>
      <dgm:t>
        <a:bodyPr/>
        <a:lstStyle/>
        <a:p>
          <a:endParaRPr lang="en-US"/>
        </a:p>
      </dgm:t>
    </dgm:pt>
    <dgm:pt modelId="{B002BAA1-4952-485B-813C-F2E2A95A3BBA}">
      <dgm:prSet phldrT="[Text]"/>
      <dgm:spPr/>
      <dgm:t>
        <a:bodyPr/>
        <a:lstStyle/>
        <a:p>
          <a:r>
            <a:rPr lang="en-US" dirty="0" smtClean="0"/>
            <a:t>Award</a:t>
          </a:r>
        </a:p>
        <a:p>
          <a:r>
            <a:rPr lang="en-US" dirty="0" smtClean="0"/>
            <a:t>Close-Out</a:t>
          </a:r>
          <a:endParaRPr lang="en-US" dirty="0"/>
        </a:p>
      </dgm:t>
    </dgm:pt>
    <dgm:pt modelId="{156E5AA6-2EB0-4576-8BEA-1310BB8E4779}" type="parTrans" cxnId="{060C0E35-AC38-4ECD-AE7F-AB2DAE4D4908}">
      <dgm:prSet/>
      <dgm:spPr/>
      <dgm:t>
        <a:bodyPr/>
        <a:lstStyle/>
        <a:p>
          <a:endParaRPr lang="en-US"/>
        </a:p>
      </dgm:t>
    </dgm:pt>
    <dgm:pt modelId="{DF6A6B79-E469-4193-89ED-2E3D6DB4DCA6}" type="sibTrans" cxnId="{060C0E35-AC38-4ECD-AE7F-AB2DAE4D4908}">
      <dgm:prSet/>
      <dgm:spPr/>
      <dgm:t>
        <a:bodyPr/>
        <a:lstStyle/>
        <a:p>
          <a:endParaRPr lang="en-US"/>
        </a:p>
      </dgm:t>
    </dgm:pt>
    <dgm:pt modelId="{A86C304E-A418-4346-B0EE-DE8C983C1A4F}">
      <dgm:prSet phldrT="[Text]"/>
      <dgm:spPr/>
      <dgm:t>
        <a:bodyPr/>
        <a:lstStyle/>
        <a:p>
          <a:r>
            <a:rPr lang="en-US" dirty="0" smtClean="0"/>
            <a:t>Award Establishment</a:t>
          </a:r>
          <a:endParaRPr lang="en-US" dirty="0"/>
        </a:p>
      </dgm:t>
    </dgm:pt>
    <dgm:pt modelId="{B5F76606-70BD-4361-963C-11D9A8BBCAA9}" type="parTrans" cxnId="{73DEAFF2-6D5B-4BE8-8CFB-323DDAEB63FB}">
      <dgm:prSet/>
      <dgm:spPr/>
      <dgm:t>
        <a:bodyPr/>
        <a:lstStyle/>
        <a:p>
          <a:endParaRPr lang="en-US"/>
        </a:p>
      </dgm:t>
    </dgm:pt>
    <dgm:pt modelId="{DB48729F-D1DB-4307-B3AD-251B2B24F266}" type="sibTrans" cxnId="{73DEAFF2-6D5B-4BE8-8CFB-323DDAEB63FB}">
      <dgm:prSet/>
      <dgm:spPr/>
      <dgm:t>
        <a:bodyPr/>
        <a:lstStyle/>
        <a:p>
          <a:endParaRPr lang="en-US"/>
        </a:p>
      </dgm:t>
    </dgm:pt>
    <dgm:pt modelId="{26FB6C7B-2EF0-4D75-AB94-9A8DE9A2EE7A}" type="pres">
      <dgm:prSet presAssocID="{03E8F6B2-37E3-4C3B-8C61-ACCE091B16E7}" presName="CompostProcess" presStyleCnt="0">
        <dgm:presLayoutVars>
          <dgm:dir/>
          <dgm:resizeHandles val="exact"/>
        </dgm:presLayoutVars>
      </dgm:prSet>
      <dgm:spPr/>
    </dgm:pt>
    <dgm:pt modelId="{D91567D2-EB39-4FEA-B7DA-B0F17E43FD97}" type="pres">
      <dgm:prSet presAssocID="{03E8F6B2-37E3-4C3B-8C61-ACCE091B16E7}" presName="arrow" presStyleLbl="bgShp" presStyleIdx="0" presStyleCnt="1"/>
      <dgm:spPr/>
    </dgm:pt>
    <dgm:pt modelId="{E4AD6C80-F761-4C37-B676-6C551BC6029E}" type="pres">
      <dgm:prSet presAssocID="{03E8F6B2-37E3-4C3B-8C61-ACCE091B16E7}" presName="linearProcess" presStyleCnt="0"/>
      <dgm:spPr/>
    </dgm:pt>
    <dgm:pt modelId="{06178FF7-1AC5-4314-A124-BFAED835157E}" type="pres">
      <dgm:prSet presAssocID="{B2D1280B-5B24-4973-8E2E-32B311BC7FE7}" presName="textNode" presStyleLbl="node1" presStyleIdx="0" presStyleCnt="5" custScaleX="412371" custScaleY="174237">
        <dgm:presLayoutVars>
          <dgm:bulletEnabled val="1"/>
        </dgm:presLayoutVars>
      </dgm:prSet>
      <dgm:spPr/>
      <dgm:t>
        <a:bodyPr/>
        <a:lstStyle/>
        <a:p>
          <a:endParaRPr lang="en-US"/>
        </a:p>
      </dgm:t>
    </dgm:pt>
    <dgm:pt modelId="{BB895DB7-C2D6-4058-9009-D7A35B766C62}" type="pres">
      <dgm:prSet presAssocID="{98C6AA8A-65F4-45EA-BA71-89BE71405C56}" presName="sibTrans" presStyleCnt="0"/>
      <dgm:spPr/>
    </dgm:pt>
    <dgm:pt modelId="{85B3A0B9-05B3-43FA-8D59-8C8ADD57CFE6}" type="pres">
      <dgm:prSet presAssocID="{90BE4B39-0DA8-43C7-B080-6FA6E65D0A21}" presName="textNode" presStyleLbl="node1" presStyleIdx="1" presStyleCnt="5" custScaleX="107391" custScaleY="98474">
        <dgm:presLayoutVars>
          <dgm:bulletEnabled val="1"/>
        </dgm:presLayoutVars>
      </dgm:prSet>
      <dgm:spPr/>
      <dgm:t>
        <a:bodyPr/>
        <a:lstStyle/>
        <a:p>
          <a:endParaRPr lang="en-US"/>
        </a:p>
      </dgm:t>
    </dgm:pt>
    <dgm:pt modelId="{DA378B89-C67A-4254-8EC3-0C0D2C5678CD}" type="pres">
      <dgm:prSet presAssocID="{A264DDAE-3802-4D89-B3CB-014671628D29}" presName="sibTrans" presStyleCnt="0"/>
      <dgm:spPr/>
    </dgm:pt>
    <dgm:pt modelId="{D589E563-87D4-4A75-9CA8-D73CFC33BB12}" type="pres">
      <dgm:prSet presAssocID="{A86C304E-A418-4346-B0EE-DE8C983C1A4F}" presName="textNode" presStyleLbl="node1" presStyleIdx="2" presStyleCnt="5">
        <dgm:presLayoutVars>
          <dgm:bulletEnabled val="1"/>
        </dgm:presLayoutVars>
      </dgm:prSet>
      <dgm:spPr/>
      <dgm:t>
        <a:bodyPr/>
        <a:lstStyle/>
        <a:p>
          <a:endParaRPr lang="en-US"/>
        </a:p>
      </dgm:t>
    </dgm:pt>
    <dgm:pt modelId="{99F7DFBF-737C-4A38-BADD-C8F59608F16E}" type="pres">
      <dgm:prSet presAssocID="{DB48729F-D1DB-4307-B3AD-251B2B24F266}" presName="sibTrans" presStyleCnt="0"/>
      <dgm:spPr/>
    </dgm:pt>
    <dgm:pt modelId="{397082EC-FC05-42E2-9AC6-987974865B0B}" type="pres">
      <dgm:prSet presAssocID="{046E7A8F-9896-4D11-BD2E-ED5446804098}" presName="textNode" presStyleLbl="node1" presStyleIdx="3" presStyleCnt="5">
        <dgm:presLayoutVars>
          <dgm:bulletEnabled val="1"/>
        </dgm:presLayoutVars>
      </dgm:prSet>
      <dgm:spPr/>
      <dgm:t>
        <a:bodyPr/>
        <a:lstStyle/>
        <a:p>
          <a:endParaRPr lang="en-US"/>
        </a:p>
      </dgm:t>
    </dgm:pt>
    <dgm:pt modelId="{C39A3937-759A-4075-B4E2-E2818D726AED}" type="pres">
      <dgm:prSet presAssocID="{F23588EB-5B77-4133-8EB0-A157C9F50C1B}" presName="sibTrans" presStyleCnt="0"/>
      <dgm:spPr/>
    </dgm:pt>
    <dgm:pt modelId="{EBC4949B-D55B-4C11-9AD8-D77EEB679C89}" type="pres">
      <dgm:prSet presAssocID="{B002BAA1-4952-485B-813C-F2E2A95A3BBA}" presName="textNode" presStyleLbl="node1" presStyleIdx="4" presStyleCnt="5">
        <dgm:presLayoutVars>
          <dgm:bulletEnabled val="1"/>
        </dgm:presLayoutVars>
      </dgm:prSet>
      <dgm:spPr/>
      <dgm:t>
        <a:bodyPr/>
        <a:lstStyle/>
        <a:p>
          <a:endParaRPr lang="en-US"/>
        </a:p>
      </dgm:t>
    </dgm:pt>
  </dgm:ptLst>
  <dgm:cxnLst>
    <dgm:cxn modelId="{C51C8C6E-5ABE-4D3F-B103-F5F8C23237F8}" type="presOf" srcId="{A86C304E-A418-4346-B0EE-DE8C983C1A4F}" destId="{D589E563-87D4-4A75-9CA8-D73CFC33BB12}" srcOrd="0" destOrd="0" presId="urn:microsoft.com/office/officeart/2005/8/layout/hProcess9"/>
    <dgm:cxn modelId="{C9C0BB62-969D-4189-BF80-3F9EA9219DC7}" type="presOf" srcId="{B2D1280B-5B24-4973-8E2E-32B311BC7FE7}" destId="{06178FF7-1AC5-4314-A124-BFAED835157E}" srcOrd="0" destOrd="0" presId="urn:microsoft.com/office/officeart/2005/8/layout/hProcess9"/>
    <dgm:cxn modelId="{F77F0195-86AA-4B4B-95FD-109BBB6A052D}" type="presOf" srcId="{03E8F6B2-37E3-4C3B-8C61-ACCE091B16E7}" destId="{26FB6C7B-2EF0-4D75-AB94-9A8DE9A2EE7A}" srcOrd="0" destOrd="0" presId="urn:microsoft.com/office/officeart/2005/8/layout/hProcess9"/>
    <dgm:cxn modelId="{C33C0E25-A6BA-4C17-BC8C-0468D5F76E2A}" srcId="{03E8F6B2-37E3-4C3B-8C61-ACCE091B16E7}" destId="{B2D1280B-5B24-4973-8E2E-32B311BC7FE7}" srcOrd="0" destOrd="0" parTransId="{68C936ED-2B00-46A8-BF73-973CBCF70C6D}" sibTransId="{98C6AA8A-65F4-45EA-BA71-89BE71405C56}"/>
    <dgm:cxn modelId="{04C40FA1-D0C9-4F79-A1F9-02DBE8D22025}" type="presOf" srcId="{046E7A8F-9896-4D11-BD2E-ED5446804098}" destId="{397082EC-FC05-42E2-9AC6-987974865B0B}" srcOrd="0" destOrd="0" presId="urn:microsoft.com/office/officeart/2005/8/layout/hProcess9"/>
    <dgm:cxn modelId="{060C0E35-AC38-4ECD-AE7F-AB2DAE4D4908}" srcId="{03E8F6B2-37E3-4C3B-8C61-ACCE091B16E7}" destId="{B002BAA1-4952-485B-813C-F2E2A95A3BBA}" srcOrd="4" destOrd="0" parTransId="{156E5AA6-2EB0-4576-8BEA-1310BB8E4779}" sibTransId="{DF6A6B79-E469-4193-89ED-2E3D6DB4DCA6}"/>
    <dgm:cxn modelId="{19712038-F7DD-4BEE-8737-01E360940B80}" type="presOf" srcId="{90BE4B39-0DA8-43C7-B080-6FA6E65D0A21}" destId="{85B3A0B9-05B3-43FA-8D59-8C8ADD57CFE6}" srcOrd="0" destOrd="0" presId="urn:microsoft.com/office/officeart/2005/8/layout/hProcess9"/>
    <dgm:cxn modelId="{0EE2BB29-026D-4E62-9EE8-D1E2133BFE1C}" type="presOf" srcId="{B002BAA1-4952-485B-813C-F2E2A95A3BBA}" destId="{EBC4949B-D55B-4C11-9AD8-D77EEB679C89}" srcOrd="0" destOrd="0" presId="urn:microsoft.com/office/officeart/2005/8/layout/hProcess9"/>
    <dgm:cxn modelId="{73DEAFF2-6D5B-4BE8-8CFB-323DDAEB63FB}" srcId="{03E8F6B2-37E3-4C3B-8C61-ACCE091B16E7}" destId="{A86C304E-A418-4346-B0EE-DE8C983C1A4F}" srcOrd="2" destOrd="0" parTransId="{B5F76606-70BD-4361-963C-11D9A8BBCAA9}" sibTransId="{DB48729F-D1DB-4307-B3AD-251B2B24F266}"/>
    <dgm:cxn modelId="{B7257D0D-C2B9-4B7D-B575-C56CB29EE8A7}" srcId="{03E8F6B2-37E3-4C3B-8C61-ACCE091B16E7}" destId="{90BE4B39-0DA8-43C7-B080-6FA6E65D0A21}" srcOrd="1" destOrd="0" parTransId="{4C7E4532-F3C1-40FE-BF70-4E43391433D9}" sibTransId="{A264DDAE-3802-4D89-B3CB-014671628D29}"/>
    <dgm:cxn modelId="{2D542CEF-CDF8-410E-8BF5-222181663A80}" srcId="{03E8F6B2-37E3-4C3B-8C61-ACCE091B16E7}" destId="{046E7A8F-9896-4D11-BD2E-ED5446804098}" srcOrd="3" destOrd="0" parTransId="{9FB8497B-A6B8-43B9-AFF5-B583AE412B9C}" sibTransId="{F23588EB-5B77-4133-8EB0-A157C9F50C1B}"/>
    <dgm:cxn modelId="{6DB6FD72-1634-46D8-ADCB-804CBB9C2DE7}" type="presParOf" srcId="{26FB6C7B-2EF0-4D75-AB94-9A8DE9A2EE7A}" destId="{D91567D2-EB39-4FEA-B7DA-B0F17E43FD97}" srcOrd="0" destOrd="0" presId="urn:microsoft.com/office/officeart/2005/8/layout/hProcess9"/>
    <dgm:cxn modelId="{46E07AA8-F2D8-4ADC-AA4C-7675241945CA}" type="presParOf" srcId="{26FB6C7B-2EF0-4D75-AB94-9A8DE9A2EE7A}" destId="{E4AD6C80-F761-4C37-B676-6C551BC6029E}" srcOrd="1" destOrd="0" presId="urn:microsoft.com/office/officeart/2005/8/layout/hProcess9"/>
    <dgm:cxn modelId="{5A7937A5-667A-49AD-9CDD-635E369E47E7}" type="presParOf" srcId="{E4AD6C80-F761-4C37-B676-6C551BC6029E}" destId="{06178FF7-1AC5-4314-A124-BFAED835157E}" srcOrd="0" destOrd="0" presId="urn:microsoft.com/office/officeart/2005/8/layout/hProcess9"/>
    <dgm:cxn modelId="{3ABF2004-ED97-48AD-A06C-18897A1257C6}" type="presParOf" srcId="{E4AD6C80-F761-4C37-B676-6C551BC6029E}" destId="{BB895DB7-C2D6-4058-9009-D7A35B766C62}" srcOrd="1" destOrd="0" presId="urn:microsoft.com/office/officeart/2005/8/layout/hProcess9"/>
    <dgm:cxn modelId="{619C7CE4-C26E-4099-B534-901CBF2E5EDE}" type="presParOf" srcId="{E4AD6C80-F761-4C37-B676-6C551BC6029E}" destId="{85B3A0B9-05B3-43FA-8D59-8C8ADD57CFE6}" srcOrd="2" destOrd="0" presId="urn:microsoft.com/office/officeart/2005/8/layout/hProcess9"/>
    <dgm:cxn modelId="{A1E41D12-7DC1-48F8-A460-2955A13232B4}" type="presParOf" srcId="{E4AD6C80-F761-4C37-B676-6C551BC6029E}" destId="{DA378B89-C67A-4254-8EC3-0C0D2C5678CD}" srcOrd="3" destOrd="0" presId="urn:microsoft.com/office/officeart/2005/8/layout/hProcess9"/>
    <dgm:cxn modelId="{8325E7DC-B82A-46DF-90BB-4B81A4495F91}" type="presParOf" srcId="{E4AD6C80-F761-4C37-B676-6C551BC6029E}" destId="{D589E563-87D4-4A75-9CA8-D73CFC33BB12}" srcOrd="4" destOrd="0" presId="urn:microsoft.com/office/officeart/2005/8/layout/hProcess9"/>
    <dgm:cxn modelId="{9AA44EDC-0FC8-42D7-8263-9E7CB1CF6B17}" type="presParOf" srcId="{E4AD6C80-F761-4C37-B676-6C551BC6029E}" destId="{99F7DFBF-737C-4A38-BADD-C8F59608F16E}" srcOrd="5" destOrd="0" presId="urn:microsoft.com/office/officeart/2005/8/layout/hProcess9"/>
    <dgm:cxn modelId="{33B78815-5B53-4A00-82F7-139CF37AD3F9}" type="presParOf" srcId="{E4AD6C80-F761-4C37-B676-6C551BC6029E}" destId="{397082EC-FC05-42E2-9AC6-987974865B0B}" srcOrd="6" destOrd="0" presId="urn:microsoft.com/office/officeart/2005/8/layout/hProcess9"/>
    <dgm:cxn modelId="{500BADAE-E741-4FBF-B262-3CD6CF4525C6}" type="presParOf" srcId="{E4AD6C80-F761-4C37-B676-6C551BC6029E}" destId="{C39A3937-759A-4075-B4E2-E2818D726AED}" srcOrd="7" destOrd="0" presId="urn:microsoft.com/office/officeart/2005/8/layout/hProcess9"/>
    <dgm:cxn modelId="{C7D8290D-9403-4E08-804D-61BC7A3EBC9E}" type="presParOf" srcId="{E4AD6C80-F761-4C37-B676-6C551BC6029E}" destId="{EBC4949B-D55B-4C11-9AD8-D77EEB679C89}"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3E8F6B2-37E3-4C3B-8C61-ACCE091B16E7}" type="doc">
      <dgm:prSet loTypeId="urn:microsoft.com/office/officeart/2005/8/layout/hProcess9" loCatId="process" qsTypeId="urn:microsoft.com/office/officeart/2005/8/quickstyle/simple1" qsCatId="simple" csTypeId="urn:microsoft.com/office/officeart/2005/8/colors/accent1_2" csCatId="accent1" phldr="1"/>
      <dgm:spPr/>
    </dgm:pt>
    <dgm:pt modelId="{B2D1280B-5B24-4973-8E2E-32B311BC7FE7}">
      <dgm:prSet phldrT="[Text]"/>
      <dgm:spPr/>
      <dgm:t>
        <a:bodyPr/>
        <a:lstStyle/>
        <a:p>
          <a:r>
            <a:rPr lang="en-US" dirty="0" smtClean="0"/>
            <a:t>Proposal Preparation and Submission</a:t>
          </a:r>
          <a:endParaRPr lang="en-US" dirty="0"/>
        </a:p>
      </dgm:t>
    </dgm:pt>
    <dgm:pt modelId="{68C936ED-2B00-46A8-BF73-973CBCF70C6D}" type="parTrans" cxnId="{C33C0E25-A6BA-4C17-BC8C-0468D5F76E2A}">
      <dgm:prSet/>
      <dgm:spPr/>
      <dgm:t>
        <a:bodyPr/>
        <a:lstStyle/>
        <a:p>
          <a:endParaRPr lang="en-US"/>
        </a:p>
      </dgm:t>
    </dgm:pt>
    <dgm:pt modelId="{98C6AA8A-65F4-45EA-BA71-89BE71405C56}" type="sibTrans" cxnId="{C33C0E25-A6BA-4C17-BC8C-0468D5F76E2A}">
      <dgm:prSet/>
      <dgm:spPr/>
      <dgm:t>
        <a:bodyPr/>
        <a:lstStyle/>
        <a:p>
          <a:endParaRPr lang="en-US"/>
        </a:p>
      </dgm:t>
    </dgm:pt>
    <dgm:pt modelId="{90BE4B39-0DA8-43C7-B080-6FA6E65D0A21}">
      <dgm:prSet phldrT="[Text]" custT="1"/>
      <dgm:spPr/>
      <dgm:t>
        <a:bodyPr/>
        <a:lstStyle/>
        <a:p>
          <a:r>
            <a:rPr lang="en-US" sz="3200" dirty="0" smtClean="0"/>
            <a:t>Award Negotiation and Acceptance</a:t>
          </a:r>
          <a:endParaRPr lang="en-US" sz="3200" dirty="0"/>
        </a:p>
      </dgm:t>
    </dgm:pt>
    <dgm:pt modelId="{4C7E4532-F3C1-40FE-BF70-4E43391433D9}" type="parTrans" cxnId="{B7257D0D-C2B9-4B7D-B575-C56CB29EE8A7}">
      <dgm:prSet/>
      <dgm:spPr/>
      <dgm:t>
        <a:bodyPr/>
        <a:lstStyle/>
        <a:p>
          <a:endParaRPr lang="en-US"/>
        </a:p>
      </dgm:t>
    </dgm:pt>
    <dgm:pt modelId="{A264DDAE-3802-4D89-B3CB-014671628D29}" type="sibTrans" cxnId="{B7257D0D-C2B9-4B7D-B575-C56CB29EE8A7}">
      <dgm:prSet/>
      <dgm:spPr/>
      <dgm:t>
        <a:bodyPr/>
        <a:lstStyle/>
        <a:p>
          <a:endParaRPr lang="en-US"/>
        </a:p>
      </dgm:t>
    </dgm:pt>
    <dgm:pt modelId="{046E7A8F-9896-4D11-BD2E-ED5446804098}">
      <dgm:prSet phldrT="[Text]"/>
      <dgm:spPr/>
      <dgm:t>
        <a:bodyPr/>
        <a:lstStyle/>
        <a:p>
          <a:r>
            <a:rPr lang="en-US" dirty="0" smtClean="0"/>
            <a:t>Award Management and Reporting</a:t>
          </a:r>
          <a:endParaRPr lang="en-US" dirty="0"/>
        </a:p>
      </dgm:t>
    </dgm:pt>
    <dgm:pt modelId="{9FB8497B-A6B8-43B9-AFF5-B583AE412B9C}" type="parTrans" cxnId="{2D542CEF-CDF8-410E-8BF5-222181663A80}">
      <dgm:prSet/>
      <dgm:spPr/>
      <dgm:t>
        <a:bodyPr/>
        <a:lstStyle/>
        <a:p>
          <a:endParaRPr lang="en-US"/>
        </a:p>
      </dgm:t>
    </dgm:pt>
    <dgm:pt modelId="{F23588EB-5B77-4133-8EB0-A157C9F50C1B}" type="sibTrans" cxnId="{2D542CEF-CDF8-410E-8BF5-222181663A80}">
      <dgm:prSet/>
      <dgm:spPr/>
      <dgm:t>
        <a:bodyPr/>
        <a:lstStyle/>
        <a:p>
          <a:endParaRPr lang="en-US"/>
        </a:p>
      </dgm:t>
    </dgm:pt>
    <dgm:pt modelId="{B002BAA1-4952-485B-813C-F2E2A95A3BBA}">
      <dgm:prSet phldrT="[Text]"/>
      <dgm:spPr/>
      <dgm:t>
        <a:bodyPr/>
        <a:lstStyle/>
        <a:p>
          <a:r>
            <a:rPr lang="en-US" dirty="0" smtClean="0"/>
            <a:t>Award</a:t>
          </a:r>
        </a:p>
        <a:p>
          <a:r>
            <a:rPr lang="en-US" dirty="0" smtClean="0"/>
            <a:t>Close-Out</a:t>
          </a:r>
          <a:endParaRPr lang="en-US" dirty="0"/>
        </a:p>
      </dgm:t>
    </dgm:pt>
    <dgm:pt modelId="{156E5AA6-2EB0-4576-8BEA-1310BB8E4779}" type="parTrans" cxnId="{060C0E35-AC38-4ECD-AE7F-AB2DAE4D4908}">
      <dgm:prSet/>
      <dgm:spPr/>
      <dgm:t>
        <a:bodyPr/>
        <a:lstStyle/>
        <a:p>
          <a:endParaRPr lang="en-US"/>
        </a:p>
      </dgm:t>
    </dgm:pt>
    <dgm:pt modelId="{DF6A6B79-E469-4193-89ED-2E3D6DB4DCA6}" type="sibTrans" cxnId="{060C0E35-AC38-4ECD-AE7F-AB2DAE4D4908}">
      <dgm:prSet/>
      <dgm:spPr/>
      <dgm:t>
        <a:bodyPr/>
        <a:lstStyle/>
        <a:p>
          <a:endParaRPr lang="en-US"/>
        </a:p>
      </dgm:t>
    </dgm:pt>
    <dgm:pt modelId="{A86C304E-A418-4346-B0EE-DE8C983C1A4F}">
      <dgm:prSet phldrT="[Text]"/>
      <dgm:spPr/>
      <dgm:t>
        <a:bodyPr/>
        <a:lstStyle/>
        <a:p>
          <a:r>
            <a:rPr lang="en-US" dirty="0" smtClean="0"/>
            <a:t>Award Establishment</a:t>
          </a:r>
          <a:endParaRPr lang="en-US" dirty="0"/>
        </a:p>
      </dgm:t>
    </dgm:pt>
    <dgm:pt modelId="{B5F76606-70BD-4361-963C-11D9A8BBCAA9}" type="parTrans" cxnId="{73DEAFF2-6D5B-4BE8-8CFB-323DDAEB63FB}">
      <dgm:prSet/>
      <dgm:spPr/>
      <dgm:t>
        <a:bodyPr/>
        <a:lstStyle/>
        <a:p>
          <a:endParaRPr lang="en-US"/>
        </a:p>
      </dgm:t>
    </dgm:pt>
    <dgm:pt modelId="{DB48729F-D1DB-4307-B3AD-251B2B24F266}" type="sibTrans" cxnId="{73DEAFF2-6D5B-4BE8-8CFB-323DDAEB63FB}">
      <dgm:prSet/>
      <dgm:spPr/>
      <dgm:t>
        <a:bodyPr/>
        <a:lstStyle/>
        <a:p>
          <a:endParaRPr lang="en-US"/>
        </a:p>
      </dgm:t>
    </dgm:pt>
    <dgm:pt modelId="{26FB6C7B-2EF0-4D75-AB94-9A8DE9A2EE7A}" type="pres">
      <dgm:prSet presAssocID="{03E8F6B2-37E3-4C3B-8C61-ACCE091B16E7}" presName="CompostProcess" presStyleCnt="0">
        <dgm:presLayoutVars>
          <dgm:dir/>
          <dgm:resizeHandles val="exact"/>
        </dgm:presLayoutVars>
      </dgm:prSet>
      <dgm:spPr/>
    </dgm:pt>
    <dgm:pt modelId="{D91567D2-EB39-4FEA-B7DA-B0F17E43FD97}" type="pres">
      <dgm:prSet presAssocID="{03E8F6B2-37E3-4C3B-8C61-ACCE091B16E7}" presName="arrow" presStyleLbl="bgShp" presStyleIdx="0" presStyleCnt="1"/>
      <dgm:spPr/>
    </dgm:pt>
    <dgm:pt modelId="{E4AD6C80-F761-4C37-B676-6C551BC6029E}" type="pres">
      <dgm:prSet presAssocID="{03E8F6B2-37E3-4C3B-8C61-ACCE091B16E7}" presName="linearProcess" presStyleCnt="0"/>
      <dgm:spPr/>
    </dgm:pt>
    <dgm:pt modelId="{06178FF7-1AC5-4314-A124-BFAED835157E}" type="pres">
      <dgm:prSet presAssocID="{B2D1280B-5B24-4973-8E2E-32B311BC7FE7}" presName="textNode" presStyleLbl="node1" presStyleIdx="0" presStyleCnt="5">
        <dgm:presLayoutVars>
          <dgm:bulletEnabled val="1"/>
        </dgm:presLayoutVars>
      </dgm:prSet>
      <dgm:spPr/>
      <dgm:t>
        <a:bodyPr/>
        <a:lstStyle/>
        <a:p>
          <a:endParaRPr lang="en-US"/>
        </a:p>
      </dgm:t>
    </dgm:pt>
    <dgm:pt modelId="{BB895DB7-C2D6-4058-9009-D7A35B766C62}" type="pres">
      <dgm:prSet presAssocID="{98C6AA8A-65F4-45EA-BA71-89BE71405C56}" presName="sibTrans" presStyleCnt="0"/>
      <dgm:spPr/>
    </dgm:pt>
    <dgm:pt modelId="{85B3A0B9-05B3-43FA-8D59-8C8ADD57CFE6}" type="pres">
      <dgm:prSet presAssocID="{90BE4B39-0DA8-43C7-B080-6FA6E65D0A21}" presName="textNode" presStyleLbl="node1" presStyleIdx="1" presStyleCnt="5" custScaleX="384435" custScaleY="165819">
        <dgm:presLayoutVars>
          <dgm:bulletEnabled val="1"/>
        </dgm:presLayoutVars>
      </dgm:prSet>
      <dgm:spPr/>
      <dgm:t>
        <a:bodyPr/>
        <a:lstStyle/>
        <a:p>
          <a:endParaRPr lang="en-US"/>
        </a:p>
      </dgm:t>
    </dgm:pt>
    <dgm:pt modelId="{DA378B89-C67A-4254-8EC3-0C0D2C5678CD}" type="pres">
      <dgm:prSet presAssocID="{A264DDAE-3802-4D89-B3CB-014671628D29}" presName="sibTrans" presStyleCnt="0"/>
      <dgm:spPr/>
    </dgm:pt>
    <dgm:pt modelId="{D589E563-87D4-4A75-9CA8-D73CFC33BB12}" type="pres">
      <dgm:prSet presAssocID="{A86C304E-A418-4346-B0EE-DE8C983C1A4F}" presName="textNode" presStyleLbl="node1" presStyleIdx="2" presStyleCnt="5">
        <dgm:presLayoutVars>
          <dgm:bulletEnabled val="1"/>
        </dgm:presLayoutVars>
      </dgm:prSet>
      <dgm:spPr/>
      <dgm:t>
        <a:bodyPr/>
        <a:lstStyle/>
        <a:p>
          <a:endParaRPr lang="en-US"/>
        </a:p>
      </dgm:t>
    </dgm:pt>
    <dgm:pt modelId="{99F7DFBF-737C-4A38-BADD-C8F59608F16E}" type="pres">
      <dgm:prSet presAssocID="{DB48729F-D1DB-4307-B3AD-251B2B24F266}" presName="sibTrans" presStyleCnt="0"/>
      <dgm:spPr/>
    </dgm:pt>
    <dgm:pt modelId="{397082EC-FC05-42E2-9AC6-987974865B0B}" type="pres">
      <dgm:prSet presAssocID="{046E7A8F-9896-4D11-BD2E-ED5446804098}" presName="textNode" presStyleLbl="node1" presStyleIdx="3" presStyleCnt="5">
        <dgm:presLayoutVars>
          <dgm:bulletEnabled val="1"/>
        </dgm:presLayoutVars>
      </dgm:prSet>
      <dgm:spPr/>
      <dgm:t>
        <a:bodyPr/>
        <a:lstStyle/>
        <a:p>
          <a:endParaRPr lang="en-US"/>
        </a:p>
      </dgm:t>
    </dgm:pt>
    <dgm:pt modelId="{C39A3937-759A-4075-B4E2-E2818D726AED}" type="pres">
      <dgm:prSet presAssocID="{F23588EB-5B77-4133-8EB0-A157C9F50C1B}" presName="sibTrans" presStyleCnt="0"/>
      <dgm:spPr/>
    </dgm:pt>
    <dgm:pt modelId="{EBC4949B-D55B-4C11-9AD8-D77EEB679C89}" type="pres">
      <dgm:prSet presAssocID="{B002BAA1-4952-485B-813C-F2E2A95A3BBA}" presName="textNode" presStyleLbl="node1" presStyleIdx="4" presStyleCnt="5">
        <dgm:presLayoutVars>
          <dgm:bulletEnabled val="1"/>
        </dgm:presLayoutVars>
      </dgm:prSet>
      <dgm:spPr/>
      <dgm:t>
        <a:bodyPr/>
        <a:lstStyle/>
        <a:p>
          <a:endParaRPr lang="en-US"/>
        </a:p>
      </dgm:t>
    </dgm:pt>
  </dgm:ptLst>
  <dgm:cxnLst>
    <dgm:cxn modelId="{8FE94E99-E41B-4A65-A828-D1ED682A2CE4}" type="presOf" srcId="{90BE4B39-0DA8-43C7-B080-6FA6E65D0A21}" destId="{85B3A0B9-05B3-43FA-8D59-8C8ADD57CFE6}" srcOrd="0" destOrd="0" presId="urn:microsoft.com/office/officeart/2005/8/layout/hProcess9"/>
    <dgm:cxn modelId="{AE4852CB-6C85-4034-BD0E-095F4492F6F4}" type="presOf" srcId="{046E7A8F-9896-4D11-BD2E-ED5446804098}" destId="{397082EC-FC05-42E2-9AC6-987974865B0B}" srcOrd="0" destOrd="0" presId="urn:microsoft.com/office/officeart/2005/8/layout/hProcess9"/>
    <dgm:cxn modelId="{1487F0C9-8064-4C3F-8CFD-982EA5927D91}" type="presOf" srcId="{B2D1280B-5B24-4973-8E2E-32B311BC7FE7}" destId="{06178FF7-1AC5-4314-A124-BFAED835157E}" srcOrd="0" destOrd="0" presId="urn:microsoft.com/office/officeart/2005/8/layout/hProcess9"/>
    <dgm:cxn modelId="{C33C0E25-A6BA-4C17-BC8C-0468D5F76E2A}" srcId="{03E8F6B2-37E3-4C3B-8C61-ACCE091B16E7}" destId="{B2D1280B-5B24-4973-8E2E-32B311BC7FE7}" srcOrd="0" destOrd="0" parTransId="{68C936ED-2B00-46A8-BF73-973CBCF70C6D}" sibTransId="{98C6AA8A-65F4-45EA-BA71-89BE71405C56}"/>
    <dgm:cxn modelId="{060C0E35-AC38-4ECD-AE7F-AB2DAE4D4908}" srcId="{03E8F6B2-37E3-4C3B-8C61-ACCE091B16E7}" destId="{B002BAA1-4952-485B-813C-F2E2A95A3BBA}" srcOrd="4" destOrd="0" parTransId="{156E5AA6-2EB0-4576-8BEA-1310BB8E4779}" sibTransId="{DF6A6B79-E469-4193-89ED-2E3D6DB4DCA6}"/>
    <dgm:cxn modelId="{EB8F9B62-85FD-40FE-877A-998A5BC78AEB}" type="presOf" srcId="{03E8F6B2-37E3-4C3B-8C61-ACCE091B16E7}" destId="{26FB6C7B-2EF0-4D75-AB94-9A8DE9A2EE7A}" srcOrd="0" destOrd="0" presId="urn:microsoft.com/office/officeart/2005/8/layout/hProcess9"/>
    <dgm:cxn modelId="{A2A52057-A100-453D-BB0B-215A8AF70FF3}" type="presOf" srcId="{A86C304E-A418-4346-B0EE-DE8C983C1A4F}" destId="{D589E563-87D4-4A75-9CA8-D73CFC33BB12}" srcOrd="0" destOrd="0" presId="urn:microsoft.com/office/officeart/2005/8/layout/hProcess9"/>
    <dgm:cxn modelId="{73DEAFF2-6D5B-4BE8-8CFB-323DDAEB63FB}" srcId="{03E8F6B2-37E3-4C3B-8C61-ACCE091B16E7}" destId="{A86C304E-A418-4346-B0EE-DE8C983C1A4F}" srcOrd="2" destOrd="0" parTransId="{B5F76606-70BD-4361-963C-11D9A8BBCAA9}" sibTransId="{DB48729F-D1DB-4307-B3AD-251B2B24F266}"/>
    <dgm:cxn modelId="{78063AB6-C0D9-4718-A805-6F6374876626}" type="presOf" srcId="{B002BAA1-4952-485B-813C-F2E2A95A3BBA}" destId="{EBC4949B-D55B-4C11-9AD8-D77EEB679C89}" srcOrd="0" destOrd="0" presId="urn:microsoft.com/office/officeart/2005/8/layout/hProcess9"/>
    <dgm:cxn modelId="{B7257D0D-C2B9-4B7D-B575-C56CB29EE8A7}" srcId="{03E8F6B2-37E3-4C3B-8C61-ACCE091B16E7}" destId="{90BE4B39-0DA8-43C7-B080-6FA6E65D0A21}" srcOrd="1" destOrd="0" parTransId="{4C7E4532-F3C1-40FE-BF70-4E43391433D9}" sibTransId="{A264DDAE-3802-4D89-B3CB-014671628D29}"/>
    <dgm:cxn modelId="{2D542CEF-CDF8-410E-8BF5-222181663A80}" srcId="{03E8F6B2-37E3-4C3B-8C61-ACCE091B16E7}" destId="{046E7A8F-9896-4D11-BD2E-ED5446804098}" srcOrd="3" destOrd="0" parTransId="{9FB8497B-A6B8-43B9-AFF5-B583AE412B9C}" sibTransId="{F23588EB-5B77-4133-8EB0-A157C9F50C1B}"/>
    <dgm:cxn modelId="{8197A522-7AAB-4FA2-8E03-F116179FE018}" type="presParOf" srcId="{26FB6C7B-2EF0-4D75-AB94-9A8DE9A2EE7A}" destId="{D91567D2-EB39-4FEA-B7DA-B0F17E43FD97}" srcOrd="0" destOrd="0" presId="urn:microsoft.com/office/officeart/2005/8/layout/hProcess9"/>
    <dgm:cxn modelId="{D1EDF854-FC0E-4051-81D1-094A43C35782}" type="presParOf" srcId="{26FB6C7B-2EF0-4D75-AB94-9A8DE9A2EE7A}" destId="{E4AD6C80-F761-4C37-B676-6C551BC6029E}" srcOrd="1" destOrd="0" presId="urn:microsoft.com/office/officeart/2005/8/layout/hProcess9"/>
    <dgm:cxn modelId="{48BA265F-CC86-4CFF-9642-AD2E69AEDE1A}" type="presParOf" srcId="{E4AD6C80-F761-4C37-B676-6C551BC6029E}" destId="{06178FF7-1AC5-4314-A124-BFAED835157E}" srcOrd="0" destOrd="0" presId="urn:microsoft.com/office/officeart/2005/8/layout/hProcess9"/>
    <dgm:cxn modelId="{66AA3B71-830D-4AF3-B199-41D5FCB7692F}" type="presParOf" srcId="{E4AD6C80-F761-4C37-B676-6C551BC6029E}" destId="{BB895DB7-C2D6-4058-9009-D7A35B766C62}" srcOrd="1" destOrd="0" presId="urn:microsoft.com/office/officeart/2005/8/layout/hProcess9"/>
    <dgm:cxn modelId="{1C75C846-D52E-46E0-B6A0-C7EA0A6EF759}" type="presParOf" srcId="{E4AD6C80-F761-4C37-B676-6C551BC6029E}" destId="{85B3A0B9-05B3-43FA-8D59-8C8ADD57CFE6}" srcOrd="2" destOrd="0" presId="urn:microsoft.com/office/officeart/2005/8/layout/hProcess9"/>
    <dgm:cxn modelId="{300FB094-2F57-4C3C-8831-99D2535A9532}" type="presParOf" srcId="{E4AD6C80-F761-4C37-B676-6C551BC6029E}" destId="{DA378B89-C67A-4254-8EC3-0C0D2C5678CD}" srcOrd="3" destOrd="0" presId="urn:microsoft.com/office/officeart/2005/8/layout/hProcess9"/>
    <dgm:cxn modelId="{84498960-4F41-4464-A87C-788A6BEBC92D}" type="presParOf" srcId="{E4AD6C80-F761-4C37-B676-6C551BC6029E}" destId="{D589E563-87D4-4A75-9CA8-D73CFC33BB12}" srcOrd="4" destOrd="0" presId="urn:microsoft.com/office/officeart/2005/8/layout/hProcess9"/>
    <dgm:cxn modelId="{3704D2C6-924B-49F4-A28D-9A18A6BFB14B}" type="presParOf" srcId="{E4AD6C80-F761-4C37-B676-6C551BC6029E}" destId="{99F7DFBF-737C-4A38-BADD-C8F59608F16E}" srcOrd="5" destOrd="0" presId="urn:microsoft.com/office/officeart/2005/8/layout/hProcess9"/>
    <dgm:cxn modelId="{43CD3D15-608E-44CE-92BC-C40157C6BDEF}" type="presParOf" srcId="{E4AD6C80-F761-4C37-B676-6C551BC6029E}" destId="{397082EC-FC05-42E2-9AC6-987974865B0B}" srcOrd="6" destOrd="0" presId="urn:microsoft.com/office/officeart/2005/8/layout/hProcess9"/>
    <dgm:cxn modelId="{879EB52A-630B-47B4-916F-73D9D33FE476}" type="presParOf" srcId="{E4AD6C80-F761-4C37-B676-6C551BC6029E}" destId="{C39A3937-759A-4075-B4E2-E2818D726AED}" srcOrd="7" destOrd="0" presId="urn:microsoft.com/office/officeart/2005/8/layout/hProcess9"/>
    <dgm:cxn modelId="{4499372F-2310-4829-B940-542FE1402EFA}" type="presParOf" srcId="{E4AD6C80-F761-4C37-B676-6C551BC6029E}" destId="{EBC4949B-D55B-4C11-9AD8-D77EEB679C89}"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3E8F6B2-37E3-4C3B-8C61-ACCE091B16E7}" type="doc">
      <dgm:prSet loTypeId="urn:microsoft.com/office/officeart/2005/8/layout/hProcess9" loCatId="process" qsTypeId="urn:microsoft.com/office/officeart/2005/8/quickstyle/simple1" qsCatId="simple" csTypeId="urn:microsoft.com/office/officeart/2005/8/colors/accent1_2" csCatId="accent1" phldr="1"/>
      <dgm:spPr/>
    </dgm:pt>
    <dgm:pt modelId="{B2D1280B-5B24-4973-8E2E-32B311BC7FE7}">
      <dgm:prSet phldrT="[Text]"/>
      <dgm:spPr/>
      <dgm:t>
        <a:bodyPr/>
        <a:lstStyle/>
        <a:p>
          <a:r>
            <a:rPr lang="en-US" dirty="0" smtClean="0"/>
            <a:t>Proposal Preparation and Submission</a:t>
          </a:r>
          <a:endParaRPr lang="en-US" dirty="0"/>
        </a:p>
      </dgm:t>
    </dgm:pt>
    <dgm:pt modelId="{68C936ED-2B00-46A8-BF73-973CBCF70C6D}" type="parTrans" cxnId="{C33C0E25-A6BA-4C17-BC8C-0468D5F76E2A}">
      <dgm:prSet/>
      <dgm:spPr/>
      <dgm:t>
        <a:bodyPr/>
        <a:lstStyle/>
        <a:p>
          <a:endParaRPr lang="en-US"/>
        </a:p>
      </dgm:t>
    </dgm:pt>
    <dgm:pt modelId="{98C6AA8A-65F4-45EA-BA71-89BE71405C56}" type="sibTrans" cxnId="{C33C0E25-A6BA-4C17-BC8C-0468D5F76E2A}">
      <dgm:prSet/>
      <dgm:spPr/>
      <dgm:t>
        <a:bodyPr/>
        <a:lstStyle/>
        <a:p>
          <a:endParaRPr lang="en-US"/>
        </a:p>
      </dgm:t>
    </dgm:pt>
    <dgm:pt modelId="{90BE4B39-0DA8-43C7-B080-6FA6E65D0A21}">
      <dgm:prSet phldrT="[Text]"/>
      <dgm:spPr/>
      <dgm:t>
        <a:bodyPr/>
        <a:lstStyle/>
        <a:p>
          <a:r>
            <a:rPr lang="en-US" dirty="0" smtClean="0"/>
            <a:t>Award Negotiation and Acceptance</a:t>
          </a:r>
          <a:endParaRPr lang="en-US" dirty="0"/>
        </a:p>
      </dgm:t>
    </dgm:pt>
    <dgm:pt modelId="{4C7E4532-F3C1-40FE-BF70-4E43391433D9}" type="parTrans" cxnId="{B7257D0D-C2B9-4B7D-B575-C56CB29EE8A7}">
      <dgm:prSet/>
      <dgm:spPr/>
      <dgm:t>
        <a:bodyPr/>
        <a:lstStyle/>
        <a:p>
          <a:endParaRPr lang="en-US"/>
        </a:p>
      </dgm:t>
    </dgm:pt>
    <dgm:pt modelId="{A264DDAE-3802-4D89-B3CB-014671628D29}" type="sibTrans" cxnId="{B7257D0D-C2B9-4B7D-B575-C56CB29EE8A7}">
      <dgm:prSet/>
      <dgm:spPr/>
      <dgm:t>
        <a:bodyPr/>
        <a:lstStyle/>
        <a:p>
          <a:endParaRPr lang="en-US"/>
        </a:p>
      </dgm:t>
    </dgm:pt>
    <dgm:pt modelId="{046E7A8F-9896-4D11-BD2E-ED5446804098}">
      <dgm:prSet phldrT="[Text]"/>
      <dgm:spPr/>
      <dgm:t>
        <a:bodyPr/>
        <a:lstStyle/>
        <a:p>
          <a:r>
            <a:rPr lang="en-US" dirty="0" smtClean="0"/>
            <a:t>Award Management and Reporting</a:t>
          </a:r>
          <a:endParaRPr lang="en-US" dirty="0"/>
        </a:p>
      </dgm:t>
    </dgm:pt>
    <dgm:pt modelId="{9FB8497B-A6B8-43B9-AFF5-B583AE412B9C}" type="parTrans" cxnId="{2D542CEF-CDF8-410E-8BF5-222181663A80}">
      <dgm:prSet/>
      <dgm:spPr/>
      <dgm:t>
        <a:bodyPr/>
        <a:lstStyle/>
        <a:p>
          <a:endParaRPr lang="en-US"/>
        </a:p>
      </dgm:t>
    </dgm:pt>
    <dgm:pt modelId="{F23588EB-5B77-4133-8EB0-A157C9F50C1B}" type="sibTrans" cxnId="{2D542CEF-CDF8-410E-8BF5-222181663A80}">
      <dgm:prSet/>
      <dgm:spPr/>
      <dgm:t>
        <a:bodyPr/>
        <a:lstStyle/>
        <a:p>
          <a:endParaRPr lang="en-US"/>
        </a:p>
      </dgm:t>
    </dgm:pt>
    <dgm:pt modelId="{B002BAA1-4952-485B-813C-F2E2A95A3BBA}">
      <dgm:prSet phldrT="[Text]"/>
      <dgm:spPr/>
      <dgm:t>
        <a:bodyPr/>
        <a:lstStyle/>
        <a:p>
          <a:r>
            <a:rPr lang="en-US" dirty="0" smtClean="0"/>
            <a:t>Award</a:t>
          </a:r>
        </a:p>
        <a:p>
          <a:r>
            <a:rPr lang="en-US" dirty="0" smtClean="0"/>
            <a:t>Close-Out</a:t>
          </a:r>
          <a:endParaRPr lang="en-US" dirty="0"/>
        </a:p>
      </dgm:t>
    </dgm:pt>
    <dgm:pt modelId="{156E5AA6-2EB0-4576-8BEA-1310BB8E4779}" type="parTrans" cxnId="{060C0E35-AC38-4ECD-AE7F-AB2DAE4D4908}">
      <dgm:prSet/>
      <dgm:spPr/>
      <dgm:t>
        <a:bodyPr/>
        <a:lstStyle/>
        <a:p>
          <a:endParaRPr lang="en-US"/>
        </a:p>
      </dgm:t>
    </dgm:pt>
    <dgm:pt modelId="{DF6A6B79-E469-4193-89ED-2E3D6DB4DCA6}" type="sibTrans" cxnId="{060C0E35-AC38-4ECD-AE7F-AB2DAE4D4908}">
      <dgm:prSet/>
      <dgm:spPr/>
      <dgm:t>
        <a:bodyPr/>
        <a:lstStyle/>
        <a:p>
          <a:endParaRPr lang="en-US"/>
        </a:p>
      </dgm:t>
    </dgm:pt>
    <dgm:pt modelId="{A86C304E-A418-4346-B0EE-DE8C983C1A4F}">
      <dgm:prSet phldrT="[Text]" custT="1"/>
      <dgm:spPr/>
      <dgm:t>
        <a:bodyPr/>
        <a:lstStyle/>
        <a:p>
          <a:r>
            <a:rPr lang="en-US" sz="3200" dirty="0" smtClean="0"/>
            <a:t>Award Establishment</a:t>
          </a:r>
          <a:endParaRPr lang="en-US" sz="3200" dirty="0"/>
        </a:p>
      </dgm:t>
    </dgm:pt>
    <dgm:pt modelId="{B5F76606-70BD-4361-963C-11D9A8BBCAA9}" type="parTrans" cxnId="{73DEAFF2-6D5B-4BE8-8CFB-323DDAEB63FB}">
      <dgm:prSet/>
      <dgm:spPr/>
      <dgm:t>
        <a:bodyPr/>
        <a:lstStyle/>
        <a:p>
          <a:endParaRPr lang="en-US"/>
        </a:p>
      </dgm:t>
    </dgm:pt>
    <dgm:pt modelId="{DB48729F-D1DB-4307-B3AD-251B2B24F266}" type="sibTrans" cxnId="{73DEAFF2-6D5B-4BE8-8CFB-323DDAEB63FB}">
      <dgm:prSet/>
      <dgm:spPr/>
      <dgm:t>
        <a:bodyPr/>
        <a:lstStyle/>
        <a:p>
          <a:endParaRPr lang="en-US"/>
        </a:p>
      </dgm:t>
    </dgm:pt>
    <dgm:pt modelId="{26FB6C7B-2EF0-4D75-AB94-9A8DE9A2EE7A}" type="pres">
      <dgm:prSet presAssocID="{03E8F6B2-37E3-4C3B-8C61-ACCE091B16E7}" presName="CompostProcess" presStyleCnt="0">
        <dgm:presLayoutVars>
          <dgm:dir/>
          <dgm:resizeHandles val="exact"/>
        </dgm:presLayoutVars>
      </dgm:prSet>
      <dgm:spPr/>
    </dgm:pt>
    <dgm:pt modelId="{D91567D2-EB39-4FEA-B7DA-B0F17E43FD97}" type="pres">
      <dgm:prSet presAssocID="{03E8F6B2-37E3-4C3B-8C61-ACCE091B16E7}" presName="arrow" presStyleLbl="bgShp" presStyleIdx="0" presStyleCnt="1"/>
      <dgm:spPr/>
    </dgm:pt>
    <dgm:pt modelId="{E4AD6C80-F761-4C37-B676-6C551BC6029E}" type="pres">
      <dgm:prSet presAssocID="{03E8F6B2-37E3-4C3B-8C61-ACCE091B16E7}" presName="linearProcess" presStyleCnt="0"/>
      <dgm:spPr/>
    </dgm:pt>
    <dgm:pt modelId="{06178FF7-1AC5-4314-A124-BFAED835157E}" type="pres">
      <dgm:prSet presAssocID="{B2D1280B-5B24-4973-8E2E-32B311BC7FE7}" presName="textNode" presStyleLbl="node1" presStyleIdx="0" presStyleCnt="5">
        <dgm:presLayoutVars>
          <dgm:bulletEnabled val="1"/>
        </dgm:presLayoutVars>
      </dgm:prSet>
      <dgm:spPr/>
      <dgm:t>
        <a:bodyPr/>
        <a:lstStyle/>
        <a:p>
          <a:endParaRPr lang="en-US"/>
        </a:p>
      </dgm:t>
    </dgm:pt>
    <dgm:pt modelId="{BB895DB7-C2D6-4058-9009-D7A35B766C62}" type="pres">
      <dgm:prSet presAssocID="{98C6AA8A-65F4-45EA-BA71-89BE71405C56}" presName="sibTrans" presStyleCnt="0"/>
      <dgm:spPr/>
    </dgm:pt>
    <dgm:pt modelId="{85B3A0B9-05B3-43FA-8D59-8C8ADD57CFE6}" type="pres">
      <dgm:prSet presAssocID="{90BE4B39-0DA8-43C7-B080-6FA6E65D0A21}" presName="textNode" presStyleLbl="node1" presStyleIdx="1" presStyleCnt="5">
        <dgm:presLayoutVars>
          <dgm:bulletEnabled val="1"/>
        </dgm:presLayoutVars>
      </dgm:prSet>
      <dgm:spPr/>
      <dgm:t>
        <a:bodyPr/>
        <a:lstStyle/>
        <a:p>
          <a:endParaRPr lang="en-US"/>
        </a:p>
      </dgm:t>
    </dgm:pt>
    <dgm:pt modelId="{DA378B89-C67A-4254-8EC3-0C0D2C5678CD}" type="pres">
      <dgm:prSet presAssocID="{A264DDAE-3802-4D89-B3CB-014671628D29}" presName="sibTrans" presStyleCnt="0"/>
      <dgm:spPr/>
    </dgm:pt>
    <dgm:pt modelId="{D589E563-87D4-4A75-9CA8-D73CFC33BB12}" type="pres">
      <dgm:prSet presAssocID="{A86C304E-A418-4346-B0EE-DE8C983C1A4F}" presName="textNode" presStyleLbl="node1" presStyleIdx="2" presStyleCnt="5" custScaleX="420102" custScaleY="157401">
        <dgm:presLayoutVars>
          <dgm:bulletEnabled val="1"/>
        </dgm:presLayoutVars>
      </dgm:prSet>
      <dgm:spPr/>
      <dgm:t>
        <a:bodyPr/>
        <a:lstStyle/>
        <a:p>
          <a:endParaRPr lang="en-US"/>
        </a:p>
      </dgm:t>
    </dgm:pt>
    <dgm:pt modelId="{99F7DFBF-737C-4A38-BADD-C8F59608F16E}" type="pres">
      <dgm:prSet presAssocID="{DB48729F-D1DB-4307-B3AD-251B2B24F266}" presName="sibTrans" presStyleCnt="0"/>
      <dgm:spPr/>
    </dgm:pt>
    <dgm:pt modelId="{397082EC-FC05-42E2-9AC6-987974865B0B}" type="pres">
      <dgm:prSet presAssocID="{046E7A8F-9896-4D11-BD2E-ED5446804098}" presName="textNode" presStyleLbl="node1" presStyleIdx="3" presStyleCnt="5">
        <dgm:presLayoutVars>
          <dgm:bulletEnabled val="1"/>
        </dgm:presLayoutVars>
      </dgm:prSet>
      <dgm:spPr/>
      <dgm:t>
        <a:bodyPr/>
        <a:lstStyle/>
        <a:p>
          <a:endParaRPr lang="en-US"/>
        </a:p>
      </dgm:t>
    </dgm:pt>
    <dgm:pt modelId="{C39A3937-759A-4075-B4E2-E2818D726AED}" type="pres">
      <dgm:prSet presAssocID="{F23588EB-5B77-4133-8EB0-A157C9F50C1B}" presName="sibTrans" presStyleCnt="0"/>
      <dgm:spPr/>
    </dgm:pt>
    <dgm:pt modelId="{EBC4949B-D55B-4C11-9AD8-D77EEB679C89}" type="pres">
      <dgm:prSet presAssocID="{B002BAA1-4952-485B-813C-F2E2A95A3BBA}" presName="textNode" presStyleLbl="node1" presStyleIdx="4" presStyleCnt="5">
        <dgm:presLayoutVars>
          <dgm:bulletEnabled val="1"/>
        </dgm:presLayoutVars>
      </dgm:prSet>
      <dgm:spPr/>
      <dgm:t>
        <a:bodyPr/>
        <a:lstStyle/>
        <a:p>
          <a:endParaRPr lang="en-US"/>
        </a:p>
      </dgm:t>
    </dgm:pt>
  </dgm:ptLst>
  <dgm:cxnLst>
    <dgm:cxn modelId="{4107F501-8168-4D68-9507-6F84F885C3F8}" type="presOf" srcId="{B2D1280B-5B24-4973-8E2E-32B311BC7FE7}" destId="{06178FF7-1AC5-4314-A124-BFAED835157E}" srcOrd="0" destOrd="0" presId="urn:microsoft.com/office/officeart/2005/8/layout/hProcess9"/>
    <dgm:cxn modelId="{5F08C30A-6689-4FCD-B2F1-DD6D62AC46C8}" type="presOf" srcId="{A86C304E-A418-4346-B0EE-DE8C983C1A4F}" destId="{D589E563-87D4-4A75-9CA8-D73CFC33BB12}" srcOrd="0" destOrd="0" presId="urn:microsoft.com/office/officeart/2005/8/layout/hProcess9"/>
    <dgm:cxn modelId="{C33C0E25-A6BA-4C17-BC8C-0468D5F76E2A}" srcId="{03E8F6B2-37E3-4C3B-8C61-ACCE091B16E7}" destId="{B2D1280B-5B24-4973-8E2E-32B311BC7FE7}" srcOrd="0" destOrd="0" parTransId="{68C936ED-2B00-46A8-BF73-973CBCF70C6D}" sibTransId="{98C6AA8A-65F4-45EA-BA71-89BE71405C56}"/>
    <dgm:cxn modelId="{A0436F60-2C53-44E0-A133-012AAB682EE1}" type="presOf" srcId="{B002BAA1-4952-485B-813C-F2E2A95A3BBA}" destId="{EBC4949B-D55B-4C11-9AD8-D77EEB679C89}" srcOrd="0" destOrd="0" presId="urn:microsoft.com/office/officeart/2005/8/layout/hProcess9"/>
    <dgm:cxn modelId="{060C0E35-AC38-4ECD-AE7F-AB2DAE4D4908}" srcId="{03E8F6B2-37E3-4C3B-8C61-ACCE091B16E7}" destId="{B002BAA1-4952-485B-813C-F2E2A95A3BBA}" srcOrd="4" destOrd="0" parTransId="{156E5AA6-2EB0-4576-8BEA-1310BB8E4779}" sibTransId="{DF6A6B79-E469-4193-89ED-2E3D6DB4DCA6}"/>
    <dgm:cxn modelId="{67DA9D4F-63E4-4ADE-A720-E8F99E6853F2}" type="presOf" srcId="{046E7A8F-9896-4D11-BD2E-ED5446804098}" destId="{397082EC-FC05-42E2-9AC6-987974865B0B}" srcOrd="0" destOrd="0" presId="urn:microsoft.com/office/officeart/2005/8/layout/hProcess9"/>
    <dgm:cxn modelId="{6313B44A-543D-41B8-9EF1-FEE640B0283B}" type="presOf" srcId="{90BE4B39-0DA8-43C7-B080-6FA6E65D0A21}" destId="{85B3A0B9-05B3-43FA-8D59-8C8ADD57CFE6}" srcOrd="0" destOrd="0" presId="urn:microsoft.com/office/officeart/2005/8/layout/hProcess9"/>
    <dgm:cxn modelId="{685ED993-9BD1-403A-B346-1240972D4FAC}" type="presOf" srcId="{03E8F6B2-37E3-4C3B-8C61-ACCE091B16E7}" destId="{26FB6C7B-2EF0-4D75-AB94-9A8DE9A2EE7A}" srcOrd="0" destOrd="0" presId="urn:microsoft.com/office/officeart/2005/8/layout/hProcess9"/>
    <dgm:cxn modelId="{73DEAFF2-6D5B-4BE8-8CFB-323DDAEB63FB}" srcId="{03E8F6B2-37E3-4C3B-8C61-ACCE091B16E7}" destId="{A86C304E-A418-4346-B0EE-DE8C983C1A4F}" srcOrd="2" destOrd="0" parTransId="{B5F76606-70BD-4361-963C-11D9A8BBCAA9}" sibTransId="{DB48729F-D1DB-4307-B3AD-251B2B24F266}"/>
    <dgm:cxn modelId="{B7257D0D-C2B9-4B7D-B575-C56CB29EE8A7}" srcId="{03E8F6B2-37E3-4C3B-8C61-ACCE091B16E7}" destId="{90BE4B39-0DA8-43C7-B080-6FA6E65D0A21}" srcOrd="1" destOrd="0" parTransId="{4C7E4532-F3C1-40FE-BF70-4E43391433D9}" sibTransId="{A264DDAE-3802-4D89-B3CB-014671628D29}"/>
    <dgm:cxn modelId="{2D542CEF-CDF8-410E-8BF5-222181663A80}" srcId="{03E8F6B2-37E3-4C3B-8C61-ACCE091B16E7}" destId="{046E7A8F-9896-4D11-BD2E-ED5446804098}" srcOrd="3" destOrd="0" parTransId="{9FB8497B-A6B8-43B9-AFF5-B583AE412B9C}" sibTransId="{F23588EB-5B77-4133-8EB0-A157C9F50C1B}"/>
    <dgm:cxn modelId="{70B88889-EADB-483A-9EA6-3E3514AB387F}" type="presParOf" srcId="{26FB6C7B-2EF0-4D75-AB94-9A8DE9A2EE7A}" destId="{D91567D2-EB39-4FEA-B7DA-B0F17E43FD97}" srcOrd="0" destOrd="0" presId="urn:microsoft.com/office/officeart/2005/8/layout/hProcess9"/>
    <dgm:cxn modelId="{E9F6C9ED-B912-4A7D-A3D2-E80E3A5525D3}" type="presParOf" srcId="{26FB6C7B-2EF0-4D75-AB94-9A8DE9A2EE7A}" destId="{E4AD6C80-F761-4C37-B676-6C551BC6029E}" srcOrd="1" destOrd="0" presId="urn:microsoft.com/office/officeart/2005/8/layout/hProcess9"/>
    <dgm:cxn modelId="{E03CECAE-3E7A-4F8C-86D7-F384DF054425}" type="presParOf" srcId="{E4AD6C80-F761-4C37-B676-6C551BC6029E}" destId="{06178FF7-1AC5-4314-A124-BFAED835157E}" srcOrd="0" destOrd="0" presId="urn:microsoft.com/office/officeart/2005/8/layout/hProcess9"/>
    <dgm:cxn modelId="{2AD82A9C-9ECC-46A2-BF8F-6625D68F9F5E}" type="presParOf" srcId="{E4AD6C80-F761-4C37-B676-6C551BC6029E}" destId="{BB895DB7-C2D6-4058-9009-D7A35B766C62}" srcOrd="1" destOrd="0" presId="urn:microsoft.com/office/officeart/2005/8/layout/hProcess9"/>
    <dgm:cxn modelId="{6852F091-A324-47F7-B1E8-2E0BBD13A17B}" type="presParOf" srcId="{E4AD6C80-F761-4C37-B676-6C551BC6029E}" destId="{85B3A0B9-05B3-43FA-8D59-8C8ADD57CFE6}" srcOrd="2" destOrd="0" presId="urn:microsoft.com/office/officeart/2005/8/layout/hProcess9"/>
    <dgm:cxn modelId="{DA38E027-5FED-488F-9192-ED0B821D2A81}" type="presParOf" srcId="{E4AD6C80-F761-4C37-B676-6C551BC6029E}" destId="{DA378B89-C67A-4254-8EC3-0C0D2C5678CD}" srcOrd="3" destOrd="0" presId="urn:microsoft.com/office/officeart/2005/8/layout/hProcess9"/>
    <dgm:cxn modelId="{DA4B336F-A32A-471D-A5D6-3E19BBD7C66B}" type="presParOf" srcId="{E4AD6C80-F761-4C37-B676-6C551BC6029E}" destId="{D589E563-87D4-4A75-9CA8-D73CFC33BB12}" srcOrd="4" destOrd="0" presId="urn:microsoft.com/office/officeart/2005/8/layout/hProcess9"/>
    <dgm:cxn modelId="{C6FF5F9D-3FE7-4B5E-8012-498630C91BED}" type="presParOf" srcId="{E4AD6C80-F761-4C37-B676-6C551BC6029E}" destId="{99F7DFBF-737C-4A38-BADD-C8F59608F16E}" srcOrd="5" destOrd="0" presId="urn:microsoft.com/office/officeart/2005/8/layout/hProcess9"/>
    <dgm:cxn modelId="{66F1D96B-7AFD-4826-AA94-51FDF6ABB322}" type="presParOf" srcId="{E4AD6C80-F761-4C37-B676-6C551BC6029E}" destId="{397082EC-FC05-42E2-9AC6-987974865B0B}" srcOrd="6" destOrd="0" presId="urn:microsoft.com/office/officeart/2005/8/layout/hProcess9"/>
    <dgm:cxn modelId="{4E5B5ABE-0AD2-4569-880C-F3AC40320FE1}" type="presParOf" srcId="{E4AD6C80-F761-4C37-B676-6C551BC6029E}" destId="{C39A3937-759A-4075-B4E2-E2818D726AED}" srcOrd="7" destOrd="0" presId="urn:microsoft.com/office/officeart/2005/8/layout/hProcess9"/>
    <dgm:cxn modelId="{56CDDA9A-7F5E-4903-B516-5F83209CA117}" type="presParOf" srcId="{E4AD6C80-F761-4C37-B676-6C551BC6029E}" destId="{EBC4949B-D55B-4C11-9AD8-D77EEB679C89}"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3E8F6B2-37E3-4C3B-8C61-ACCE091B16E7}" type="doc">
      <dgm:prSet loTypeId="urn:microsoft.com/office/officeart/2005/8/layout/hProcess9" loCatId="process" qsTypeId="urn:microsoft.com/office/officeart/2005/8/quickstyle/simple1" qsCatId="simple" csTypeId="urn:microsoft.com/office/officeart/2005/8/colors/accent1_2" csCatId="accent1" phldr="1"/>
      <dgm:spPr/>
    </dgm:pt>
    <dgm:pt modelId="{B2D1280B-5B24-4973-8E2E-32B311BC7FE7}">
      <dgm:prSet phldrT="[Text]"/>
      <dgm:spPr/>
      <dgm:t>
        <a:bodyPr/>
        <a:lstStyle/>
        <a:p>
          <a:r>
            <a:rPr lang="en-US" dirty="0" smtClean="0"/>
            <a:t>Proposal Preparation and Submission</a:t>
          </a:r>
          <a:endParaRPr lang="en-US" dirty="0"/>
        </a:p>
      </dgm:t>
    </dgm:pt>
    <dgm:pt modelId="{68C936ED-2B00-46A8-BF73-973CBCF70C6D}" type="parTrans" cxnId="{C33C0E25-A6BA-4C17-BC8C-0468D5F76E2A}">
      <dgm:prSet/>
      <dgm:spPr/>
      <dgm:t>
        <a:bodyPr/>
        <a:lstStyle/>
        <a:p>
          <a:endParaRPr lang="en-US"/>
        </a:p>
      </dgm:t>
    </dgm:pt>
    <dgm:pt modelId="{98C6AA8A-65F4-45EA-BA71-89BE71405C56}" type="sibTrans" cxnId="{C33C0E25-A6BA-4C17-BC8C-0468D5F76E2A}">
      <dgm:prSet/>
      <dgm:spPr/>
      <dgm:t>
        <a:bodyPr/>
        <a:lstStyle/>
        <a:p>
          <a:endParaRPr lang="en-US"/>
        </a:p>
      </dgm:t>
    </dgm:pt>
    <dgm:pt modelId="{90BE4B39-0DA8-43C7-B080-6FA6E65D0A21}">
      <dgm:prSet phldrT="[Text]"/>
      <dgm:spPr/>
      <dgm:t>
        <a:bodyPr/>
        <a:lstStyle/>
        <a:p>
          <a:r>
            <a:rPr lang="en-US" dirty="0" smtClean="0"/>
            <a:t>Award Negotiation and Acceptance</a:t>
          </a:r>
          <a:endParaRPr lang="en-US" dirty="0"/>
        </a:p>
      </dgm:t>
    </dgm:pt>
    <dgm:pt modelId="{4C7E4532-F3C1-40FE-BF70-4E43391433D9}" type="parTrans" cxnId="{B7257D0D-C2B9-4B7D-B575-C56CB29EE8A7}">
      <dgm:prSet/>
      <dgm:spPr/>
      <dgm:t>
        <a:bodyPr/>
        <a:lstStyle/>
        <a:p>
          <a:endParaRPr lang="en-US"/>
        </a:p>
      </dgm:t>
    </dgm:pt>
    <dgm:pt modelId="{A264DDAE-3802-4D89-B3CB-014671628D29}" type="sibTrans" cxnId="{B7257D0D-C2B9-4B7D-B575-C56CB29EE8A7}">
      <dgm:prSet/>
      <dgm:spPr/>
      <dgm:t>
        <a:bodyPr/>
        <a:lstStyle/>
        <a:p>
          <a:endParaRPr lang="en-US"/>
        </a:p>
      </dgm:t>
    </dgm:pt>
    <dgm:pt modelId="{046E7A8F-9896-4D11-BD2E-ED5446804098}">
      <dgm:prSet phldrT="[Text]" custT="1"/>
      <dgm:spPr/>
      <dgm:t>
        <a:bodyPr/>
        <a:lstStyle/>
        <a:p>
          <a:r>
            <a:rPr lang="en-US" sz="3200" dirty="0" smtClean="0"/>
            <a:t>Award Management and Reporting</a:t>
          </a:r>
          <a:endParaRPr lang="en-US" sz="3200" dirty="0"/>
        </a:p>
      </dgm:t>
    </dgm:pt>
    <dgm:pt modelId="{9FB8497B-A6B8-43B9-AFF5-B583AE412B9C}" type="parTrans" cxnId="{2D542CEF-CDF8-410E-8BF5-222181663A80}">
      <dgm:prSet/>
      <dgm:spPr/>
      <dgm:t>
        <a:bodyPr/>
        <a:lstStyle/>
        <a:p>
          <a:endParaRPr lang="en-US"/>
        </a:p>
      </dgm:t>
    </dgm:pt>
    <dgm:pt modelId="{F23588EB-5B77-4133-8EB0-A157C9F50C1B}" type="sibTrans" cxnId="{2D542CEF-CDF8-410E-8BF5-222181663A80}">
      <dgm:prSet/>
      <dgm:spPr/>
      <dgm:t>
        <a:bodyPr/>
        <a:lstStyle/>
        <a:p>
          <a:endParaRPr lang="en-US"/>
        </a:p>
      </dgm:t>
    </dgm:pt>
    <dgm:pt modelId="{B002BAA1-4952-485B-813C-F2E2A95A3BBA}">
      <dgm:prSet phldrT="[Text]"/>
      <dgm:spPr/>
      <dgm:t>
        <a:bodyPr/>
        <a:lstStyle/>
        <a:p>
          <a:r>
            <a:rPr lang="en-US" dirty="0" smtClean="0"/>
            <a:t>Award</a:t>
          </a:r>
        </a:p>
        <a:p>
          <a:r>
            <a:rPr lang="en-US" dirty="0" smtClean="0"/>
            <a:t>Close-Out</a:t>
          </a:r>
          <a:endParaRPr lang="en-US" dirty="0"/>
        </a:p>
      </dgm:t>
    </dgm:pt>
    <dgm:pt modelId="{156E5AA6-2EB0-4576-8BEA-1310BB8E4779}" type="parTrans" cxnId="{060C0E35-AC38-4ECD-AE7F-AB2DAE4D4908}">
      <dgm:prSet/>
      <dgm:spPr/>
      <dgm:t>
        <a:bodyPr/>
        <a:lstStyle/>
        <a:p>
          <a:endParaRPr lang="en-US"/>
        </a:p>
      </dgm:t>
    </dgm:pt>
    <dgm:pt modelId="{DF6A6B79-E469-4193-89ED-2E3D6DB4DCA6}" type="sibTrans" cxnId="{060C0E35-AC38-4ECD-AE7F-AB2DAE4D4908}">
      <dgm:prSet/>
      <dgm:spPr/>
      <dgm:t>
        <a:bodyPr/>
        <a:lstStyle/>
        <a:p>
          <a:endParaRPr lang="en-US"/>
        </a:p>
      </dgm:t>
    </dgm:pt>
    <dgm:pt modelId="{A86C304E-A418-4346-B0EE-DE8C983C1A4F}">
      <dgm:prSet phldrT="[Text]"/>
      <dgm:spPr/>
      <dgm:t>
        <a:bodyPr/>
        <a:lstStyle/>
        <a:p>
          <a:r>
            <a:rPr lang="en-US" dirty="0" smtClean="0"/>
            <a:t>Award Establishment</a:t>
          </a:r>
          <a:endParaRPr lang="en-US" dirty="0"/>
        </a:p>
      </dgm:t>
    </dgm:pt>
    <dgm:pt modelId="{B5F76606-70BD-4361-963C-11D9A8BBCAA9}" type="parTrans" cxnId="{73DEAFF2-6D5B-4BE8-8CFB-323DDAEB63FB}">
      <dgm:prSet/>
      <dgm:spPr/>
      <dgm:t>
        <a:bodyPr/>
        <a:lstStyle/>
        <a:p>
          <a:endParaRPr lang="en-US"/>
        </a:p>
      </dgm:t>
    </dgm:pt>
    <dgm:pt modelId="{DB48729F-D1DB-4307-B3AD-251B2B24F266}" type="sibTrans" cxnId="{73DEAFF2-6D5B-4BE8-8CFB-323DDAEB63FB}">
      <dgm:prSet/>
      <dgm:spPr/>
      <dgm:t>
        <a:bodyPr/>
        <a:lstStyle/>
        <a:p>
          <a:endParaRPr lang="en-US"/>
        </a:p>
      </dgm:t>
    </dgm:pt>
    <dgm:pt modelId="{26FB6C7B-2EF0-4D75-AB94-9A8DE9A2EE7A}" type="pres">
      <dgm:prSet presAssocID="{03E8F6B2-37E3-4C3B-8C61-ACCE091B16E7}" presName="CompostProcess" presStyleCnt="0">
        <dgm:presLayoutVars>
          <dgm:dir/>
          <dgm:resizeHandles val="exact"/>
        </dgm:presLayoutVars>
      </dgm:prSet>
      <dgm:spPr/>
    </dgm:pt>
    <dgm:pt modelId="{D91567D2-EB39-4FEA-B7DA-B0F17E43FD97}" type="pres">
      <dgm:prSet presAssocID="{03E8F6B2-37E3-4C3B-8C61-ACCE091B16E7}" presName="arrow" presStyleLbl="bgShp" presStyleIdx="0" presStyleCnt="1"/>
      <dgm:spPr/>
    </dgm:pt>
    <dgm:pt modelId="{E4AD6C80-F761-4C37-B676-6C551BC6029E}" type="pres">
      <dgm:prSet presAssocID="{03E8F6B2-37E3-4C3B-8C61-ACCE091B16E7}" presName="linearProcess" presStyleCnt="0"/>
      <dgm:spPr/>
    </dgm:pt>
    <dgm:pt modelId="{06178FF7-1AC5-4314-A124-BFAED835157E}" type="pres">
      <dgm:prSet presAssocID="{B2D1280B-5B24-4973-8E2E-32B311BC7FE7}" presName="textNode" presStyleLbl="node1" presStyleIdx="0" presStyleCnt="5">
        <dgm:presLayoutVars>
          <dgm:bulletEnabled val="1"/>
        </dgm:presLayoutVars>
      </dgm:prSet>
      <dgm:spPr/>
      <dgm:t>
        <a:bodyPr/>
        <a:lstStyle/>
        <a:p>
          <a:endParaRPr lang="en-US"/>
        </a:p>
      </dgm:t>
    </dgm:pt>
    <dgm:pt modelId="{BB895DB7-C2D6-4058-9009-D7A35B766C62}" type="pres">
      <dgm:prSet presAssocID="{98C6AA8A-65F4-45EA-BA71-89BE71405C56}" presName="sibTrans" presStyleCnt="0"/>
      <dgm:spPr/>
    </dgm:pt>
    <dgm:pt modelId="{85B3A0B9-05B3-43FA-8D59-8C8ADD57CFE6}" type="pres">
      <dgm:prSet presAssocID="{90BE4B39-0DA8-43C7-B080-6FA6E65D0A21}" presName="textNode" presStyleLbl="node1" presStyleIdx="1" presStyleCnt="5">
        <dgm:presLayoutVars>
          <dgm:bulletEnabled val="1"/>
        </dgm:presLayoutVars>
      </dgm:prSet>
      <dgm:spPr/>
      <dgm:t>
        <a:bodyPr/>
        <a:lstStyle/>
        <a:p>
          <a:endParaRPr lang="en-US"/>
        </a:p>
      </dgm:t>
    </dgm:pt>
    <dgm:pt modelId="{DA378B89-C67A-4254-8EC3-0C0D2C5678CD}" type="pres">
      <dgm:prSet presAssocID="{A264DDAE-3802-4D89-B3CB-014671628D29}" presName="sibTrans" presStyleCnt="0"/>
      <dgm:spPr/>
    </dgm:pt>
    <dgm:pt modelId="{D589E563-87D4-4A75-9CA8-D73CFC33BB12}" type="pres">
      <dgm:prSet presAssocID="{A86C304E-A418-4346-B0EE-DE8C983C1A4F}" presName="textNode" presStyleLbl="node1" presStyleIdx="2" presStyleCnt="5">
        <dgm:presLayoutVars>
          <dgm:bulletEnabled val="1"/>
        </dgm:presLayoutVars>
      </dgm:prSet>
      <dgm:spPr/>
      <dgm:t>
        <a:bodyPr/>
        <a:lstStyle/>
        <a:p>
          <a:endParaRPr lang="en-US"/>
        </a:p>
      </dgm:t>
    </dgm:pt>
    <dgm:pt modelId="{99F7DFBF-737C-4A38-BADD-C8F59608F16E}" type="pres">
      <dgm:prSet presAssocID="{DB48729F-D1DB-4307-B3AD-251B2B24F266}" presName="sibTrans" presStyleCnt="0"/>
      <dgm:spPr/>
    </dgm:pt>
    <dgm:pt modelId="{397082EC-FC05-42E2-9AC6-987974865B0B}" type="pres">
      <dgm:prSet presAssocID="{046E7A8F-9896-4D11-BD2E-ED5446804098}" presName="textNode" presStyleLbl="node1" presStyleIdx="3" presStyleCnt="5" custScaleX="445626" custScaleY="157401">
        <dgm:presLayoutVars>
          <dgm:bulletEnabled val="1"/>
        </dgm:presLayoutVars>
      </dgm:prSet>
      <dgm:spPr/>
      <dgm:t>
        <a:bodyPr/>
        <a:lstStyle/>
        <a:p>
          <a:endParaRPr lang="en-US"/>
        </a:p>
      </dgm:t>
    </dgm:pt>
    <dgm:pt modelId="{C39A3937-759A-4075-B4E2-E2818D726AED}" type="pres">
      <dgm:prSet presAssocID="{F23588EB-5B77-4133-8EB0-A157C9F50C1B}" presName="sibTrans" presStyleCnt="0"/>
      <dgm:spPr/>
    </dgm:pt>
    <dgm:pt modelId="{EBC4949B-D55B-4C11-9AD8-D77EEB679C89}" type="pres">
      <dgm:prSet presAssocID="{B002BAA1-4952-485B-813C-F2E2A95A3BBA}" presName="textNode" presStyleLbl="node1" presStyleIdx="4" presStyleCnt="5">
        <dgm:presLayoutVars>
          <dgm:bulletEnabled val="1"/>
        </dgm:presLayoutVars>
      </dgm:prSet>
      <dgm:spPr/>
      <dgm:t>
        <a:bodyPr/>
        <a:lstStyle/>
        <a:p>
          <a:endParaRPr lang="en-US"/>
        </a:p>
      </dgm:t>
    </dgm:pt>
  </dgm:ptLst>
  <dgm:cxnLst>
    <dgm:cxn modelId="{FE2EE39E-3B11-4048-BDC1-223A4140AAAA}" type="presOf" srcId="{90BE4B39-0DA8-43C7-B080-6FA6E65D0A21}" destId="{85B3A0B9-05B3-43FA-8D59-8C8ADD57CFE6}" srcOrd="0" destOrd="0" presId="urn:microsoft.com/office/officeart/2005/8/layout/hProcess9"/>
    <dgm:cxn modelId="{FE1A63F3-CD9C-48A0-9B29-1FB0D2767424}" type="presOf" srcId="{B002BAA1-4952-485B-813C-F2E2A95A3BBA}" destId="{EBC4949B-D55B-4C11-9AD8-D77EEB679C89}" srcOrd="0" destOrd="0" presId="urn:microsoft.com/office/officeart/2005/8/layout/hProcess9"/>
    <dgm:cxn modelId="{2D84C599-B0AB-41A5-9CFC-1F6F3EE2F4F6}" type="presOf" srcId="{03E8F6B2-37E3-4C3B-8C61-ACCE091B16E7}" destId="{26FB6C7B-2EF0-4D75-AB94-9A8DE9A2EE7A}" srcOrd="0" destOrd="0" presId="urn:microsoft.com/office/officeart/2005/8/layout/hProcess9"/>
    <dgm:cxn modelId="{6FFCA2DB-E5E3-43B9-9DE6-C56EC726DA7F}" type="presOf" srcId="{046E7A8F-9896-4D11-BD2E-ED5446804098}" destId="{397082EC-FC05-42E2-9AC6-987974865B0B}" srcOrd="0" destOrd="0" presId="urn:microsoft.com/office/officeart/2005/8/layout/hProcess9"/>
    <dgm:cxn modelId="{C33C0E25-A6BA-4C17-BC8C-0468D5F76E2A}" srcId="{03E8F6B2-37E3-4C3B-8C61-ACCE091B16E7}" destId="{B2D1280B-5B24-4973-8E2E-32B311BC7FE7}" srcOrd="0" destOrd="0" parTransId="{68C936ED-2B00-46A8-BF73-973CBCF70C6D}" sibTransId="{98C6AA8A-65F4-45EA-BA71-89BE71405C56}"/>
    <dgm:cxn modelId="{060C0E35-AC38-4ECD-AE7F-AB2DAE4D4908}" srcId="{03E8F6B2-37E3-4C3B-8C61-ACCE091B16E7}" destId="{B002BAA1-4952-485B-813C-F2E2A95A3BBA}" srcOrd="4" destOrd="0" parTransId="{156E5AA6-2EB0-4576-8BEA-1310BB8E4779}" sibTransId="{DF6A6B79-E469-4193-89ED-2E3D6DB4DCA6}"/>
    <dgm:cxn modelId="{FC95F9B7-59ED-4C84-B040-7DB4ADC1DFFA}" type="presOf" srcId="{B2D1280B-5B24-4973-8E2E-32B311BC7FE7}" destId="{06178FF7-1AC5-4314-A124-BFAED835157E}" srcOrd="0" destOrd="0" presId="urn:microsoft.com/office/officeart/2005/8/layout/hProcess9"/>
    <dgm:cxn modelId="{73DEAFF2-6D5B-4BE8-8CFB-323DDAEB63FB}" srcId="{03E8F6B2-37E3-4C3B-8C61-ACCE091B16E7}" destId="{A86C304E-A418-4346-B0EE-DE8C983C1A4F}" srcOrd="2" destOrd="0" parTransId="{B5F76606-70BD-4361-963C-11D9A8BBCAA9}" sibTransId="{DB48729F-D1DB-4307-B3AD-251B2B24F266}"/>
    <dgm:cxn modelId="{B7257D0D-C2B9-4B7D-B575-C56CB29EE8A7}" srcId="{03E8F6B2-37E3-4C3B-8C61-ACCE091B16E7}" destId="{90BE4B39-0DA8-43C7-B080-6FA6E65D0A21}" srcOrd="1" destOrd="0" parTransId="{4C7E4532-F3C1-40FE-BF70-4E43391433D9}" sibTransId="{A264DDAE-3802-4D89-B3CB-014671628D29}"/>
    <dgm:cxn modelId="{86D26EE8-A822-4E12-887E-9ACC76209697}" type="presOf" srcId="{A86C304E-A418-4346-B0EE-DE8C983C1A4F}" destId="{D589E563-87D4-4A75-9CA8-D73CFC33BB12}" srcOrd="0" destOrd="0" presId="urn:microsoft.com/office/officeart/2005/8/layout/hProcess9"/>
    <dgm:cxn modelId="{2D542CEF-CDF8-410E-8BF5-222181663A80}" srcId="{03E8F6B2-37E3-4C3B-8C61-ACCE091B16E7}" destId="{046E7A8F-9896-4D11-BD2E-ED5446804098}" srcOrd="3" destOrd="0" parTransId="{9FB8497B-A6B8-43B9-AFF5-B583AE412B9C}" sibTransId="{F23588EB-5B77-4133-8EB0-A157C9F50C1B}"/>
    <dgm:cxn modelId="{CB808DF6-6406-45D2-9E2E-5DACEBCDBC45}" type="presParOf" srcId="{26FB6C7B-2EF0-4D75-AB94-9A8DE9A2EE7A}" destId="{D91567D2-EB39-4FEA-B7DA-B0F17E43FD97}" srcOrd="0" destOrd="0" presId="urn:microsoft.com/office/officeart/2005/8/layout/hProcess9"/>
    <dgm:cxn modelId="{29A244B3-4618-4E4A-B5FA-9EAC21479DEC}" type="presParOf" srcId="{26FB6C7B-2EF0-4D75-AB94-9A8DE9A2EE7A}" destId="{E4AD6C80-F761-4C37-B676-6C551BC6029E}" srcOrd="1" destOrd="0" presId="urn:microsoft.com/office/officeart/2005/8/layout/hProcess9"/>
    <dgm:cxn modelId="{E06902A3-DCDD-494C-B0FA-CFBAC7CF32EC}" type="presParOf" srcId="{E4AD6C80-F761-4C37-B676-6C551BC6029E}" destId="{06178FF7-1AC5-4314-A124-BFAED835157E}" srcOrd="0" destOrd="0" presId="urn:microsoft.com/office/officeart/2005/8/layout/hProcess9"/>
    <dgm:cxn modelId="{0127BF91-8118-4044-B1F5-0498100AACD7}" type="presParOf" srcId="{E4AD6C80-F761-4C37-B676-6C551BC6029E}" destId="{BB895DB7-C2D6-4058-9009-D7A35B766C62}" srcOrd="1" destOrd="0" presId="urn:microsoft.com/office/officeart/2005/8/layout/hProcess9"/>
    <dgm:cxn modelId="{03A81BF6-7F90-4F46-A373-F40B6AB1BB81}" type="presParOf" srcId="{E4AD6C80-F761-4C37-B676-6C551BC6029E}" destId="{85B3A0B9-05B3-43FA-8D59-8C8ADD57CFE6}" srcOrd="2" destOrd="0" presId="urn:microsoft.com/office/officeart/2005/8/layout/hProcess9"/>
    <dgm:cxn modelId="{C236EB82-137E-425A-9AA7-9637C1E3E429}" type="presParOf" srcId="{E4AD6C80-F761-4C37-B676-6C551BC6029E}" destId="{DA378B89-C67A-4254-8EC3-0C0D2C5678CD}" srcOrd="3" destOrd="0" presId="urn:microsoft.com/office/officeart/2005/8/layout/hProcess9"/>
    <dgm:cxn modelId="{FB3ACDF1-7A4F-4324-A5EC-13F17BCCBFF5}" type="presParOf" srcId="{E4AD6C80-F761-4C37-B676-6C551BC6029E}" destId="{D589E563-87D4-4A75-9CA8-D73CFC33BB12}" srcOrd="4" destOrd="0" presId="urn:microsoft.com/office/officeart/2005/8/layout/hProcess9"/>
    <dgm:cxn modelId="{DC5DA15A-C70B-44D5-AE99-CFC8C5B1A983}" type="presParOf" srcId="{E4AD6C80-F761-4C37-B676-6C551BC6029E}" destId="{99F7DFBF-737C-4A38-BADD-C8F59608F16E}" srcOrd="5" destOrd="0" presId="urn:microsoft.com/office/officeart/2005/8/layout/hProcess9"/>
    <dgm:cxn modelId="{41542E36-81DA-45A2-A42E-D13B6CCED243}" type="presParOf" srcId="{E4AD6C80-F761-4C37-B676-6C551BC6029E}" destId="{397082EC-FC05-42E2-9AC6-987974865B0B}" srcOrd="6" destOrd="0" presId="urn:microsoft.com/office/officeart/2005/8/layout/hProcess9"/>
    <dgm:cxn modelId="{C9E73A0B-96BC-4853-93B0-4717638855E5}" type="presParOf" srcId="{E4AD6C80-F761-4C37-B676-6C551BC6029E}" destId="{C39A3937-759A-4075-B4E2-E2818D726AED}" srcOrd="7" destOrd="0" presId="urn:microsoft.com/office/officeart/2005/8/layout/hProcess9"/>
    <dgm:cxn modelId="{40545EB0-82DD-46E6-B171-28ED0023C2E0}" type="presParOf" srcId="{E4AD6C80-F761-4C37-B676-6C551BC6029E}" destId="{EBC4949B-D55B-4C11-9AD8-D77EEB679C89}"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3E8F6B2-37E3-4C3B-8C61-ACCE091B16E7}" type="doc">
      <dgm:prSet loTypeId="urn:microsoft.com/office/officeart/2005/8/layout/hProcess9" loCatId="process" qsTypeId="urn:microsoft.com/office/officeart/2005/8/quickstyle/simple1" qsCatId="simple" csTypeId="urn:microsoft.com/office/officeart/2005/8/colors/accent1_2" csCatId="accent1" phldr="1"/>
      <dgm:spPr/>
    </dgm:pt>
    <dgm:pt modelId="{B2D1280B-5B24-4973-8E2E-32B311BC7FE7}">
      <dgm:prSet phldrT="[Text]"/>
      <dgm:spPr/>
      <dgm:t>
        <a:bodyPr/>
        <a:lstStyle/>
        <a:p>
          <a:r>
            <a:rPr lang="en-US" dirty="0" smtClean="0"/>
            <a:t>Proposal Preparation and Submission</a:t>
          </a:r>
          <a:endParaRPr lang="en-US" dirty="0"/>
        </a:p>
      </dgm:t>
    </dgm:pt>
    <dgm:pt modelId="{68C936ED-2B00-46A8-BF73-973CBCF70C6D}" type="parTrans" cxnId="{C33C0E25-A6BA-4C17-BC8C-0468D5F76E2A}">
      <dgm:prSet/>
      <dgm:spPr/>
      <dgm:t>
        <a:bodyPr/>
        <a:lstStyle/>
        <a:p>
          <a:endParaRPr lang="en-US"/>
        </a:p>
      </dgm:t>
    </dgm:pt>
    <dgm:pt modelId="{98C6AA8A-65F4-45EA-BA71-89BE71405C56}" type="sibTrans" cxnId="{C33C0E25-A6BA-4C17-BC8C-0468D5F76E2A}">
      <dgm:prSet/>
      <dgm:spPr/>
      <dgm:t>
        <a:bodyPr/>
        <a:lstStyle/>
        <a:p>
          <a:endParaRPr lang="en-US"/>
        </a:p>
      </dgm:t>
    </dgm:pt>
    <dgm:pt modelId="{90BE4B39-0DA8-43C7-B080-6FA6E65D0A21}">
      <dgm:prSet phldrT="[Text]"/>
      <dgm:spPr/>
      <dgm:t>
        <a:bodyPr/>
        <a:lstStyle/>
        <a:p>
          <a:r>
            <a:rPr lang="en-US" dirty="0" smtClean="0"/>
            <a:t>Award Negotiation and Acceptance</a:t>
          </a:r>
          <a:endParaRPr lang="en-US" dirty="0"/>
        </a:p>
      </dgm:t>
    </dgm:pt>
    <dgm:pt modelId="{4C7E4532-F3C1-40FE-BF70-4E43391433D9}" type="parTrans" cxnId="{B7257D0D-C2B9-4B7D-B575-C56CB29EE8A7}">
      <dgm:prSet/>
      <dgm:spPr/>
      <dgm:t>
        <a:bodyPr/>
        <a:lstStyle/>
        <a:p>
          <a:endParaRPr lang="en-US"/>
        </a:p>
      </dgm:t>
    </dgm:pt>
    <dgm:pt modelId="{A264DDAE-3802-4D89-B3CB-014671628D29}" type="sibTrans" cxnId="{B7257D0D-C2B9-4B7D-B575-C56CB29EE8A7}">
      <dgm:prSet/>
      <dgm:spPr/>
      <dgm:t>
        <a:bodyPr/>
        <a:lstStyle/>
        <a:p>
          <a:endParaRPr lang="en-US"/>
        </a:p>
      </dgm:t>
    </dgm:pt>
    <dgm:pt modelId="{046E7A8F-9896-4D11-BD2E-ED5446804098}">
      <dgm:prSet phldrT="[Text]"/>
      <dgm:spPr/>
      <dgm:t>
        <a:bodyPr/>
        <a:lstStyle/>
        <a:p>
          <a:r>
            <a:rPr lang="en-US" dirty="0" smtClean="0"/>
            <a:t>Award Management and Reporting</a:t>
          </a:r>
          <a:endParaRPr lang="en-US" dirty="0"/>
        </a:p>
      </dgm:t>
    </dgm:pt>
    <dgm:pt modelId="{9FB8497B-A6B8-43B9-AFF5-B583AE412B9C}" type="parTrans" cxnId="{2D542CEF-CDF8-410E-8BF5-222181663A80}">
      <dgm:prSet/>
      <dgm:spPr/>
      <dgm:t>
        <a:bodyPr/>
        <a:lstStyle/>
        <a:p>
          <a:endParaRPr lang="en-US"/>
        </a:p>
      </dgm:t>
    </dgm:pt>
    <dgm:pt modelId="{F23588EB-5B77-4133-8EB0-A157C9F50C1B}" type="sibTrans" cxnId="{2D542CEF-CDF8-410E-8BF5-222181663A80}">
      <dgm:prSet/>
      <dgm:spPr/>
      <dgm:t>
        <a:bodyPr/>
        <a:lstStyle/>
        <a:p>
          <a:endParaRPr lang="en-US"/>
        </a:p>
      </dgm:t>
    </dgm:pt>
    <dgm:pt modelId="{B002BAA1-4952-485B-813C-F2E2A95A3BBA}">
      <dgm:prSet phldrT="[Text]" custT="1"/>
      <dgm:spPr/>
      <dgm:t>
        <a:bodyPr/>
        <a:lstStyle/>
        <a:p>
          <a:pPr>
            <a:spcAft>
              <a:spcPts val="0"/>
            </a:spcAft>
          </a:pPr>
          <a:r>
            <a:rPr lang="en-US" sz="3200" dirty="0" smtClean="0"/>
            <a:t>Award</a:t>
          </a:r>
        </a:p>
        <a:p>
          <a:pPr>
            <a:spcAft>
              <a:spcPts val="0"/>
            </a:spcAft>
          </a:pPr>
          <a:r>
            <a:rPr lang="en-US" sz="3200" dirty="0" smtClean="0"/>
            <a:t>Close-Out</a:t>
          </a:r>
          <a:endParaRPr lang="en-US" sz="3200" dirty="0"/>
        </a:p>
      </dgm:t>
    </dgm:pt>
    <dgm:pt modelId="{156E5AA6-2EB0-4576-8BEA-1310BB8E4779}" type="parTrans" cxnId="{060C0E35-AC38-4ECD-AE7F-AB2DAE4D4908}">
      <dgm:prSet/>
      <dgm:spPr/>
      <dgm:t>
        <a:bodyPr/>
        <a:lstStyle/>
        <a:p>
          <a:endParaRPr lang="en-US"/>
        </a:p>
      </dgm:t>
    </dgm:pt>
    <dgm:pt modelId="{DF6A6B79-E469-4193-89ED-2E3D6DB4DCA6}" type="sibTrans" cxnId="{060C0E35-AC38-4ECD-AE7F-AB2DAE4D4908}">
      <dgm:prSet/>
      <dgm:spPr/>
      <dgm:t>
        <a:bodyPr/>
        <a:lstStyle/>
        <a:p>
          <a:endParaRPr lang="en-US"/>
        </a:p>
      </dgm:t>
    </dgm:pt>
    <dgm:pt modelId="{A86C304E-A418-4346-B0EE-DE8C983C1A4F}">
      <dgm:prSet phldrT="[Text]"/>
      <dgm:spPr/>
      <dgm:t>
        <a:bodyPr/>
        <a:lstStyle/>
        <a:p>
          <a:r>
            <a:rPr lang="en-US" dirty="0" smtClean="0"/>
            <a:t>Award Establishment</a:t>
          </a:r>
          <a:endParaRPr lang="en-US" dirty="0"/>
        </a:p>
      </dgm:t>
    </dgm:pt>
    <dgm:pt modelId="{B5F76606-70BD-4361-963C-11D9A8BBCAA9}" type="parTrans" cxnId="{73DEAFF2-6D5B-4BE8-8CFB-323DDAEB63FB}">
      <dgm:prSet/>
      <dgm:spPr/>
      <dgm:t>
        <a:bodyPr/>
        <a:lstStyle/>
        <a:p>
          <a:endParaRPr lang="en-US"/>
        </a:p>
      </dgm:t>
    </dgm:pt>
    <dgm:pt modelId="{DB48729F-D1DB-4307-B3AD-251B2B24F266}" type="sibTrans" cxnId="{73DEAFF2-6D5B-4BE8-8CFB-323DDAEB63FB}">
      <dgm:prSet/>
      <dgm:spPr/>
      <dgm:t>
        <a:bodyPr/>
        <a:lstStyle/>
        <a:p>
          <a:endParaRPr lang="en-US"/>
        </a:p>
      </dgm:t>
    </dgm:pt>
    <dgm:pt modelId="{26FB6C7B-2EF0-4D75-AB94-9A8DE9A2EE7A}" type="pres">
      <dgm:prSet presAssocID="{03E8F6B2-37E3-4C3B-8C61-ACCE091B16E7}" presName="CompostProcess" presStyleCnt="0">
        <dgm:presLayoutVars>
          <dgm:dir/>
          <dgm:resizeHandles val="exact"/>
        </dgm:presLayoutVars>
      </dgm:prSet>
      <dgm:spPr/>
    </dgm:pt>
    <dgm:pt modelId="{D91567D2-EB39-4FEA-B7DA-B0F17E43FD97}" type="pres">
      <dgm:prSet presAssocID="{03E8F6B2-37E3-4C3B-8C61-ACCE091B16E7}" presName="arrow" presStyleLbl="bgShp" presStyleIdx="0" presStyleCnt="1"/>
      <dgm:spPr/>
    </dgm:pt>
    <dgm:pt modelId="{E4AD6C80-F761-4C37-B676-6C551BC6029E}" type="pres">
      <dgm:prSet presAssocID="{03E8F6B2-37E3-4C3B-8C61-ACCE091B16E7}" presName="linearProcess" presStyleCnt="0"/>
      <dgm:spPr/>
    </dgm:pt>
    <dgm:pt modelId="{06178FF7-1AC5-4314-A124-BFAED835157E}" type="pres">
      <dgm:prSet presAssocID="{B2D1280B-5B24-4973-8E2E-32B311BC7FE7}" presName="textNode" presStyleLbl="node1" presStyleIdx="0" presStyleCnt="5">
        <dgm:presLayoutVars>
          <dgm:bulletEnabled val="1"/>
        </dgm:presLayoutVars>
      </dgm:prSet>
      <dgm:spPr/>
      <dgm:t>
        <a:bodyPr/>
        <a:lstStyle/>
        <a:p>
          <a:endParaRPr lang="en-US"/>
        </a:p>
      </dgm:t>
    </dgm:pt>
    <dgm:pt modelId="{BB895DB7-C2D6-4058-9009-D7A35B766C62}" type="pres">
      <dgm:prSet presAssocID="{98C6AA8A-65F4-45EA-BA71-89BE71405C56}" presName="sibTrans" presStyleCnt="0"/>
      <dgm:spPr/>
    </dgm:pt>
    <dgm:pt modelId="{85B3A0B9-05B3-43FA-8D59-8C8ADD57CFE6}" type="pres">
      <dgm:prSet presAssocID="{90BE4B39-0DA8-43C7-B080-6FA6E65D0A21}" presName="textNode" presStyleLbl="node1" presStyleIdx="1" presStyleCnt="5">
        <dgm:presLayoutVars>
          <dgm:bulletEnabled val="1"/>
        </dgm:presLayoutVars>
      </dgm:prSet>
      <dgm:spPr/>
      <dgm:t>
        <a:bodyPr/>
        <a:lstStyle/>
        <a:p>
          <a:endParaRPr lang="en-US"/>
        </a:p>
      </dgm:t>
    </dgm:pt>
    <dgm:pt modelId="{DA378B89-C67A-4254-8EC3-0C0D2C5678CD}" type="pres">
      <dgm:prSet presAssocID="{A264DDAE-3802-4D89-B3CB-014671628D29}" presName="sibTrans" presStyleCnt="0"/>
      <dgm:spPr/>
    </dgm:pt>
    <dgm:pt modelId="{D589E563-87D4-4A75-9CA8-D73CFC33BB12}" type="pres">
      <dgm:prSet presAssocID="{A86C304E-A418-4346-B0EE-DE8C983C1A4F}" presName="textNode" presStyleLbl="node1" presStyleIdx="2" presStyleCnt="5">
        <dgm:presLayoutVars>
          <dgm:bulletEnabled val="1"/>
        </dgm:presLayoutVars>
      </dgm:prSet>
      <dgm:spPr/>
      <dgm:t>
        <a:bodyPr/>
        <a:lstStyle/>
        <a:p>
          <a:endParaRPr lang="en-US"/>
        </a:p>
      </dgm:t>
    </dgm:pt>
    <dgm:pt modelId="{99F7DFBF-737C-4A38-BADD-C8F59608F16E}" type="pres">
      <dgm:prSet presAssocID="{DB48729F-D1DB-4307-B3AD-251B2B24F266}" presName="sibTrans" presStyleCnt="0"/>
      <dgm:spPr/>
    </dgm:pt>
    <dgm:pt modelId="{397082EC-FC05-42E2-9AC6-987974865B0B}" type="pres">
      <dgm:prSet presAssocID="{046E7A8F-9896-4D11-BD2E-ED5446804098}" presName="textNode" presStyleLbl="node1" presStyleIdx="3" presStyleCnt="5">
        <dgm:presLayoutVars>
          <dgm:bulletEnabled val="1"/>
        </dgm:presLayoutVars>
      </dgm:prSet>
      <dgm:spPr/>
      <dgm:t>
        <a:bodyPr/>
        <a:lstStyle/>
        <a:p>
          <a:endParaRPr lang="en-US"/>
        </a:p>
      </dgm:t>
    </dgm:pt>
    <dgm:pt modelId="{C39A3937-759A-4075-B4E2-E2818D726AED}" type="pres">
      <dgm:prSet presAssocID="{F23588EB-5B77-4133-8EB0-A157C9F50C1B}" presName="sibTrans" presStyleCnt="0"/>
      <dgm:spPr/>
    </dgm:pt>
    <dgm:pt modelId="{EBC4949B-D55B-4C11-9AD8-D77EEB679C89}" type="pres">
      <dgm:prSet presAssocID="{B002BAA1-4952-485B-813C-F2E2A95A3BBA}" presName="textNode" presStyleLbl="node1" presStyleIdx="4" presStyleCnt="5" custScaleX="402238" custScaleY="157401">
        <dgm:presLayoutVars>
          <dgm:bulletEnabled val="1"/>
        </dgm:presLayoutVars>
      </dgm:prSet>
      <dgm:spPr/>
      <dgm:t>
        <a:bodyPr/>
        <a:lstStyle/>
        <a:p>
          <a:endParaRPr lang="en-US"/>
        </a:p>
      </dgm:t>
    </dgm:pt>
  </dgm:ptLst>
  <dgm:cxnLst>
    <dgm:cxn modelId="{3AF1C4CA-B6AA-4921-AC0D-7BC8B5BB0EC4}" type="presOf" srcId="{046E7A8F-9896-4D11-BD2E-ED5446804098}" destId="{397082EC-FC05-42E2-9AC6-987974865B0B}" srcOrd="0" destOrd="0" presId="urn:microsoft.com/office/officeart/2005/8/layout/hProcess9"/>
    <dgm:cxn modelId="{19535E1E-B775-42C2-8B65-2097A13ED5A4}" type="presOf" srcId="{B2D1280B-5B24-4973-8E2E-32B311BC7FE7}" destId="{06178FF7-1AC5-4314-A124-BFAED835157E}" srcOrd="0" destOrd="0" presId="urn:microsoft.com/office/officeart/2005/8/layout/hProcess9"/>
    <dgm:cxn modelId="{C33C0E25-A6BA-4C17-BC8C-0468D5F76E2A}" srcId="{03E8F6B2-37E3-4C3B-8C61-ACCE091B16E7}" destId="{B2D1280B-5B24-4973-8E2E-32B311BC7FE7}" srcOrd="0" destOrd="0" parTransId="{68C936ED-2B00-46A8-BF73-973CBCF70C6D}" sibTransId="{98C6AA8A-65F4-45EA-BA71-89BE71405C56}"/>
    <dgm:cxn modelId="{2D7305E9-713C-4F51-A213-EE349F77AD94}" type="presOf" srcId="{A86C304E-A418-4346-B0EE-DE8C983C1A4F}" destId="{D589E563-87D4-4A75-9CA8-D73CFC33BB12}" srcOrd="0" destOrd="0" presId="urn:microsoft.com/office/officeart/2005/8/layout/hProcess9"/>
    <dgm:cxn modelId="{060C0E35-AC38-4ECD-AE7F-AB2DAE4D4908}" srcId="{03E8F6B2-37E3-4C3B-8C61-ACCE091B16E7}" destId="{B002BAA1-4952-485B-813C-F2E2A95A3BBA}" srcOrd="4" destOrd="0" parTransId="{156E5AA6-2EB0-4576-8BEA-1310BB8E4779}" sibTransId="{DF6A6B79-E469-4193-89ED-2E3D6DB4DCA6}"/>
    <dgm:cxn modelId="{874D7F18-1EEC-4A9C-9F7E-CC93B5AFA806}" type="presOf" srcId="{90BE4B39-0DA8-43C7-B080-6FA6E65D0A21}" destId="{85B3A0B9-05B3-43FA-8D59-8C8ADD57CFE6}" srcOrd="0" destOrd="0" presId="urn:microsoft.com/office/officeart/2005/8/layout/hProcess9"/>
    <dgm:cxn modelId="{73DEAFF2-6D5B-4BE8-8CFB-323DDAEB63FB}" srcId="{03E8F6B2-37E3-4C3B-8C61-ACCE091B16E7}" destId="{A86C304E-A418-4346-B0EE-DE8C983C1A4F}" srcOrd="2" destOrd="0" parTransId="{B5F76606-70BD-4361-963C-11D9A8BBCAA9}" sibTransId="{DB48729F-D1DB-4307-B3AD-251B2B24F266}"/>
    <dgm:cxn modelId="{B7257D0D-C2B9-4B7D-B575-C56CB29EE8A7}" srcId="{03E8F6B2-37E3-4C3B-8C61-ACCE091B16E7}" destId="{90BE4B39-0DA8-43C7-B080-6FA6E65D0A21}" srcOrd="1" destOrd="0" parTransId="{4C7E4532-F3C1-40FE-BF70-4E43391433D9}" sibTransId="{A264DDAE-3802-4D89-B3CB-014671628D29}"/>
    <dgm:cxn modelId="{7A37E9E5-58A4-4231-9131-88E50D84F48D}" type="presOf" srcId="{B002BAA1-4952-485B-813C-F2E2A95A3BBA}" destId="{EBC4949B-D55B-4C11-9AD8-D77EEB679C89}" srcOrd="0" destOrd="0" presId="urn:microsoft.com/office/officeart/2005/8/layout/hProcess9"/>
    <dgm:cxn modelId="{41CE55F9-6A74-4E70-ACFD-ED8104FC2892}" type="presOf" srcId="{03E8F6B2-37E3-4C3B-8C61-ACCE091B16E7}" destId="{26FB6C7B-2EF0-4D75-AB94-9A8DE9A2EE7A}" srcOrd="0" destOrd="0" presId="urn:microsoft.com/office/officeart/2005/8/layout/hProcess9"/>
    <dgm:cxn modelId="{2D542CEF-CDF8-410E-8BF5-222181663A80}" srcId="{03E8F6B2-37E3-4C3B-8C61-ACCE091B16E7}" destId="{046E7A8F-9896-4D11-BD2E-ED5446804098}" srcOrd="3" destOrd="0" parTransId="{9FB8497B-A6B8-43B9-AFF5-B583AE412B9C}" sibTransId="{F23588EB-5B77-4133-8EB0-A157C9F50C1B}"/>
    <dgm:cxn modelId="{11D335EA-31B7-4BCF-8739-C99A98A01A57}" type="presParOf" srcId="{26FB6C7B-2EF0-4D75-AB94-9A8DE9A2EE7A}" destId="{D91567D2-EB39-4FEA-B7DA-B0F17E43FD97}" srcOrd="0" destOrd="0" presId="urn:microsoft.com/office/officeart/2005/8/layout/hProcess9"/>
    <dgm:cxn modelId="{EE844237-00C0-4206-95BD-51A0F85AFC9C}" type="presParOf" srcId="{26FB6C7B-2EF0-4D75-AB94-9A8DE9A2EE7A}" destId="{E4AD6C80-F761-4C37-B676-6C551BC6029E}" srcOrd="1" destOrd="0" presId="urn:microsoft.com/office/officeart/2005/8/layout/hProcess9"/>
    <dgm:cxn modelId="{23658A2B-04B5-4C72-B407-5FA81FBC4D48}" type="presParOf" srcId="{E4AD6C80-F761-4C37-B676-6C551BC6029E}" destId="{06178FF7-1AC5-4314-A124-BFAED835157E}" srcOrd="0" destOrd="0" presId="urn:microsoft.com/office/officeart/2005/8/layout/hProcess9"/>
    <dgm:cxn modelId="{87BF9481-1F85-43D6-AFDB-B55BA69FACC7}" type="presParOf" srcId="{E4AD6C80-F761-4C37-B676-6C551BC6029E}" destId="{BB895DB7-C2D6-4058-9009-D7A35B766C62}" srcOrd="1" destOrd="0" presId="urn:microsoft.com/office/officeart/2005/8/layout/hProcess9"/>
    <dgm:cxn modelId="{95267688-54EB-450D-87BA-6A79F15ABABF}" type="presParOf" srcId="{E4AD6C80-F761-4C37-B676-6C551BC6029E}" destId="{85B3A0B9-05B3-43FA-8D59-8C8ADD57CFE6}" srcOrd="2" destOrd="0" presId="urn:microsoft.com/office/officeart/2005/8/layout/hProcess9"/>
    <dgm:cxn modelId="{9EF1EFB1-C761-4C64-80C0-84562EF97D7C}" type="presParOf" srcId="{E4AD6C80-F761-4C37-B676-6C551BC6029E}" destId="{DA378B89-C67A-4254-8EC3-0C0D2C5678CD}" srcOrd="3" destOrd="0" presId="urn:microsoft.com/office/officeart/2005/8/layout/hProcess9"/>
    <dgm:cxn modelId="{80EFABCD-8DBE-47FE-8B2C-47B0582A231B}" type="presParOf" srcId="{E4AD6C80-F761-4C37-B676-6C551BC6029E}" destId="{D589E563-87D4-4A75-9CA8-D73CFC33BB12}" srcOrd="4" destOrd="0" presId="urn:microsoft.com/office/officeart/2005/8/layout/hProcess9"/>
    <dgm:cxn modelId="{7926D88C-AFCB-4D42-A0FF-45924ADA91FE}" type="presParOf" srcId="{E4AD6C80-F761-4C37-B676-6C551BC6029E}" destId="{99F7DFBF-737C-4A38-BADD-C8F59608F16E}" srcOrd="5" destOrd="0" presId="urn:microsoft.com/office/officeart/2005/8/layout/hProcess9"/>
    <dgm:cxn modelId="{12F0439C-922F-485F-8986-5F340B67FBCE}" type="presParOf" srcId="{E4AD6C80-F761-4C37-B676-6C551BC6029E}" destId="{397082EC-FC05-42E2-9AC6-987974865B0B}" srcOrd="6" destOrd="0" presId="urn:microsoft.com/office/officeart/2005/8/layout/hProcess9"/>
    <dgm:cxn modelId="{2E20C8E2-57ED-484F-B3F3-CFD8C916069C}" type="presParOf" srcId="{E4AD6C80-F761-4C37-B676-6C551BC6029E}" destId="{C39A3937-759A-4075-B4E2-E2818D726AED}" srcOrd="7" destOrd="0" presId="urn:microsoft.com/office/officeart/2005/8/layout/hProcess9"/>
    <dgm:cxn modelId="{4646C0E9-E761-49D9-A10A-61E0F404114E}" type="presParOf" srcId="{E4AD6C80-F761-4C37-B676-6C551BC6029E}" destId="{EBC4949B-D55B-4C11-9AD8-D77EEB679C89}"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3E8F6B2-37E3-4C3B-8C61-ACCE091B16E7}" type="doc">
      <dgm:prSet loTypeId="urn:microsoft.com/office/officeart/2005/8/layout/hProcess9" loCatId="process" qsTypeId="urn:microsoft.com/office/officeart/2005/8/quickstyle/simple1" qsCatId="simple" csTypeId="urn:microsoft.com/office/officeart/2005/8/colors/accent1_2" csCatId="accent1" phldr="1"/>
      <dgm:spPr/>
    </dgm:pt>
    <dgm:pt modelId="{B2D1280B-5B24-4973-8E2E-32B311BC7FE7}">
      <dgm:prSet phldrT="[Text]"/>
      <dgm:spPr/>
      <dgm:t>
        <a:bodyPr/>
        <a:lstStyle/>
        <a:p>
          <a:r>
            <a:rPr lang="en-US" dirty="0" smtClean="0"/>
            <a:t>Proposal Preparation and Submission</a:t>
          </a:r>
          <a:endParaRPr lang="en-US" dirty="0"/>
        </a:p>
      </dgm:t>
    </dgm:pt>
    <dgm:pt modelId="{68C936ED-2B00-46A8-BF73-973CBCF70C6D}" type="parTrans" cxnId="{C33C0E25-A6BA-4C17-BC8C-0468D5F76E2A}">
      <dgm:prSet/>
      <dgm:spPr/>
      <dgm:t>
        <a:bodyPr/>
        <a:lstStyle/>
        <a:p>
          <a:endParaRPr lang="en-US"/>
        </a:p>
      </dgm:t>
    </dgm:pt>
    <dgm:pt modelId="{98C6AA8A-65F4-45EA-BA71-89BE71405C56}" type="sibTrans" cxnId="{C33C0E25-A6BA-4C17-BC8C-0468D5F76E2A}">
      <dgm:prSet/>
      <dgm:spPr/>
      <dgm:t>
        <a:bodyPr/>
        <a:lstStyle/>
        <a:p>
          <a:endParaRPr lang="en-US"/>
        </a:p>
      </dgm:t>
    </dgm:pt>
    <dgm:pt modelId="{90BE4B39-0DA8-43C7-B080-6FA6E65D0A21}">
      <dgm:prSet phldrT="[Text]"/>
      <dgm:spPr/>
      <dgm:t>
        <a:bodyPr/>
        <a:lstStyle/>
        <a:p>
          <a:r>
            <a:rPr lang="en-US" dirty="0" smtClean="0"/>
            <a:t>Award Negotiation and Acceptance</a:t>
          </a:r>
          <a:endParaRPr lang="en-US" dirty="0"/>
        </a:p>
      </dgm:t>
    </dgm:pt>
    <dgm:pt modelId="{4C7E4532-F3C1-40FE-BF70-4E43391433D9}" type="parTrans" cxnId="{B7257D0D-C2B9-4B7D-B575-C56CB29EE8A7}">
      <dgm:prSet/>
      <dgm:spPr/>
      <dgm:t>
        <a:bodyPr/>
        <a:lstStyle/>
        <a:p>
          <a:endParaRPr lang="en-US"/>
        </a:p>
      </dgm:t>
    </dgm:pt>
    <dgm:pt modelId="{A264DDAE-3802-4D89-B3CB-014671628D29}" type="sibTrans" cxnId="{B7257D0D-C2B9-4B7D-B575-C56CB29EE8A7}">
      <dgm:prSet/>
      <dgm:spPr/>
      <dgm:t>
        <a:bodyPr/>
        <a:lstStyle/>
        <a:p>
          <a:endParaRPr lang="en-US"/>
        </a:p>
      </dgm:t>
    </dgm:pt>
    <dgm:pt modelId="{046E7A8F-9896-4D11-BD2E-ED5446804098}">
      <dgm:prSet phldrT="[Text]"/>
      <dgm:spPr/>
      <dgm:t>
        <a:bodyPr/>
        <a:lstStyle/>
        <a:p>
          <a:r>
            <a:rPr lang="en-US" dirty="0" smtClean="0"/>
            <a:t>Award Management and Reporting</a:t>
          </a:r>
          <a:endParaRPr lang="en-US" dirty="0"/>
        </a:p>
      </dgm:t>
    </dgm:pt>
    <dgm:pt modelId="{9FB8497B-A6B8-43B9-AFF5-B583AE412B9C}" type="parTrans" cxnId="{2D542CEF-CDF8-410E-8BF5-222181663A80}">
      <dgm:prSet/>
      <dgm:spPr/>
      <dgm:t>
        <a:bodyPr/>
        <a:lstStyle/>
        <a:p>
          <a:endParaRPr lang="en-US"/>
        </a:p>
      </dgm:t>
    </dgm:pt>
    <dgm:pt modelId="{F23588EB-5B77-4133-8EB0-A157C9F50C1B}" type="sibTrans" cxnId="{2D542CEF-CDF8-410E-8BF5-222181663A80}">
      <dgm:prSet/>
      <dgm:spPr/>
      <dgm:t>
        <a:bodyPr/>
        <a:lstStyle/>
        <a:p>
          <a:endParaRPr lang="en-US"/>
        </a:p>
      </dgm:t>
    </dgm:pt>
    <dgm:pt modelId="{B002BAA1-4952-485B-813C-F2E2A95A3BBA}">
      <dgm:prSet phldrT="[Text]"/>
      <dgm:spPr/>
      <dgm:t>
        <a:bodyPr/>
        <a:lstStyle/>
        <a:p>
          <a:r>
            <a:rPr lang="en-US" dirty="0" smtClean="0"/>
            <a:t>Award</a:t>
          </a:r>
        </a:p>
        <a:p>
          <a:r>
            <a:rPr lang="en-US" dirty="0" smtClean="0"/>
            <a:t>Close-Out</a:t>
          </a:r>
          <a:endParaRPr lang="en-US" dirty="0"/>
        </a:p>
      </dgm:t>
    </dgm:pt>
    <dgm:pt modelId="{156E5AA6-2EB0-4576-8BEA-1310BB8E4779}" type="parTrans" cxnId="{060C0E35-AC38-4ECD-AE7F-AB2DAE4D4908}">
      <dgm:prSet/>
      <dgm:spPr/>
      <dgm:t>
        <a:bodyPr/>
        <a:lstStyle/>
        <a:p>
          <a:endParaRPr lang="en-US"/>
        </a:p>
      </dgm:t>
    </dgm:pt>
    <dgm:pt modelId="{DF6A6B79-E469-4193-89ED-2E3D6DB4DCA6}" type="sibTrans" cxnId="{060C0E35-AC38-4ECD-AE7F-AB2DAE4D4908}">
      <dgm:prSet/>
      <dgm:spPr/>
      <dgm:t>
        <a:bodyPr/>
        <a:lstStyle/>
        <a:p>
          <a:endParaRPr lang="en-US"/>
        </a:p>
      </dgm:t>
    </dgm:pt>
    <dgm:pt modelId="{A86C304E-A418-4346-B0EE-DE8C983C1A4F}">
      <dgm:prSet phldrT="[Text]"/>
      <dgm:spPr/>
      <dgm:t>
        <a:bodyPr/>
        <a:lstStyle/>
        <a:p>
          <a:r>
            <a:rPr lang="en-US" dirty="0" smtClean="0"/>
            <a:t>Award Establishment</a:t>
          </a:r>
          <a:endParaRPr lang="en-US" dirty="0"/>
        </a:p>
      </dgm:t>
    </dgm:pt>
    <dgm:pt modelId="{B5F76606-70BD-4361-963C-11D9A8BBCAA9}" type="parTrans" cxnId="{73DEAFF2-6D5B-4BE8-8CFB-323DDAEB63FB}">
      <dgm:prSet/>
      <dgm:spPr/>
      <dgm:t>
        <a:bodyPr/>
        <a:lstStyle/>
        <a:p>
          <a:endParaRPr lang="en-US"/>
        </a:p>
      </dgm:t>
    </dgm:pt>
    <dgm:pt modelId="{DB48729F-D1DB-4307-B3AD-251B2B24F266}" type="sibTrans" cxnId="{73DEAFF2-6D5B-4BE8-8CFB-323DDAEB63FB}">
      <dgm:prSet/>
      <dgm:spPr/>
      <dgm:t>
        <a:bodyPr/>
        <a:lstStyle/>
        <a:p>
          <a:endParaRPr lang="en-US"/>
        </a:p>
      </dgm:t>
    </dgm:pt>
    <dgm:pt modelId="{26FB6C7B-2EF0-4D75-AB94-9A8DE9A2EE7A}" type="pres">
      <dgm:prSet presAssocID="{03E8F6B2-37E3-4C3B-8C61-ACCE091B16E7}" presName="CompostProcess" presStyleCnt="0">
        <dgm:presLayoutVars>
          <dgm:dir/>
          <dgm:resizeHandles val="exact"/>
        </dgm:presLayoutVars>
      </dgm:prSet>
      <dgm:spPr/>
    </dgm:pt>
    <dgm:pt modelId="{D91567D2-EB39-4FEA-B7DA-B0F17E43FD97}" type="pres">
      <dgm:prSet presAssocID="{03E8F6B2-37E3-4C3B-8C61-ACCE091B16E7}" presName="arrow" presStyleLbl="bgShp" presStyleIdx="0" presStyleCnt="1"/>
      <dgm:spPr/>
    </dgm:pt>
    <dgm:pt modelId="{E4AD6C80-F761-4C37-B676-6C551BC6029E}" type="pres">
      <dgm:prSet presAssocID="{03E8F6B2-37E3-4C3B-8C61-ACCE091B16E7}" presName="linearProcess" presStyleCnt="0"/>
      <dgm:spPr/>
    </dgm:pt>
    <dgm:pt modelId="{06178FF7-1AC5-4314-A124-BFAED835157E}" type="pres">
      <dgm:prSet presAssocID="{B2D1280B-5B24-4973-8E2E-32B311BC7FE7}" presName="textNode" presStyleLbl="node1" presStyleIdx="0" presStyleCnt="5">
        <dgm:presLayoutVars>
          <dgm:bulletEnabled val="1"/>
        </dgm:presLayoutVars>
      </dgm:prSet>
      <dgm:spPr/>
      <dgm:t>
        <a:bodyPr/>
        <a:lstStyle/>
        <a:p>
          <a:endParaRPr lang="en-US"/>
        </a:p>
      </dgm:t>
    </dgm:pt>
    <dgm:pt modelId="{BB895DB7-C2D6-4058-9009-D7A35B766C62}" type="pres">
      <dgm:prSet presAssocID="{98C6AA8A-65F4-45EA-BA71-89BE71405C56}" presName="sibTrans" presStyleCnt="0"/>
      <dgm:spPr/>
    </dgm:pt>
    <dgm:pt modelId="{85B3A0B9-05B3-43FA-8D59-8C8ADD57CFE6}" type="pres">
      <dgm:prSet presAssocID="{90BE4B39-0DA8-43C7-B080-6FA6E65D0A21}" presName="textNode" presStyleLbl="node1" presStyleIdx="1" presStyleCnt="5">
        <dgm:presLayoutVars>
          <dgm:bulletEnabled val="1"/>
        </dgm:presLayoutVars>
      </dgm:prSet>
      <dgm:spPr/>
      <dgm:t>
        <a:bodyPr/>
        <a:lstStyle/>
        <a:p>
          <a:endParaRPr lang="en-US"/>
        </a:p>
      </dgm:t>
    </dgm:pt>
    <dgm:pt modelId="{DA378B89-C67A-4254-8EC3-0C0D2C5678CD}" type="pres">
      <dgm:prSet presAssocID="{A264DDAE-3802-4D89-B3CB-014671628D29}" presName="sibTrans" presStyleCnt="0"/>
      <dgm:spPr/>
    </dgm:pt>
    <dgm:pt modelId="{D589E563-87D4-4A75-9CA8-D73CFC33BB12}" type="pres">
      <dgm:prSet presAssocID="{A86C304E-A418-4346-B0EE-DE8C983C1A4F}" presName="textNode" presStyleLbl="node1" presStyleIdx="2" presStyleCnt="5">
        <dgm:presLayoutVars>
          <dgm:bulletEnabled val="1"/>
        </dgm:presLayoutVars>
      </dgm:prSet>
      <dgm:spPr/>
      <dgm:t>
        <a:bodyPr/>
        <a:lstStyle/>
        <a:p>
          <a:endParaRPr lang="en-US"/>
        </a:p>
      </dgm:t>
    </dgm:pt>
    <dgm:pt modelId="{99F7DFBF-737C-4A38-BADD-C8F59608F16E}" type="pres">
      <dgm:prSet presAssocID="{DB48729F-D1DB-4307-B3AD-251B2B24F266}" presName="sibTrans" presStyleCnt="0"/>
      <dgm:spPr/>
    </dgm:pt>
    <dgm:pt modelId="{397082EC-FC05-42E2-9AC6-987974865B0B}" type="pres">
      <dgm:prSet presAssocID="{046E7A8F-9896-4D11-BD2E-ED5446804098}" presName="textNode" presStyleLbl="node1" presStyleIdx="3" presStyleCnt="5">
        <dgm:presLayoutVars>
          <dgm:bulletEnabled val="1"/>
        </dgm:presLayoutVars>
      </dgm:prSet>
      <dgm:spPr/>
      <dgm:t>
        <a:bodyPr/>
        <a:lstStyle/>
        <a:p>
          <a:endParaRPr lang="en-US"/>
        </a:p>
      </dgm:t>
    </dgm:pt>
    <dgm:pt modelId="{C39A3937-759A-4075-B4E2-E2818D726AED}" type="pres">
      <dgm:prSet presAssocID="{F23588EB-5B77-4133-8EB0-A157C9F50C1B}" presName="sibTrans" presStyleCnt="0"/>
      <dgm:spPr/>
    </dgm:pt>
    <dgm:pt modelId="{EBC4949B-D55B-4C11-9AD8-D77EEB679C89}" type="pres">
      <dgm:prSet presAssocID="{B002BAA1-4952-485B-813C-F2E2A95A3BBA}" presName="textNode" presStyleLbl="node1" presStyleIdx="4" presStyleCnt="5">
        <dgm:presLayoutVars>
          <dgm:bulletEnabled val="1"/>
        </dgm:presLayoutVars>
      </dgm:prSet>
      <dgm:spPr/>
      <dgm:t>
        <a:bodyPr/>
        <a:lstStyle/>
        <a:p>
          <a:endParaRPr lang="en-US"/>
        </a:p>
      </dgm:t>
    </dgm:pt>
  </dgm:ptLst>
  <dgm:cxnLst>
    <dgm:cxn modelId="{9B6E22B5-3376-4F3B-BCB6-0483F6E51419}" type="presOf" srcId="{90BE4B39-0DA8-43C7-B080-6FA6E65D0A21}" destId="{85B3A0B9-05B3-43FA-8D59-8C8ADD57CFE6}" srcOrd="0" destOrd="0" presId="urn:microsoft.com/office/officeart/2005/8/layout/hProcess9"/>
    <dgm:cxn modelId="{50F2DEFD-4396-4631-A28C-4A6702353AC7}" type="presOf" srcId="{B2D1280B-5B24-4973-8E2E-32B311BC7FE7}" destId="{06178FF7-1AC5-4314-A124-BFAED835157E}" srcOrd="0" destOrd="0" presId="urn:microsoft.com/office/officeart/2005/8/layout/hProcess9"/>
    <dgm:cxn modelId="{10DEAD44-FCD6-4528-AE10-68DD09861328}" type="presOf" srcId="{046E7A8F-9896-4D11-BD2E-ED5446804098}" destId="{397082EC-FC05-42E2-9AC6-987974865B0B}" srcOrd="0" destOrd="0" presId="urn:microsoft.com/office/officeart/2005/8/layout/hProcess9"/>
    <dgm:cxn modelId="{C33C0E25-A6BA-4C17-BC8C-0468D5F76E2A}" srcId="{03E8F6B2-37E3-4C3B-8C61-ACCE091B16E7}" destId="{B2D1280B-5B24-4973-8E2E-32B311BC7FE7}" srcOrd="0" destOrd="0" parTransId="{68C936ED-2B00-46A8-BF73-973CBCF70C6D}" sibTransId="{98C6AA8A-65F4-45EA-BA71-89BE71405C56}"/>
    <dgm:cxn modelId="{060C0E35-AC38-4ECD-AE7F-AB2DAE4D4908}" srcId="{03E8F6B2-37E3-4C3B-8C61-ACCE091B16E7}" destId="{B002BAA1-4952-485B-813C-F2E2A95A3BBA}" srcOrd="4" destOrd="0" parTransId="{156E5AA6-2EB0-4576-8BEA-1310BB8E4779}" sibTransId="{DF6A6B79-E469-4193-89ED-2E3D6DB4DCA6}"/>
    <dgm:cxn modelId="{188CD251-FAAB-4DFE-85FF-1DB7FC56A173}" type="presOf" srcId="{B002BAA1-4952-485B-813C-F2E2A95A3BBA}" destId="{EBC4949B-D55B-4C11-9AD8-D77EEB679C89}" srcOrd="0" destOrd="0" presId="urn:microsoft.com/office/officeart/2005/8/layout/hProcess9"/>
    <dgm:cxn modelId="{73DEAFF2-6D5B-4BE8-8CFB-323DDAEB63FB}" srcId="{03E8F6B2-37E3-4C3B-8C61-ACCE091B16E7}" destId="{A86C304E-A418-4346-B0EE-DE8C983C1A4F}" srcOrd="2" destOrd="0" parTransId="{B5F76606-70BD-4361-963C-11D9A8BBCAA9}" sibTransId="{DB48729F-D1DB-4307-B3AD-251B2B24F266}"/>
    <dgm:cxn modelId="{5BDBE327-8174-4B4D-ADC1-151AB0590581}" type="presOf" srcId="{03E8F6B2-37E3-4C3B-8C61-ACCE091B16E7}" destId="{26FB6C7B-2EF0-4D75-AB94-9A8DE9A2EE7A}" srcOrd="0" destOrd="0" presId="urn:microsoft.com/office/officeart/2005/8/layout/hProcess9"/>
    <dgm:cxn modelId="{B7257D0D-C2B9-4B7D-B575-C56CB29EE8A7}" srcId="{03E8F6B2-37E3-4C3B-8C61-ACCE091B16E7}" destId="{90BE4B39-0DA8-43C7-B080-6FA6E65D0A21}" srcOrd="1" destOrd="0" parTransId="{4C7E4532-F3C1-40FE-BF70-4E43391433D9}" sibTransId="{A264DDAE-3802-4D89-B3CB-014671628D29}"/>
    <dgm:cxn modelId="{1E970B55-55C9-45C1-8909-369915EA5F8A}" type="presOf" srcId="{A86C304E-A418-4346-B0EE-DE8C983C1A4F}" destId="{D589E563-87D4-4A75-9CA8-D73CFC33BB12}" srcOrd="0" destOrd="0" presId="urn:microsoft.com/office/officeart/2005/8/layout/hProcess9"/>
    <dgm:cxn modelId="{2D542CEF-CDF8-410E-8BF5-222181663A80}" srcId="{03E8F6B2-37E3-4C3B-8C61-ACCE091B16E7}" destId="{046E7A8F-9896-4D11-BD2E-ED5446804098}" srcOrd="3" destOrd="0" parTransId="{9FB8497B-A6B8-43B9-AFF5-B583AE412B9C}" sibTransId="{F23588EB-5B77-4133-8EB0-A157C9F50C1B}"/>
    <dgm:cxn modelId="{3284BE15-A499-49B4-8C2D-3ACFA251D5D3}" type="presParOf" srcId="{26FB6C7B-2EF0-4D75-AB94-9A8DE9A2EE7A}" destId="{D91567D2-EB39-4FEA-B7DA-B0F17E43FD97}" srcOrd="0" destOrd="0" presId="urn:microsoft.com/office/officeart/2005/8/layout/hProcess9"/>
    <dgm:cxn modelId="{41B864E4-68F9-45AA-BAAE-2CA9BDB672AD}" type="presParOf" srcId="{26FB6C7B-2EF0-4D75-AB94-9A8DE9A2EE7A}" destId="{E4AD6C80-F761-4C37-B676-6C551BC6029E}" srcOrd="1" destOrd="0" presId="urn:microsoft.com/office/officeart/2005/8/layout/hProcess9"/>
    <dgm:cxn modelId="{6FDE6FB9-A50A-4916-9295-291F8F2A0C5E}" type="presParOf" srcId="{E4AD6C80-F761-4C37-B676-6C551BC6029E}" destId="{06178FF7-1AC5-4314-A124-BFAED835157E}" srcOrd="0" destOrd="0" presId="urn:microsoft.com/office/officeart/2005/8/layout/hProcess9"/>
    <dgm:cxn modelId="{C8C59616-A5F9-4B8C-BFBF-37C8E9C00ECA}" type="presParOf" srcId="{E4AD6C80-F761-4C37-B676-6C551BC6029E}" destId="{BB895DB7-C2D6-4058-9009-D7A35B766C62}" srcOrd="1" destOrd="0" presId="urn:microsoft.com/office/officeart/2005/8/layout/hProcess9"/>
    <dgm:cxn modelId="{FADA5D68-B4A8-4957-9693-28BCAF9DC590}" type="presParOf" srcId="{E4AD6C80-F761-4C37-B676-6C551BC6029E}" destId="{85B3A0B9-05B3-43FA-8D59-8C8ADD57CFE6}" srcOrd="2" destOrd="0" presId="urn:microsoft.com/office/officeart/2005/8/layout/hProcess9"/>
    <dgm:cxn modelId="{67081299-6576-41E5-854D-6AAA8594D657}" type="presParOf" srcId="{E4AD6C80-F761-4C37-B676-6C551BC6029E}" destId="{DA378B89-C67A-4254-8EC3-0C0D2C5678CD}" srcOrd="3" destOrd="0" presId="urn:microsoft.com/office/officeart/2005/8/layout/hProcess9"/>
    <dgm:cxn modelId="{11257AC9-29C4-4303-906C-C77D0173F1BE}" type="presParOf" srcId="{E4AD6C80-F761-4C37-B676-6C551BC6029E}" destId="{D589E563-87D4-4A75-9CA8-D73CFC33BB12}" srcOrd="4" destOrd="0" presId="urn:microsoft.com/office/officeart/2005/8/layout/hProcess9"/>
    <dgm:cxn modelId="{E7FF4001-4A17-4047-9F82-8F258EE2F32B}" type="presParOf" srcId="{E4AD6C80-F761-4C37-B676-6C551BC6029E}" destId="{99F7DFBF-737C-4A38-BADD-C8F59608F16E}" srcOrd="5" destOrd="0" presId="urn:microsoft.com/office/officeart/2005/8/layout/hProcess9"/>
    <dgm:cxn modelId="{85091024-CC50-4E48-88E5-1C455F4B66F1}" type="presParOf" srcId="{E4AD6C80-F761-4C37-B676-6C551BC6029E}" destId="{397082EC-FC05-42E2-9AC6-987974865B0B}" srcOrd="6" destOrd="0" presId="urn:microsoft.com/office/officeart/2005/8/layout/hProcess9"/>
    <dgm:cxn modelId="{0A632840-5ED8-4C24-9F0B-19637454F3B4}" type="presParOf" srcId="{E4AD6C80-F761-4C37-B676-6C551BC6029E}" destId="{C39A3937-759A-4075-B4E2-E2818D726AED}" srcOrd="7" destOrd="0" presId="urn:microsoft.com/office/officeart/2005/8/layout/hProcess9"/>
    <dgm:cxn modelId="{93ADE609-C409-408F-B4ED-394C0ECE571A}" type="presParOf" srcId="{E4AD6C80-F761-4C37-B676-6C551BC6029E}" destId="{EBC4949B-D55B-4C11-9AD8-D77EEB679C89}"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DEBAB50-2399-4AEA-9352-F3ABAD5D2893}" type="doc">
      <dgm:prSet loTypeId="urn:microsoft.com/office/officeart/2008/layout/HexagonCluster" loCatId="relationship" qsTypeId="urn:microsoft.com/office/officeart/2005/8/quickstyle/simple1" qsCatId="simple" csTypeId="urn:microsoft.com/office/officeart/2005/8/colors/colorful2" csCatId="colorful" phldr="1"/>
      <dgm:spPr/>
      <dgm:t>
        <a:bodyPr/>
        <a:lstStyle/>
        <a:p>
          <a:endParaRPr lang="en-US"/>
        </a:p>
      </dgm:t>
    </dgm:pt>
    <dgm:pt modelId="{3CDC9AC7-D5E3-4CD4-A375-825B5437AB90}">
      <dgm:prSet phldrT="[Text]"/>
      <dgm:spPr/>
      <dgm:t>
        <a:bodyPr/>
        <a:lstStyle/>
        <a:p>
          <a:r>
            <a:rPr lang="en-US" dirty="0" smtClean="0"/>
            <a:t>Faculty/ Inventors</a:t>
          </a:r>
          <a:endParaRPr lang="en-US" dirty="0"/>
        </a:p>
      </dgm:t>
    </dgm:pt>
    <dgm:pt modelId="{0D931A16-0373-40A0-9A7E-9DE74CE3B1CC}" type="parTrans" cxnId="{EFD77E06-7D21-45AB-AA70-0DED8F1A7F84}">
      <dgm:prSet/>
      <dgm:spPr/>
      <dgm:t>
        <a:bodyPr/>
        <a:lstStyle/>
        <a:p>
          <a:endParaRPr lang="en-US"/>
        </a:p>
      </dgm:t>
    </dgm:pt>
    <dgm:pt modelId="{E880C731-2568-47B1-8789-B1CF0DBB3362}" type="sibTrans" cxnId="{EFD77E06-7D21-45AB-AA70-0DED8F1A7F84}">
      <dgm:prSet/>
      <dgm:spPr>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6976" t="-117" r="6976" b="-117"/>
          </a:stretch>
        </a:blipFill>
      </dgm:spPr>
      <dgm:t>
        <a:bodyPr/>
        <a:lstStyle/>
        <a:p>
          <a:endParaRPr lang="en-US"/>
        </a:p>
      </dgm:t>
    </dgm:pt>
    <dgm:pt modelId="{CB2F6B3A-C4AE-47F7-BF22-8F89E6969A5B}">
      <dgm:prSet phldrT="[Text]"/>
      <dgm:spPr/>
      <dgm:t>
        <a:bodyPr/>
        <a:lstStyle/>
        <a:p>
          <a:r>
            <a:rPr lang="en-US" dirty="0"/>
            <a:t>Large </a:t>
          </a:r>
          <a:r>
            <a:rPr lang="en-US" dirty="0" smtClean="0"/>
            <a:t>Corporations </a:t>
          </a:r>
          <a:r>
            <a:rPr lang="en-US" dirty="0"/>
            <a:t>- GE</a:t>
          </a:r>
        </a:p>
      </dgm:t>
    </dgm:pt>
    <dgm:pt modelId="{31574347-7B59-4767-912F-5C7C300A041D}" type="parTrans" cxnId="{A1F6F183-E9D1-4147-9BAC-6671200C27D5}">
      <dgm:prSet/>
      <dgm:spPr/>
      <dgm:t>
        <a:bodyPr/>
        <a:lstStyle/>
        <a:p>
          <a:endParaRPr lang="en-US"/>
        </a:p>
      </dgm:t>
    </dgm:pt>
    <dgm:pt modelId="{6B2A59EB-91A7-4336-A1E6-9B4A6300961B}" type="sibTrans" cxnId="{A1F6F183-E9D1-4147-9BAC-6671200C27D5}">
      <dgm:prSet/>
      <dgm:spPr>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l="8924" t="2146" r="8924" b="2146"/>
          </a:stretch>
        </a:blipFill>
      </dgm:spPr>
      <dgm:t>
        <a:bodyPr/>
        <a:lstStyle/>
        <a:p>
          <a:endParaRPr lang="en-US"/>
        </a:p>
      </dgm:t>
    </dgm:pt>
    <dgm:pt modelId="{9665F949-2A9B-43C4-8F6C-AD25E3096348}">
      <dgm:prSet phldrT="[Text]"/>
      <dgm:spPr/>
      <dgm:t>
        <a:bodyPr/>
        <a:lstStyle/>
        <a:p>
          <a:r>
            <a:rPr lang="en-US" dirty="0"/>
            <a:t>Small </a:t>
          </a:r>
          <a:r>
            <a:rPr lang="en-US" dirty="0" smtClean="0"/>
            <a:t>Businesses/ Start-ups</a:t>
          </a:r>
          <a:endParaRPr lang="en-US" dirty="0"/>
        </a:p>
      </dgm:t>
    </dgm:pt>
    <dgm:pt modelId="{F82D2EFB-0AC6-4741-83AB-D2A8FFB54E4D}" type="parTrans" cxnId="{799EF594-7CE3-4D18-824E-EAFD3AA53B43}">
      <dgm:prSet/>
      <dgm:spPr/>
      <dgm:t>
        <a:bodyPr/>
        <a:lstStyle/>
        <a:p>
          <a:endParaRPr lang="en-US"/>
        </a:p>
      </dgm:t>
    </dgm:pt>
    <dgm:pt modelId="{0E402D10-083F-4DFE-B33F-880D14F4CAC2}" type="sibTrans" cxnId="{799EF594-7CE3-4D18-824E-EAFD3AA53B43}">
      <dgm:prSet/>
      <dgm: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8661" t="1846" r="8661" b="1846"/>
          </a:stretch>
        </a:blipFill>
      </dgm:spPr>
      <dgm:t>
        <a:bodyPr/>
        <a:lstStyle/>
        <a:p>
          <a:endParaRPr lang="en-US"/>
        </a:p>
      </dgm:t>
    </dgm:pt>
    <dgm:pt modelId="{AB6CAE50-188B-466C-8D88-07330DECED5F}">
      <dgm:prSet/>
      <dgm:spPr/>
      <dgm:t>
        <a:bodyPr/>
        <a:lstStyle/>
        <a:p>
          <a:r>
            <a:rPr lang="en-US"/>
            <a:t>Sponsors - DHHS</a:t>
          </a:r>
        </a:p>
      </dgm:t>
    </dgm:pt>
    <dgm:pt modelId="{F969C0EB-571F-4E53-A236-DF8DDABACD8F}" type="parTrans" cxnId="{1A46A156-20D6-4F9D-94AD-744D0ABC2DFE}">
      <dgm:prSet/>
      <dgm:spPr/>
      <dgm:t>
        <a:bodyPr/>
        <a:lstStyle/>
        <a:p>
          <a:endParaRPr lang="en-US"/>
        </a:p>
      </dgm:t>
    </dgm:pt>
    <dgm:pt modelId="{34CD6AED-B51D-4113-820B-7C562F027F25}" type="sibTrans" cxnId="{1A46A156-20D6-4F9D-94AD-744D0ABC2DFE}">
      <dgm:prSet/>
      <dgm:spPr>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l="8924" t="6932" r="8924" b="6932"/>
          </a:stretch>
        </a:blipFill>
      </dgm:spPr>
      <dgm:t>
        <a:bodyPr/>
        <a:lstStyle/>
        <a:p>
          <a:endParaRPr lang="en-US"/>
        </a:p>
      </dgm:t>
    </dgm:pt>
    <dgm:pt modelId="{193423E7-6CA3-4A68-A88B-E97D6258F4B2}">
      <dgm:prSet/>
      <dgm:spPr/>
      <dgm:t>
        <a:bodyPr/>
        <a:lstStyle/>
        <a:p>
          <a:r>
            <a:rPr lang="en-US" dirty="0" smtClean="0"/>
            <a:t>Technology Transfer Office</a:t>
          </a:r>
          <a:endParaRPr lang="en-US" dirty="0"/>
        </a:p>
      </dgm:t>
    </dgm:pt>
    <dgm:pt modelId="{7462C806-41AA-45DB-92E7-BB682EA74D53}" type="parTrans" cxnId="{301264CD-5E1F-459A-B539-B1F86868F322}">
      <dgm:prSet/>
      <dgm:spPr/>
      <dgm:t>
        <a:bodyPr/>
        <a:lstStyle/>
        <a:p>
          <a:endParaRPr lang="en-US"/>
        </a:p>
      </dgm:t>
    </dgm:pt>
    <dgm:pt modelId="{FA40729D-B3FA-42FD-BBB8-4AACCDE2E09C}" type="sibTrans" cxnId="{301264CD-5E1F-459A-B539-B1F86868F322}">
      <dgm:prSet/>
      <dgm:spPr>
        <a:blipFill dpi="0" rotWithShape="1">
          <a:blip xmlns:r="http://schemas.openxmlformats.org/officeDocument/2006/relationships" r:embed="rId5">
            <a:extLst>
              <a:ext uri="{28A0092B-C50C-407E-A947-70E740481C1C}">
                <a14:useLocalDpi xmlns:a14="http://schemas.microsoft.com/office/drawing/2010/main" val="0"/>
              </a:ext>
            </a:extLst>
          </a:blip>
          <a:srcRect/>
          <a:stretch>
            <a:fillRect l="8569" t="27726" r="8569" b="27726"/>
          </a:stretch>
        </a:blipFill>
      </dgm:spPr>
      <dgm:t>
        <a:bodyPr/>
        <a:lstStyle/>
        <a:p>
          <a:endParaRPr lang="en-US"/>
        </a:p>
      </dgm:t>
    </dgm:pt>
    <dgm:pt modelId="{06DAC61D-3992-41C1-86C4-544307E361DE}">
      <dgm:prSet/>
      <dgm:spPr/>
      <dgm:t>
        <a:bodyPr/>
        <a:lstStyle/>
        <a:p>
          <a:r>
            <a:rPr lang="en-US"/>
            <a:t>Investors - Angel or VCs</a:t>
          </a:r>
        </a:p>
      </dgm:t>
    </dgm:pt>
    <dgm:pt modelId="{A9D23D27-51D8-40D8-88DD-85321398DCD5}" type="parTrans" cxnId="{FFC64233-B5F0-4FDC-84B7-EE8E4043F833}">
      <dgm:prSet/>
      <dgm:spPr/>
      <dgm:t>
        <a:bodyPr/>
        <a:lstStyle/>
        <a:p>
          <a:endParaRPr lang="en-US"/>
        </a:p>
      </dgm:t>
    </dgm:pt>
    <dgm:pt modelId="{6AE6ABE2-8331-4CA2-AD30-4D7FF1F01D3D}" type="sibTrans" cxnId="{FFC64233-B5F0-4FDC-84B7-EE8E4043F833}">
      <dgm:prSet/>
      <dgm:spPr>
        <a:blipFill dpi="0" rotWithShape="1">
          <a:blip xmlns:r="http://schemas.openxmlformats.org/officeDocument/2006/relationships" r:embed="rId6" cstate="print">
            <a:extLst>
              <a:ext uri="{28A0092B-C50C-407E-A947-70E740481C1C}">
                <a14:useLocalDpi xmlns:a14="http://schemas.microsoft.com/office/drawing/2010/main" val="0"/>
              </a:ext>
            </a:extLst>
          </a:blip>
          <a:srcRect/>
          <a:stretch>
            <a:fillRect l="-6480" t="14109" r="-6480" b="14109"/>
          </a:stretch>
        </a:blipFill>
      </dgm:spPr>
      <dgm:t>
        <a:bodyPr/>
        <a:lstStyle/>
        <a:p>
          <a:endParaRPr lang="en-US"/>
        </a:p>
      </dgm:t>
    </dgm:pt>
    <dgm:pt modelId="{EF7D2A13-86CF-4593-B7AC-E86F8D01F07A}">
      <dgm:prSet/>
      <dgm:spPr/>
      <dgm:t>
        <a:bodyPr/>
        <a:lstStyle/>
        <a:p>
          <a:r>
            <a:rPr lang="en-US" dirty="0"/>
            <a:t>Empire State </a:t>
          </a:r>
          <a:r>
            <a:rPr lang="en-US" dirty="0" smtClean="0"/>
            <a:t>Development Corporation</a:t>
          </a:r>
          <a:endParaRPr lang="en-US" dirty="0"/>
        </a:p>
      </dgm:t>
    </dgm:pt>
    <dgm:pt modelId="{87E3FF8D-0704-4094-8968-2D5B0B8CA6A0}" type="parTrans" cxnId="{272B0630-CD6F-4C67-BE79-F4FB1BA379A8}">
      <dgm:prSet/>
      <dgm:spPr/>
      <dgm:t>
        <a:bodyPr/>
        <a:lstStyle/>
        <a:p>
          <a:endParaRPr lang="en-US"/>
        </a:p>
      </dgm:t>
    </dgm:pt>
    <dgm:pt modelId="{D3542247-F95E-4575-8808-44E4A075B9CD}" type="sibTrans" cxnId="{272B0630-CD6F-4C67-BE79-F4FB1BA379A8}">
      <dgm:prSet/>
      <dgm:spPr>
        <a:blipFill dpi="0" rotWithShape="1">
          <a:blip xmlns:r="http://schemas.openxmlformats.org/officeDocument/2006/relationships" r:embed="rId7">
            <a:extLst>
              <a:ext uri="{28A0092B-C50C-407E-A947-70E740481C1C}">
                <a14:useLocalDpi xmlns:a14="http://schemas.microsoft.com/office/drawing/2010/main" val="0"/>
              </a:ext>
            </a:extLst>
          </a:blip>
          <a:srcRect/>
          <a:stretch>
            <a:fillRect l="11841" t="6785" r="11841" b="6785"/>
          </a:stretch>
        </a:blipFill>
      </dgm:spPr>
      <dgm:t>
        <a:bodyPr/>
        <a:lstStyle/>
        <a:p>
          <a:endParaRPr lang="en-US"/>
        </a:p>
      </dgm:t>
    </dgm:pt>
    <dgm:pt modelId="{034D66AD-AE49-4ED7-9BD0-1E64A1C1AD3F}">
      <dgm:prSet/>
      <dgm:spPr/>
      <dgm:t>
        <a:bodyPr/>
        <a:lstStyle/>
        <a:p>
          <a:r>
            <a:rPr lang="en-US" dirty="0" smtClean="0"/>
            <a:t>SUNY</a:t>
          </a:r>
          <a:endParaRPr lang="en-US" dirty="0"/>
        </a:p>
      </dgm:t>
    </dgm:pt>
    <dgm:pt modelId="{1C167C69-82B9-487F-A70E-BCA7458A3C63}" type="parTrans" cxnId="{7BA78ADF-7756-42CE-B08B-9AD308353F0A}">
      <dgm:prSet/>
      <dgm:spPr/>
      <dgm:t>
        <a:bodyPr/>
        <a:lstStyle/>
        <a:p>
          <a:endParaRPr lang="en-US"/>
        </a:p>
      </dgm:t>
    </dgm:pt>
    <dgm:pt modelId="{AB12B575-14AA-4D6D-9D60-4F94BB042679}" type="sibTrans" cxnId="{7BA78ADF-7756-42CE-B08B-9AD308353F0A}">
      <dgm:prSet/>
      <dgm:spPr>
        <a:blipFill dpi="0" rotWithShape="1">
          <a:blip xmlns:r="http://schemas.openxmlformats.org/officeDocument/2006/relationships" r:embed="rId8">
            <a:extLst>
              <a:ext uri="{28A0092B-C50C-407E-A947-70E740481C1C}">
                <a14:useLocalDpi xmlns:a14="http://schemas.microsoft.com/office/drawing/2010/main" val="0"/>
              </a:ext>
            </a:extLst>
          </a:blip>
          <a:srcRect/>
          <a:stretch>
            <a:fillRect l="14943" t="9164" r="14943" b="9164"/>
          </a:stretch>
        </a:blipFill>
      </dgm:spPr>
      <dgm:t>
        <a:bodyPr/>
        <a:lstStyle/>
        <a:p>
          <a:endParaRPr lang="en-US"/>
        </a:p>
      </dgm:t>
    </dgm:pt>
    <dgm:pt modelId="{55ABBC6D-E63F-4F70-A089-7D3ADB2288A2}">
      <dgm:prSet/>
      <dgm:spPr/>
      <dgm:t>
        <a:bodyPr/>
        <a:lstStyle/>
        <a:p>
          <a:r>
            <a:rPr lang="en-US" dirty="0"/>
            <a:t>U.S. Patent and Trademark Office</a:t>
          </a:r>
        </a:p>
      </dgm:t>
    </dgm:pt>
    <dgm:pt modelId="{AC643D7A-07C1-4B2E-A2CA-0EEA9462F59D}" type="parTrans" cxnId="{E5404F20-E3CE-4ECA-910B-825F8FAE1B0A}">
      <dgm:prSet/>
      <dgm:spPr/>
      <dgm:t>
        <a:bodyPr/>
        <a:lstStyle/>
        <a:p>
          <a:endParaRPr lang="en-US"/>
        </a:p>
      </dgm:t>
    </dgm:pt>
    <dgm:pt modelId="{327387D3-5A46-452F-8BEF-5ECD777FEBAC}" type="sibTrans" cxnId="{E5404F20-E3CE-4ECA-910B-825F8FAE1B0A}">
      <dgm:prSet/>
      <dgm:spPr>
        <a:blipFill dpi="0" rotWithShape="1">
          <a:blip xmlns:r="http://schemas.openxmlformats.org/officeDocument/2006/relationships" r:embed="rId9" cstate="print">
            <a:extLst>
              <a:ext uri="{28A0092B-C50C-407E-A947-70E740481C1C}">
                <a14:useLocalDpi xmlns:a14="http://schemas.microsoft.com/office/drawing/2010/main" val="0"/>
              </a:ext>
            </a:extLst>
          </a:blip>
          <a:srcRect/>
          <a:stretch>
            <a:fillRect l="8924" t="2146" r="8924" b="2146"/>
          </a:stretch>
        </a:blipFill>
      </dgm:spPr>
      <dgm:t>
        <a:bodyPr/>
        <a:lstStyle/>
        <a:p>
          <a:endParaRPr lang="en-US"/>
        </a:p>
      </dgm:t>
    </dgm:pt>
    <dgm:pt modelId="{D072F31A-3530-4AEA-9E58-6B3457ED2A5A}">
      <dgm:prSet/>
      <dgm:spPr/>
      <dgm:t>
        <a:bodyPr/>
        <a:lstStyle/>
        <a:p>
          <a:r>
            <a:rPr lang="en-US" dirty="0" smtClean="0"/>
            <a:t>Customer</a:t>
          </a:r>
          <a:endParaRPr lang="en-US" dirty="0"/>
        </a:p>
      </dgm:t>
    </dgm:pt>
    <dgm:pt modelId="{ADD0ACBF-0BB9-427C-B6BF-ADD2C06B533D}" type="parTrans" cxnId="{C3D078C8-DC5B-49F6-A3FA-8A97F5DA9855}">
      <dgm:prSet/>
      <dgm:spPr/>
      <dgm:t>
        <a:bodyPr/>
        <a:lstStyle/>
        <a:p>
          <a:endParaRPr lang="en-US"/>
        </a:p>
      </dgm:t>
    </dgm:pt>
    <dgm:pt modelId="{F45F41DC-9552-4183-AB13-33E4DE4E4C93}" type="sibTrans" cxnId="{C3D078C8-DC5B-49F6-A3FA-8A97F5DA9855}">
      <dgm:prSet/>
      <dgm:spPr>
        <a:blipFill dpi="0" rotWithShape="1">
          <a:blip xmlns:r="http://schemas.openxmlformats.org/officeDocument/2006/relationships" r:embed="rId10" cstate="print">
            <a:extLst>
              <a:ext uri="{28A0092B-C50C-407E-A947-70E740481C1C}">
                <a14:useLocalDpi xmlns:a14="http://schemas.microsoft.com/office/drawing/2010/main" val="0"/>
              </a:ext>
            </a:extLst>
          </a:blip>
          <a:srcRect/>
          <a:stretch>
            <a:fillRect l="5383" t="18816" r="5383" b="14362"/>
          </a:stretch>
        </a:blipFill>
      </dgm:spPr>
      <dgm:t>
        <a:bodyPr/>
        <a:lstStyle/>
        <a:p>
          <a:endParaRPr lang="en-US"/>
        </a:p>
      </dgm:t>
    </dgm:pt>
    <dgm:pt modelId="{5C407799-F1A5-43DF-B7AE-2C39AF6DC91D}" type="pres">
      <dgm:prSet presAssocID="{3DEBAB50-2399-4AEA-9352-F3ABAD5D2893}" presName="Name0" presStyleCnt="0">
        <dgm:presLayoutVars>
          <dgm:chMax val="21"/>
          <dgm:chPref val="21"/>
        </dgm:presLayoutVars>
      </dgm:prSet>
      <dgm:spPr/>
      <dgm:t>
        <a:bodyPr/>
        <a:lstStyle/>
        <a:p>
          <a:endParaRPr lang="en-US"/>
        </a:p>
      </dgm:t>
    </dgm:pt>
    <dgm:pt modelId="{AC0E1360-83AD-4F3E-A86D-5E61A20A09A4}" type="pres">
      <dgm:prSet presAssocID="{3CDC9AC7-D5E3-4CD4-A375-825B5437AB90}" presName="text1" presStyleCnt="0"/>
      <dgm:spPr/>
    </dgm:pt>
    <dgm:pt modelId="{AB26BD05-9E3C-4CBB-8255-66BA1A2DAC27}" type="pres">
      <dgm:prSet presAssocID="{3CDC9AC7-D5E3-4CD4-A375-825B5437AB90}" presName="textRepeatNode" presStyleLbl="alignNode1" presStyleIdx="0" presStyleCnt="10">
        <dgm:presLayoutVars>
          <dgm:chMax val="0"/>
          <dgm:chPref val="0"/>
          <dgm:bulletEnabled val="1"/>
        </dgm:presLayoutVars>
      </dgm:prSet>
      <dgm:spPr/>
      <dgm:t>
        <a:bodyPr/>
        <a:lstStyle/>
        <a:p>
          <a:endParaRPr lang="en-US"/>
        </a:p>
      </dgm:t>
    </dgm:pt>
    <dgm:pt modelId="{69E4F1CE-43DD-4AF6-9842-29D7C8FB8062}" type="pres">
      <dgm:prSet presAssocID="{3CDC9AC7-D5E3-4CD4-A375-825B5437AB90}" presName="textaccent1" presStyleCnt="0"/>
      <dgm:spPr/>
    </dgm:pt>
    <dgm:pt modelId="{90FD7552-5008-4D8E-BFFD-D86B70A2B71E}" type="pres">
      <dgm:prSet presAssocID="{3CDC9AC7-D5E3-4CD4-A375-825B5437AB90}" presName="accentRepeatNode" presStyleLbl="solidAlignAcc1" presStyleIdx="0" presStyleCnt="20"/>
      <dgm:spPr/>
    </dgm:pt>
    <dgm:pt modelId="{01C13C7C-6867-48DE-8C41-34713E1722D1}" type="pres">
      <dgm:prSet presAssocID="{E880C731-2568-47B1-8789-B1CF0DBB3362}" presName="image1" presStyleCnt="0"/>
      <dgm:spPr/>
    </dgm:pt>
    <dgm:pt modelId="{8A0A79DE-FCC3-4E8F-83EB-C5CAA3A0FF1C}" type="pres">
      <dgm:prSet presAssocID="{E880C731-2568-47B1-8789-B1CF0DBB3362}" presName="imageRepeatNode" presStyleLbl="alignAcc1" presStyleIdx="0" presStyleCnt="10"/>
      <dgm:spPr/>
      <dgm:t>
        <a:bodyPr/>
        <a:lstStyle/>
        <a:p>
          <a:endParaRPr lang="en-US"/>
        </a:p>
      </dgm:t>
    </dgm:pt>
    <dgm:pt modelId="{A16B5E47-83F7-429F-92DC-A81A66C21CBC}" type="pres">
      <dgm:prSet presAssocID="{E880C731-2568-47B1-8789-B1CF0DBB3362}" presName="imageaccent1" presStyleCnt="0"/>
      <dgm:spPr/>
    </dgm:pt>
    <dgm:pt modelId="{58DA7A10-403E-4390-A0C7-42C04C735859}" type="pres">
      <dgm:prSet presAssocID="{E880C731-2568-47B1-8789-B1CF0DBB3362}" presName="accentRepeatNode" presStyleLbl="solidAlignAcc1" presStyleIdx="1" presStyleCnt="20"/>
      <dgm:spPr/>
    </dgm:pt>
    <dgm:pt modelId="{2AD8CB7C-AA00-4F33-9B2D-2442C1E23AB0}" type="pres">
      <dgm:prSet presAssocID="{55ABBC6D-E63F-4F70-A089-7D3ADB2288A2}" presName="text2" presStyleCnt="0"/>
      <dgm:spPr/>
    </dgm:pt>
    <dgm:pt modelId="{46865BB4-EF80-4E1B-B0B3-DFE17E3D1A12}" type="pres">
      <dgm:prSet presAssocID="{55ABBC6D-E63F-4F70-A089-7D3ADB2288A2}" presName="textRepeatNode" presStyleLbl="alignNode1" presStyleIdx="1" presStyleCnt="10">
        <dgm:presLayoutVars>
          <dgm:chMax val="0"/>
          <dgm:chPref val="0"/>
          <dgm:bulletEnabled val="1"/>
        </dgm:presLayoutVars>
      </dgm:prSet>
      <dgm:spPr/>
      <dgm:t>
        <a:bodyPr/>
        <a:lstStyle/>
        <a:p>
          <a:endParaRPr lang="en-US"/>
        </a:p>
      </dgm:t>
    </dgm:pt>
    <dgm:pt modelId="{40767D4F-9C96-437C-811D-7D4161C34587}" type="pres">
      <dgm:prSet presAssocID="{55ABBC6D-E63F-4F70-A089-7D3ADB2288A2}" presName="textaccent2" presStyleCnt="0"/>
      <dgm:spPr/>
    </dgm:pt>
    <dgm:pt modelId="{811C1DAE-4B73-429F-BAA0-AB9DA5CF5DD1}" type="pres">
      <dgm:prSet presAssocID="{55ABBC6D-E63F-4F70-A089-7D3ADB2288A2}" presName="accentRepeatNode" presStyleLbl="solidAlignAcc1" presStyleIdx="2" presStyleCnt="20"/>
      <dgm:spPr/>
    </dgm:pt>
    <dgm:pt modelId="{85309707-72C1-47EE-B33F-11273DFF71DC}" type="pres">
      <dgm:prSet presAssocID="{327387D3-5A46-452F-8BEF-5ECD777FEBAC}" presName="image2" presStyleCnt="0"/>
      <dgm:spPr/>
    </dgm:pt>
    <dgm:pt modelId="{CDF8BE6B-9EE7-482E-AD52-7D334BDAC2F0}" type="pres">
      <dgm:prSet presAssocID="{327387D3-5A46-452F-8BEF-5ECD777FEBAC}" presName="imageRepeatNode" presStyleLbl="alignAcc1" presStyleIdx="1" presStyleCnt="10"/>
      <dgm:spPr/>
      <dgm:t>
        <a:bodyPr/>
        <a:lstStyle/>
        <a:p>
          <a:endParaRPr lang="en-US"/>
        </a:p>
      </dgm:t>
    </dgm:pt>
    <dgm:pt modelId="{5D8689CD-F887-4935-8E82-FC5AC0D4828F}" type="pres">
      <dgm:prSet presAssocID="{327387D3-5A46-452F-8BEF-5ECD777FEBAC}" presName="imageaccent2" presStyleCnt="0"/>
      <dgm:spPr/>
    </dgm:pt>
    <dgm:pt modelId="{6270D844-FA58-41E2-BF30-876492ADF9F7}" type="pres">
      <dgm:prSet presAssocID="{327387D3-5A46-452F-8BEF-5ECD777FEBAC}" presName="accentRepeatNode" presStyleLbl="solidAlignAcc1" presStyleIdx="3" presStyleCnt="20"/>
      <dgm:spPr/>
    </dgm:pt>
    <dgm:pt modelId="{6CE40B48-02C7-4C34-BB6A-5F5984CCDF74}" type="pres">
      <dgm:prSet presAssocID="{034D66AD-AE49-4ED7-9BD0-1E64A1C1AD3F}" presName="text3" presStyleCnt="0"/>
      <dgm:spPr/>
    </dgm:pt>
    <dgm:pt modelId="{6E6F8D80-4D9C-4CDA-9A90-9D45D8757CB4}" type="pres">
      <dgm:prSet presAssocID="{034D66AD-AE49-4ED7-9BD0-1E64A1C1AD3F}" presName="textRepeatNode" presStyleLbl="alignNode1" presStyleIdx="2" presStyleCnt="10">
        <dgm:presLayoutVars>
          <dgm:chMax val="0"/>
          <dgm:chPref val="0"/>
          <dgm:bulletEnabled val="1"/>
        </dgm:presLayoutVars>
      </dgm:prSet>
      <dgm:spPr/>
      <dgm:t>
        <a:bodyPr/>
        <a:lstStyle/>
        <a:p>
          <a:endParaRPr lang="en-US"/>
        </a:p>
      </dgm:t>
    </dgm:pt>
    <dgm:pt modelId="{FC18BE1E-EFEB-4C3A-B9B8-0453AD94D4BA}" type="pres">
      <dgm:prSet presAssocID="{034D66AD-AE49-4ED7-9BD0-1E64A1C1AD3F}" presName="textaccent3" presStyleCnt="0"/>
      <dgm:spPr/>
    </dgm:pt>
    <dgm:pt modelId="{59799974-5055-40D8-ABAD-C0D0BC6A465D}" type="pres">
      <dgm:prSet presAssocID="{034D66AD-AE49-4ED7-9BD0-1E64A1C1AD3F}" presName="accentRepeatNode" presStyleLbl="solidAlignAcc1" presStyleIdx="4" presStyleCnt="20"/>
      <dgm:spPr/>
    </dgm:pt>
    <dgm:pt modelId="{27E13158-8815-449F-8444-F7709044A0C4}" type="pres">
      <dgm:prSet presAssocID="{AB12B575-14AA-4D6D-9D60-4F94BB042679}" presName="image3" presStyleCnt="0"/>
      <dgm:spPr/>
    </dgm:pt>
    <dgm:pt modelId="{D70FC6CA-A8DD-4315-BA0C-AD77EBEB7931}" type="pres">
      <dgm:prSet presAssocID="{AB12B575-14AA-4D6D-9D60-4F94BB042679}" presName="imageRepeatNode" presStyleLbl="alignAcc1" presStyleIdx="2" presStyleCnt="10"/>
      <dgm:spPr/>
      <dgm:t>
        <a:bodyPr/>
        <a:lstStyle/>
        <a:p>
          <a:endParaRPr lang="en-US"/>
        </a:p>
      </dgm:t>
    </dgm:pt>
    <dgm:pt modelId="{F2F181D3-125B-47F7-9404-F77647E51682}" type="pres">
      <dgm:prSet presAssocID="{AB12B575-14AA-4D6D-9D60-4F94BB042679}" presName="imageaccent3" presStyleCnt="0"/>
      <dgm:spPr/>
    </dgm:pt>
    <dgm:pt modelId="{8C3A5594-A85A-43CC-97FC-9C5B3C8D0888}" type="pres">
      <dgm:prSet presAssocID="{AB12B575-14AA-4D6D-9D60-4F94BB042679}" presName="accentRepeatNode" presStyleLbl="solidAlignAcc1" presStyleIdx="5" presStyleCnt="20"/>
      <dgm:spPr/>
    </dgm:pt>
    <dgm:pt modelId="{5E4732CE-928F-4839-911E-4C8B69A40FA1}" type="pres">
      <dgm:prSet presAssocID="{EF7D2A13-86CF-4593-B7AC-E86F8D01F07A}" presName="text4" presStyleCnt="0"/>
      <dgm:spPr/>
    </dgm:pt>
    <dgm:pt modelId="{72DD698D-F425-47E2-8579-A1EA3C5EA7DB}" type="pres">
      <dgm:prSet presAssocID="{EF7D2A13-86CF-4593-B7AC-E86F8D01F07A}" presName="textRepeatNode" presStyleLbl="alignNode1" presStyleIdx="3" presStyleCnt="10">
        <dgm:presLayoutVars>
          <dgm:chMax val="0"/>
          <dgm:chPref val="0"/>
          <dgm:bulletEnabled val="1"/>
        </dgm:presLayoutVars>
      </dgm:prSet>
      <dgm:spPr/>
      <dgm:t>
        <a:bodyPr/>
        <a:lstStyle/>
        <a:p>
          <a:endParaRPr lang="en-US"/>
        </a:p>
      </dgm:t>
    </dgm:pt>
    <dgm:pt modelId="{CF6968B6-6A24-41DE-94DF-5930BF71CC48}" type="pres">
      <dgm:prSet presAssocID="{EF7D2A13-86CF-4593-B7AC-E86F8D01F07A}" presName="textaccent4" presStyleCnt="0"/>
      <dgm:spPr/>
    </dgm:pt>
    <dgm:pt modelId="{5CE3580C-8EDE-4620-A167-F8CEDC52C9EC}" type="pres">
      <dgm:prSet presAssocID="{EF7D2A13-86CF-4593-B7AC-E86F8D01F07A}" presName="accentRepeatNode" presStyleLbl="solidAlignAcc1" presStyleIdx="6" presStyleCnt="20"/>
      <dgm:spPr/>
    </dgm:pt>
    <dgm:pt modelId="{A31BA7BB-24FF-4B0B-9F52-A3EB66F8A078}" type="pres">
      <dgm:prSet presAssocID="{D3542247-F95E-4575-8808-44E4A075B9CD}" presName="image4" presStyleCnt="0"/>
      <dgm:spPr/>
    </dgm:pt>
    <dgm:pt modelId="{464AA203-D0F8-441E-AC62-4EFA2ED52BF8}" type="pres">
      <dgm:prSet presAssocID="{D3542247-F95E-4575-8808-44E4A075B9CD}" presName="imageRepeatNode" presStyleLbl="alignAcc1" presStyleIdx="3" presStyleCnt="10"/>
      <dgm:spPr/>
      <dgm:t>
        <a:bodyPr/>
        <a:lstStyle/>
        <a:p>
          <a:endParaRPr lang="en-US"/>
        </a:p>
      </dgm:t>
    </dgm:pt>
    <dgm:pt modelId="{74F517DA-CFF1-4141-98DD-D5BEA79E2546}" type="pres">
      <dgm:prSet presAssocID="{D3542247-F95E-4575-8808-44E4A075B9CD}" presName="imageaccent4" presStyleCnt="0"/>
      <dgm:spPr/>
    </dgm:pt>
    <dgm:pt modelId="{2271F8DB-7246-4E0C-A12F-F1EBEE806BCB}" type="pres">
      <dgm:prSet presAssocID="{D3542247-F95E-4575-8808-44E4A075B9CD}" presName="accentRepeatNode" presStyleLbl="solidAlignAcc1" presStyleIdx="7" presStyleCnt="20"/>
      <dgm:spPr/>
    </dgm:pt>
    <dgm:pt modelId="{AC83FD9D-C03C-48D6-AA61-C7DC4707C753}" type="pres">
      <dgm:prSet presAssocID="{CB2F6B3A-C4AE-47F7-BF22-8F89E6969A5B}" presName="text5" presStyleCnt="0"/>
      <dgm:spPr/>
    </dgm:pt>
    <dgm:pt modelId="{A096DE95-8A4F-4801-893B-41CC3254E368}" type="pres">
      <dgm:prSet presAssocID="{CB2F6B3A-C4AE-47F7-BF22-8F89E6969A5B}" presName="textRepeatNode" presStyleLbl="alignNode1" presStyleIdx="4" presStyleCnt="10">
        <dgm:presLayoutVars>
          <dgm:chMax val="0"/>
          <dgm:chPref val="0"/>
          <dgm:bulletEnabled val="1"/>
        </dgm:presLayoutVars>
      </dgm:prSet>
      <dgm:spPr/>
      <dgm:t>
        <a:bodyPr/>
        <a:lstStyle/>
        <a:p>
          <a:endParaRPr lang="en-US"/>
        </a:p>
      </dgm:t>
    </dgm:pt>
    <dgm:pt modelId="{00AD5ED5-6161-4490-9945-D18E63DE1067}" type="pres">
      <dgm:prSet presAssocID="{CB2F6B3A-C4AE-47F7-BF22-8F89E6969A5B}" presName="textaccent5" presStyleCnt="0"/>
      <dgm:spPr/>
    </dgm:pt>
    <dgm:pt modelId="{B52DF0E7-12A9-4868-9B18-C4A50DE7618A}" type="pres">
      <dgm:prSet presAssocID="{CB2F6B3A-C4AE-47F7-BF22-8F89E6969A5B}" presName="accentRepeatNode" presStyleLbl="solidAlignAcc1" presStyleIdx="8" presStyleCnt="20"/>
      <dgm:spPr/>
    </dgm:pt>
    <dgm:pt modelId="{358AFD10-746E-44C6-ACC9-437C3F3EE5B1}" type="pres">
      <dgm:prSet presAssocID="{6B2A59EB-91A7-4336-A1E6-9B4A6300961B}" presName="image5" presStyleCnt="0"/>
      <dgm:spPr/>
    </dgm:pt>
    <dgm:pt modelId="{EFBBD167-2ED8-46A5-80D9-3D3E3B89A594}" type="pres">
      <dgm:prSet presAssocID="{6B2A59EB-91A7-4336-A1E6-9B4A6300961B}" presName="imageRepeatNode" presStyleLbl="alignAcc1" presStyleIdx="4" presStyleCnt="10"/>
      <dgm:spPr/>
      <dgm:t>
        <a:bodyPr/>
        <a:lstStyle/>
        <a:p>
          <a:endParaRPr lang="en-US"/>
        </a:p>
      </dgm:t>
    </dgm:pt>
    <dgm:pt modelId="{DF47132A-C10E-4904-8CA3-CBDDE968471B}" type="pres">
      <dgm:prSet presAssocID="{6B2A59EB-91A7-4336-A1E6-9B4A6300961B}" presName="imageaccent5" presStyleCnt="0"/>
      <dgm:spPr/>
    </dgm:pt>
    <dgm:pt modelId="{CDB23A8F-96A7-4AA8-8D93-576D8DBD4549}" type="pres">
      <dgm:prSet presAssocID="{6B2A59EB-91A7-4336-A1E6-9B4A6300961B}" presName="accentRepeatNode" presStyleLbl="solidAlignAcc1" presStyleIdx="9" presStyleCnt="20"/>
      <dgm:spPr/>
    </dgm:pt>
    <dgm:pt modelId="{7B84B8A8-182C-4489-8824-A0672CACEFDF}" type="pres">
      <dgm:prSet presAssocID="{AB6CAE50-188B-466C-8D88-07330DECED5F}" presName="text6" presStyleCnt="0"/>
      <dgm:spPr/>
    </dgm:pt>
    <dgm:pt modelId="{C30B28D9-B3E9-40B7-BC1E-A733DCA21F29}" type="pres">
      <dgm:prSet presAssocID="{AB6CAE50-188B-466C-8D88-07330DECED5F}" presName="textRepeatNode" presStyleLbl="alignNode1" presStyleIdx="5" presStyleCnt="10">
        <dgm:presLayoutVars>
          <dgm:chMax val="0"/>
          <dgm:chPref val="0"/>
          <dgm:bulletEnabled val="1"/>
        </dgm:presLayoutVars>
      </dgm:prSet>
      <dgm:spPr/>
      <dgm:t>
        <a:bodyPr/>
        <a:lstStyle/>
        <a:p>
          <a:endParaRPr lang="en-US"/>
        </a:p>
      </dgm:t>
    </dgm:pt>
    <dgm:pt modelId="{DEFC0E0A-868F-4C45-B566-ADA8736ABB0C}" type="pres">
      <dgm:prSet presAssocID="{AB6CAE50-188B-466C-8D88-07330DECED5F}" presName="textaccent6" presStyleCnt="0"/>
      <dgm:spPr/>
    </dgm:pt>
    <dgm:pt modelId="{21396247-2903-4931-A8DB-D421C7F9AF42}" type="pres">
      <dgm:prSet presAssocID="{AB6CAE50-188B-466C-8D88-07330DECED5F}" presName="accentRepeatNode" presStyleLbl="solidAlignAcc1" presStyleIdx="10" presStyleCnt="20"/>
      <dgm:spPr/>
    </dgm:pt>
    <dgm:pt modelId="{B54C2631-6E1B-4441-B748-DDE728B89960}" type="pres">
      <dgm:prSet presAssocID="{34CD6AED-B51D-4113-820B-7C562F027F25}" presName="image6" presStyleCnt="0"/>
      <dgm:spPr/>
    </dgm:pt>
    <dgm:pt modelId="{6726421C-0FEF-4DB2-8D47-73AA889B36E0}" type="pres">
      <dgm:prSet presAssocID="{34CD6AED-B51D-4113-820B-7C562F027F25}" presName="imageRepeatNode" presStyleLbl="alignAcc1" presStyleIdx="5" presStyleCnt="10"/>
      <dgm:spPr/>
      <dgm:t>
        <a:bodyPr/>
        <a:lstStyle/>
        <a:p>
          <a:endParaRPr lang="en-US"/>
        </a:p>
      </dgm:t>
    </dgm:pt>
    <dgm:pt modelId="{8FD75D62-5D75-4B18-80B3-3D6BB9DE9DC2}" type="pres">
      <dgm:prSet presAssocID="{34CD6AED-B51D-4113-820B-7C562F027F25}" presName="imageaccent6" presStyleCnt="0"/>
      <dgm:spPr/>
    </dgm:pt>
    <dgm:pt modelId="{C474F128-67CC-4D8A-8938-737EB0CA79B5}" type="pres">
      <dgm:prSet presAssocID="{34CD6AED-B51D-4113-820B-7C562F027F25}" presName="accentRepeatNode" presStyleLbl="solidAlignAcc1" presStyleIdx="11" presStyleCnt="20"/>
      <dgm:spPr/>
    </dgm:pt>
    <dgm:pt modelId="{DA14F5F1-EEB0-4C82-80E6-1BAD7FC9CEC5}" type="pres">
      <dgm:prSet presAssocID="{06DAC61D-3992-41C1-86C4-544307E361DE}" presName="text7" presStyleCnt="0"/>
      <dgm:spPr/>
    </dgm:pt>
    <dgm:pt modelId="{5BB9935F-2795-4091-900B-62AF80DA1031}" type="pres">
      <dgm:prSet presAssocID="{06DAC61D-3992-41C1-86C4-544307E361DE}" presName="textRepeatNode" presStyleLbl="alignNode1" presStyleIdx="6" presStyleCnt="10">
        <dgm:presLayoutVars>
          <dgm:chMax val="0"/>
          <dgm:chPref val="0"/>
          <dgm:bulletEnabled val="1"/>
        </dgm:presLayoutVars>
      </dgm:prSet>
      <dgm:spPr/>
      <dgm:t>
        <a:bodyPr/>
        <a:lstStyle/>
        <a:p>
          <a:endParaRPr lang="en-US"/>
        </a:p>
      </dgm:t>
    </dgm:pt>
    <dgm:pt modelId="{594064D3-B397-4651-ADF9-50371A343D7C}" type="pres">
      <dgm:prSet presAssocID="{06DAC61D-3992-41C1-86C4-544307E361DE}" presName="textaccent7" presStyleCnt="0"/>
      <dgm:spPr/>
    </dgm:pt>
    <dgm:pt modelId="{746E6AF5-CB3C-4BDE-9E91-8E540A521ADB}" type="pres">
      <dgm:prSet presAssocID="{06DAC61D-3992-41C1-86C4-544307E361DE}" presName="accentRepeatNode" presStyleLbl="solidAlignAcc1" presStyleIdx="12" presStyleCnt="20"/>
      <dgm:spPr/>
    </dgm:pt>
    <dgm:pt modelId="{1894DDDA-343E-43DF-9559-645C8F3D09DB}" type="pres">
      <dgm:prSet presAssocID="{6AE6ABE2-8331-4CA2-AD30-4D7FF1F01D3D}" presName="image7" presStyleCnt="0"/>
      <dgm:spPr/>
    </dgm:pt>
    <dgm:pt modelId="{E93FAB39-B58A-45C3-9FAC-140F0A305A3F}" type="pres">
      <dgm:prSet presAssocID="{6AE6ABE2-8331-4CA2-AD30-4D7FF1F01D3D}" presName="imageRepeatNode" presStyleLbl="alignAcc1" presStyleIdx="6" presStyleCnt="10"/>
      <dgm:spPr/>
      <dgm:t>
        <a:bodyPr/>
        <a:lstStyle/>
        <a:p>
          <a:endParaRPr lang="en-US"/>
        </a:p>
      </dgm:t>
    </dgm:pt>
    <dgm:pt modelId="{1DA23868-E05E-468C-ABB9-0FFC25168F68}" type="pres">
      <dgm:prSet presAssocID="{6AE6ABE2-8331-4CA2-AD30-4D7FF1F01D3D}" presName="imageaccent7" presStyleCnt="0"/>
      <dgm:spPr/>
    </dgm:pt>
    <dgm:pt modelId="{32165EC1-4E13-44EF-8815-5BE7C989B34B}" type="pres">
      <dgm:prSet presAssocID="{6AE6ABE2-8331-4CA2-AD30-4D7FF1F01D3D}" presName="accentRepeatNode" presStyleLbl="solidAlignAcc1" presStyleIdx="13" presStyleCnt="20"/>
      <dgm:spPr/>
    </dgm:pt>
    <dgm:pt modelId="{9ACD1AA5-9984-4FB3-8CFC-2D172D8F6C2D}" type="pres">
      <dgm:prSet presAssocID="{9665F949-2A9B-43C4-8F6C-AD25E3096348}" presName="text8" presStyleCnt="0"/>
      <dgm:spPr/>
    </dgm:pt>
    <dgm:pt modelId="{BC3A64A2-CC6F-4F14-90E0-D0E14B16EB97}" type="pres">
      <dgm:prSet presAssocID="{9665F949-2A9B-43C4-8F6C-AD25E3096348}" presName="textRepeatNode" presStyleLbl="alignNode1" presStyleIdx="7" presStyleCnt="10">
        <dgm:presLayoutVars>
          <dgm:chMax val="0"/>
          <dgm:chPref val="0"/>
          <dgm:bulletEnabled val="1"/>
        </dgm:presLayoutVars>
      </dgm:prSet>
      <dgm:spPr/>
      <dgm:t>
        <a:bodyPr/>
        <a:lstStyle/>
        <a:p>
          <a:endParaRPr lang="en-US"/>
        </a:p>
      </dgm:t>
    </dgm:pt>
    <dgm:pt modelId="{DBA3B03C-D264-441C-87FE-234ABD98DA5C}" type="pres">
      <dgm:prSet presAssocID="{9665F949-2A9B-43C4-8F6C-AD25E3096348}" presName="textaccent8" presStyleCnt="0"/>
      <dgm:spPr/>
    </dgm:pt>
    <dgm:pt modelId="{7964B61D-8BDE-4F35-8E29-9B9F091D77E2}" type="pres">
      <dgm:prSet presAssocID="{9665F949-2A9B-43C4-8F6C-AD25E3096348}" presName="accentRepeatNode" presStyleLbl="solidAlignAcc1" presStyleIdx="14" presStyleCnt="20"/>
      <dgm:spPr/>
    </dgm:pt>
    <dgm:pt modelId="{3412380B-B6B2-4F0F-B961-CA61B1F3CFA3}" type="pres">
      <dgm:prSet presAssocID="{0E402D10-083F-4DFE-B33F-880D14F4CAC2}" presName="image8" presStyleCnt="0"/>
      <dgm:spPr/>
    </dgm:pt>
    <dgm:pt modelId="{DFFAE09A-1837-470A-90A7-58C6192BB6D8}" type="pres">
      <dgm:prSet presAssocID="{0E402D10-083F-4DFE-B33F-880D14F4CAC2}" presName="imageRepeatNode" presStyleLbl="alignAcc1" presStyleIdx="7" presStyleCnt="10"/>
      <dgm:spPr/>
      <dgm:t>
        <a:bodyPr/>
        <a:lstStyle/>
        <a:p>
          <a:endParaRPr lang="en-US"/>
        </a:p>
      </dgm:t>
    </dgm:pt>
    <dgm:pt modelId="{3EF90F8E-B032-4FB5-A178-D98C359D89FC}" type="pres">
      <dgm:prSet presAssocID="{0E402D10-083F-4DFE-B33F-880D14F4CAC2}" presName="imageaccent8" presStyleCnt="0"/>
      <dgm:spPr/>
    </dgm:pt>
    <dgm:pt modelId="{C7B49A67-088E-4EAD-B9D5-7E7E8EDF0AA4}" type="pres">
      <dgm:prSet presAssocID="{0E402D10-083F-4DFE-B33F-880D14F4CAC2}" presName="accentRepeatNode" presStyleLbl="solidAlignAcc1" presStyleIdx="15" presStyleCnt="20"/>
      <dgm:spPr/>
    </dgm:pt>
    <dgm:pt modelId="{A51E859A-F0E4-4A3C-971D-7E40E3108AC5}" type="pres">
      <dgm:prSet presAssocID="{D072F31A-3530-4AEA-9E58-6B3457ED2A5A}" presName="text9" presStyleCnt="0"/>
      <dgm:spPr/>
    </dgm:pt>
    <dgm:pt modelId="{97FA5E2A-A78D-4731-A2FB-0817521D254D}" type="pres">
      <dgm:prSet presAssocID="{D072F31A-3530-4AEA-9E58-6B3457ED2A5A}" presName="textRepeatNode" presStyleLbl="alignNode1" presStyleIdx="8" presStyleCnt="10">
        <dgm:presLayoutVars>
          <dgm:chMax val="0"/>
          <dgm:chPref val="0"/>
          <dgm:bulletEnabled val="1"/>
        </dgm:presLayoutVars>
      </dgm:prSet>
      <dgm:spPr/>
      <dgm:t>
        <a:bodyPr/>
        <a:lstStyle/>
        <a:p>
          <a:endParaRPr lang="en-US"/>
        </a:p>
      </dgm:t>
    </dgm:pt>
    <dgm:pt modelId="{D73683D5-77AE-4F6C-A6CA-E6D2A93F4B48}" type="pres">
      <dgm:prSet presAssocID="{D072F31A-3530-4AEA-9E58-6B3457ED2A5A}" presName="textaccent9" presStyleCnt="0"/>
      <dgm:spPr/>
    </dgm:pt>
    <dgm:pt modelId="{9E391F54-6A25-4E61-8DBC-86C062E39D0D}" type="pres">
      <dgm:prSet presAssocID="{D072F31A-3530-4AEA-9E58-6B3457ED2A5A}" presName="accentRepeatNode" presStyleLbl="solidAlignAcc1" presStyleIdx="16" presStyleCnt="20"/>
      <dgm:spPr/>
    </dgm:pt>
    <dgm:pt modelId="{AB8281E9-730B-4610-922A-C3B55BAD06EE}" type="pres">
      <dgm:prSet presAssocID="{F45F41DC-9552-4183-AB13-33E4DE4E4C93}" presName="image9" presStyleCnt="0"/>
      <dgm:spPr/>
    </dgm:pt>
    <dgm:pt modelId="{CCE27052-705C-4665-9AB4-33BE45D1F6D5}" type="pres">
      <dgm:prSet presAssocID="{F45F41DC-9552-4183-AB13-33E4DE4E4C93}" presName="imageRepeatNode" presStyleLbl="alignAcc1" presStyleIdx="8" presStyleCnt="10"/>
      <dgm:spPr/>
      <dgm:t>
        <a:bodyPr/>
        <a:lstStyle/>
        <a:p>
          <a:endParaRPr lang="en-US"/>
        </a:p>
      </dgm:t>
    </dgm:pt>
    <dgm:pt modelId="{2C53767A-2BC8-4304-B364-66EA2FB6D847}" type="pres">
      <dgm:prSet presAssocID="{F45F41DC-9552-4183-AB13-33E4DE4E4C93}" presName="imageaccent9" presStyleCnt="0"/>
      <dgm:spPr/>
    </dgm:pt>
    <dgm:pt modelId="{8F91C7DA-62D2-4F27-A4AE-A7F014A790B8}" type="pres">
      <dgm:prSet presAssocID="{F45F41DC-9552-4183-AB13-33E4DE4E4C93}" presName="accentRepeatNode" presStyleLbl="solidAlignAcc1" presStyleIdx="17" presStyleCnt="20"/>
      <dgm:spPr/>
    </dgm:pt>
    <dgm:pt modelId="{8939B222-7095-4E9C-8A63-017DD4AFBD97}" type="pres">
      <dgm:prSet presAssocID="{193423E7-6CA3-4A68-A88B-E97D6258F4B2}" presName="text10" presStyleCnt="0"/>
      <dgm:spPr/>
    </dgm:pt>
    <dgm:pt modelId="{760C725B-9546-4D0F-8282-7237016B49EE}" type="pres">
      <dgm:prSet presAssocID="{193423E7-6CA3-4A68-A88B-E97D6258F4B2}" presName="textRepeatNode" presStyleLbl="alignNode1" presStyleIdx="9" presStyleCnt="10">
        <dgm:presLayoutVars>
          <dgm:chMax val="0"/>
          <dgm:chPref val="0"/>
          <dgm:bulletEnabled val="1"/>
        </dgm:presLayoutVars>
      </dgm:prSet>
      <dgm:spPr/>
      <dgm:t>
        <a:bodyPr/>
        <a:lstStyle/>
        <a:p>
          <a:endParaRPr lang="en-US"/>
        </a:p>
      </dgm:t>
    </dgm:pt>
    <dgm:pt modelId="{8DECC2FB-C631-4D74-B854-554E9129AC6E}" type="pres">
      <dgm:prSet presAssocID="{193423E7-6CA3-4A68-A88B-E97D6258F4B2}" presName="textaccent10" presStyleCnt="0"/>
      <dgm:spPr/>
    </dgm:pt>
    <dgm:pt modelId="{E930CD6D-8293-49CA-A28B-99390C7AE846}" type="pres">
      <dgm:prSet presAssocID="{193423E7-6CA3-4A68-A88B-E97D6258F4B2}" presName="accentRepeatNode" presStyleLbl="solidAlignAcc1" presStyleIdx="18" presStyleCnt="20"/>
      <dgm:spPr/>
    </dgm:pt>
    <dgm:pt modelId="{E70C45ED-6F07-491F-B7FE-27EEBB24708E}" type="pres">
      <dgm:prSet presAssocID="{FA40729D-B3FA-42FD-BBB8-4AACCDE2E09C}" presName="image10" presStyleCnt="0"/>
      <dgm:spPr/>
    </dgm:pt>
    <dgm:pt modelId="{CBAF3AE1-B218-4AA8-93BA-D79A1DC307F9}" type="pres">
      <dgm:prSet presAssocID="{FA40729D-B3FA-42FD-BBB8-4AACCDE2E09C}" presName="imageRepeatNode" presStyleLbl="alignAcc1" presStyleIdx="9" presStyleCnt="10"/>
      <dgm:spPr/>
      <dgm:t>
        <a:bodyPr/>
        <a:lstStyle/>
        <a:p>
          <a:endParaRPr lang="en-US"/>
        </a:p>
      </dgm:t>
    </dgm:pt>
    <dgm:pt modelId="{AF67D99C-CD53-43F9-A30E-CF98D376C758}" type="pres">
      <dgm:prSet presAssocID="{FA40729D-B3FA-42FD-BBB8-4AACCDE2E09C}" presName="imageaccent10" presStyleCnt="0"/>
      <dgm:spPr/>
    </dgm:pt>
    <dgm:pt modelId="{E9D1DAC0-0D99-46A4-B6AE-FD147AA23135}" type="pres">
      <dgm:prSet presAssocID="{FA40729D-B3FA-42FD-BBB8-4AACCDE2E09C}" presName="accentRepeatNode" presStyleLbl="solidAlignAcc1" presStyleIdx="19" presStyleCnt="20"/>
      <dgm:spPr/>
    </dgm:pt>
  </dgm:ptLst>
  <dgm:cxnLst>
    <dgm:cxn modelId="{273D24A1-1B14-48FB-8E1B-0C24861CFDF7}" type="presOf" srcId="{327387D3-5A46-452F-8BEF-5ECD777FEBAC}" destId="{CDF8BE6B-9EE7-482E-AD52-7D334BDAC2F0}" srcOrd="0" destOrd="0" presId="urn:microsoft.com/office/officeart/2008/layout/HexagonCluster"/>
    <dgm:cxn modelId="{A35C8BF1-5CE7-4C6E-8083-DDE9191EBFDE}" type="presOf" srcId="{0E402D10-083F-4DFE-B33F-880D14F4CAC2}" destId="{DFFAE09A-1837-470A-90A7-58C6192BB6D8}" srcOrd="0" destOrd="0" presId="urn:microsoft.com/office/officeart/2008/layout/HexagonCluster"/>
    <dgm:cxn modelId="{C6D3743B-B751-48BC-98F2-FD4E93B95A07}" type="presOf" srcId="{D3542247-F95E-4575-8808-44E4A075B9CD}" destId="{464AA203-D0F8-441E-AC62-4EFA2ED52BF8}" srcOrd="0" destOrd="0" presId="urn:microsoft.com/office/officeart/2008/layout/HexagonCluster"/>
    <dgm:cxn modelId="{D694BACE-9C2B-4F46-A768-3C0C2E164A4D}" type="presOf" srcId="{AB6CAE50-188B-466C-8D88-07330DECED5F}" destId="{C30B28D9-B3E9-40B7-BC1E-A733DCA21F29}" srcOrd="0" destOrd="0" presId="urn:microsoft.com/office/officeart/2008/layout/HexagonCluster"/>
    <dgm:cxn modelId="{272B0630-CD6F-4C67-BE79-F4FB1BA379A8}" srcId="{3DEBAB50-2399-4AEA-9352-F3ABAD5D2893}" destId="{EF7D2A13-86CF-4593-B7AC-E86F8D01F07A}" srcOrd="3" destOrd="0" parTransId="{87E3FF8D-0704-4094-8968-2D5B0B8CA6A0}" sibTransId="{D3542247-F95E-4575-8808-44E4A075B9CD}"/>
    <dgm:cxn modelId="{F317EEEC-53AE-402C-8570-64DB54652DB7}" type="presOf" srcId="{6B2A59EB-91A7-4336-A1E6-9B4A6300961B}" destId="{EFBBD167-2ED8-46A5-80D9-3D3E3B89A594}" srcOrd="0" destOrd="0" presId="urn:microsoft.com/office/officeart/2008/layout/HexagonCluster"/>
    <dgm:cxn modelId="{C4F569E2-CD23-4777-823E-1A11B4574797}" type="presOf" srcId="{034D66AD-AE49-4ED7-9BD0-1E64A1C1AD3F}" destId="{6E6F8D80-4D9C-4CDA-9A90-9D45D8757CB4}" srcOrd="0" destOrd="0" presId="urn:microsoft.com/office/officeart/2008/layout/HexagonCluster"/>
    <dgm:cxn modelId="{CB414B01-38BC-4E81-8A91-968A173C1C3C}" type="presOf" srcId="{CB2F6B3A-C4AE-47F7-BF22-8F89E6969A5B}" destId="{A096DE95-8A4F-4801-893B-41CC3254E368}" srcOrd="0" destOrd="0" presId="urn:microsoft.com/office/officeart/2008/layout/HexagonCluster"/>
    <dgm:cxn modelId="{EC83F6D0-5602-4FB2-8AAF-2DD3BA14FE25}" type="presOf" srcId="{9665F949-2A9B-43C4-8F6C-AD25E3096348}" destId="{BC3A64A2-CC6F-4F14-90E0-D0E14B16EB97}" srcOrd="0" destOrd="0" presId="urn:microsoft.com/office/officeart/2008/layout/HexagonCluster"/>
    <dgm:cxn modelId="{55D0FFAC-E8B2-4A7B-9C5D-4131F569DA07}" type="presOf" srcId="{6AE6ABE2-8331-4CA2-AD30-4D7FF1F01D3D}" destId="{E93FAB39-B58A-45C3-9FAC-140F0A305A3F}" srcOrd="0" destOrd="0" presId="urn:microsoft.com/office/officeart/2008/layout/HexagonCluster"/>
    <dgm:cxn modelId="{4F81F4B3-A833-4EAF-A394-C83C9456C4BE}" type="presOf" srcId="{F45F41DC-9552-4183-AB13-33E4DE4E4C93}" destId="{CCE27052-705C-4665-9AB4-33BE45D1F6D5}" srcOrd="0" destOrd="0" presId="urn:microsoft.com/office/officeart/2008/layout/HexagonCluster"/>
    <dgm:cxn modelId="{5E5A8891-C2CF-4A38-BA68-3EA684AAA916}" type="presOf" srcId="{3DEBAB50-2399-4AEA-9352-F3ABAD5D2893}" destId="{5C407799-F1A5-43DF-B7AE-2C39AF6DC91D}" srcOrd="0" destOrd="0" presId="urn:microsoft.com/office/officeart/2008/layout/HexagonCluster"/>
    <dgm:cxn modelId="{44F8C26B-A71C-4CC3-9CBF-5ED2D9483CD5}" type="presOf" srcId="{3CDC9AC7-D5E3-4CD4-A375-825B5437AB90}" destId="{AB26BD05-9E3C-4CBB-8255-66BA1A2DAC27}" srcOrd="0" destOrd="0" presId="urn:microsoft.com/office/officeart/2008/layout/HexagonCluster"/>
    <dgm:cxn modelId="{E5404F20-E3CE-4ECA-910B-825F8FAE1B0A}" srcId="{3DEBAB50-2399-4AEA-9352-F3ABAD5D2893}" destId="{55ABBC6D-E63F-4F70-A089-7D3ADB2288A2}" srcOrd="1" destOrd="0" parTransId="{AC643D7A-07C1-4B2E-A2CA-0EEA9462F59D}" sibTransId="{327387D3-5A46-452F-8BEF-5ECD777FEBAC}"/>
    <dgm:cxn modelId="{54AC6F1E-EE89-4041-8FC6-B65C6AE22EA4}" type="presOf" srcId="{EF7D2A13-86CF-4593-B7AC-E86F8D01F07A}" destId="{72DD698D-F425-47E2-8579-A1EA3C5EA7DB}" srcOrd="0" destOrd="0" presId="urn:microsoft.com/office/officeart/2008/layout/HexagonCluster"/>
    <dgm:cxn modelId="{FFC64233-B5F0-4FDC-84B7-EE8E4043F833}" srcId="{3DEBAB50-2399-4AEA-9352-F3ABAD5D2893}" destId="{06DAC61D-3992-41C1-86C4-544307E361DE}" srcOrd="6" destOrd="0" parTransId="{A9D23D27-51D8-40D8-88DD-85321398DCD5}" sibTransId="{6AE6ABE2-8331-4CA2-AD30-4D7FF1F01D3D}"/>
    <dgm:cxn modelId="{3BD275CC-B76D-46E5-8ADE-8B17F63B7FA8}" type="presOf" srcId="{E880C731-2568-47B1-8789-B1CF0DBB3362}" destId="{8A0A79DE-FCC3-4E8F-83EB-C5CAA3A0FF1C}" srcOrd="0" destOrd="0" presId="urn:microsoft.com/office/officeart/2008/layout/HexagonCluster"/>
    <dgm:cxn modelId="{69D7DB3D-0C2F-42AC-A94A-3C910BD941DD}" type="presOf" srcId="{06DAC61D-3992-41C1-86C4-544307E361DE}" destId="{5BB9935F-2795-4091-900B-62AF80DA1031}" srcOrd="0" destOrd="0" presId="urn:microsoft.com/office/officeart/2008/layout/HexagonCluster"/>
    <dgm:cxn modelId="{EF167FF3-6B03-459B-AF9A-6B352CBC6837}" type="presOf" srcId="{34CD6AED-B51D-4113-820B-7C562F027F25}" destId="{6726421C-0FEF-4DB2-8D47-73AA889B36E0}" srcOrd="0" destOrd="0" presId="urn:microsoft.com/office/officeart/2008/layout/HexagonCluster"/>
    <dgm:cxn modelId="{1A46A156-20D6-4F9D-94AD-744D0ABC2DFE}" srcId="{3DEBAB50-2399-4AEA-9352-F3ABAD5D2893}" destId="{AB6CAE50-188B-466C-8D88-07330DECED5F}" srcOrd="5" destOrd="0" parTransId="{F969C0EB-571F-4E53-A236-DF8DDABACD8F}" sibTransId="{34CD6AED-B51D-4113-820B-7C562F027F25}"/>
    <dgm:cxn modelId="{A1F6F183-E9D1-4147-9BAC-6671200C27D5}" srcId="{3DEBAB50-2399-4AEA-9352-F3ABAD5D2893}" destId="{CB2F6B3A-C4AE-47F7-BF22-8F89E6969A5B}" srcOrd="4" destOrd="0" parTransId="{31574347-7B59-4767-912F-5C7C300A041D}" sibTransId="{6B2A59EB-91A7-4336-A1E6-9B4A6300961B}"/>
    <dgm:cxn modelId="{09869737-0A80-4484-9FCC-C4100AD7C709}" type="presOf" srcId="{193423E7-6CA3-4A68-A88B-E97D6258F4B2}" destId="{760C725B-9546-4D0F-8282-7237016B49EE}" srcOrd="0" destOrd="0" presId="urn:microsoft.com/office/officeart/2008/layout/HexagonCluster"/>
    <dgm:cxn modelId="{7BA78ADF-7756-42CE-B08B-9AD308353F0A}" srcId="{3DEBAB50-2399-4AEA-9352-F3ABAD5D2893}" destId="{034D66AD-AE49-4ED7-9BD0-1E64A1C1AD3F}" srcOrd="2" destOrd="0" parTransId="{1C167C69-82B9-487F-A70E-BCA7458A3C63}" sibTransId="{AB12B575-14AA-4D6D-9D60-4F94BB042679}"/>
    <dgm:cxn modelId="{799EF594-7CE3-4D18-824E-EAFD3AA53B43}" srcId="{3DEBAB50-2399-4AEA-9352-F3ABAD5D2893}" destId="{9665F949-2A9B-43C4-8F6C-AD25E3096348}" srcOrd="7" destOrd="0" parTransId="{F82D2EFB-0AC6-4741-83AB-D2A8FFB54E4D}" sibTransId="{0E402D10-083F-4DFE-B33F-880D14F4CAC2}"/>
    <dgm:cxn modelId="{C3D078C8-DC5B-49F6-A3FA-8A97F5DA9855}" srcId="{3DEBAB50-2399-4AEA-9352-F3ABAD5D2893}" destId="{D072F31A-3530-4AEA-9E58-6B3457ED2A5A}" srcOrd="8" destOrd="0" parTransId="{ADD0ACBF-0BB9-427C-B6BF-ADD2C06B533D}" sibTransId="{F45F41DC-9552-4183-AB13-33E4DE4E4C93}"/>
    <dgm:cxn modelId="{1445DB71-7D73-4C0E-8BFF-E81C73E25AFC}" type="presOf" srcId="{55ABBC6D-E63F-4F70-A089-7D3ADB2288A2}" destId="{46865BB4-EF80-4E1B-B0B3-DFE17E3D1A12}" srcOrd="0" destOrd="0" presId="urn:microsoft.com/office/officeart/2008/layout/HexagonCluster"/>
    <dgm:cxn modelId="{32E9C06A-6863-49E3-814A-5962BACF8A42}" type="presOf" srcId="{FA40729D-B3FA-42FD-BBB8-4AACCDE2E09C}" destId="{CBAF3AE1-B218-4AA8-93BA-D79A1DC307F9}" srcOrd="0" destOrd="0" presId="urn:microsoft.com/office/officeart/2008/layout/HexagonCluster"/>
    <dgm:cxn modelId="{EFD77E06-7D21-45AB-AA70-0DED8F1A7F84}" srcId="{3DEBAB50-2399-4AEA-9352-F3ABAD5D2893}" destId="{3CDC9AC7-D5E3-4CD4-A375-825B5437AB90}" srcOrd="0" destOrd="0" parTransId="{0D931A16-0373-40A0-9A7E-9DE74CE3B1CC}" sibTransId="{E880C731-2568-47B1-8789-B1CF0DBB3362}"/>
    <dgm:cxn modelId="{301264CD-5E1F-459A-B539-B1F86868F322}" srcId="{3DEBAB50-2399-4AEA-9352-F3ABAD5D2893}" destId="{193423E7-6CA3-4A68-A88B-E97D6258F4B2}" srcOrd="9" destOrd="0" parTransId="{7462C806-41AA-45DB-92E7-BB682EA74D53}" sibTransId="{FA40729D-B3FA-42FD-BBB8-4AACCDE2E09C}"/>
    <dgm:cxn modelId="{120DAE6D-DF71-4FF9-A9DC-16FD056AC688}" type="presOf" srcId="{AB12B575-14AA-4D6D-9D60-4F94BB042679}" destId="{D70FC6CA-A8DD-4315-BA0C-AD77EBEB7931}" srcOrd="0" destOrd="0" presId="urn:microsoft.com/office/officeart/2008/layout/HexagonCluster"/>
    <dgm:cxn modelId="{CD46C58F-D18D-4D9F-AEB1-5D7033B3404F}" type="presOf" srcId="{D072F31A-3530-4AEA-9E58-6B3457ED2A5A}" destId="{97FA5E2A-A78D-4731-A2FB-0817521D254D}" srcOrd="0" destOrd="0" presId="urn:microsoft.com/office/officeart/2008/layout/HexagonCluster"/>
    <dgm:cxn modelId="{51574852-D2AC-44A7-9AEC-D5620B0A9006}" type="presParOf" srcId="{5C407799-F1A5-43DF-B7AE-2C39AF6DC91D}" destId="{AC0E1360-83AD-4F3E-A86D-5E61A20A09A4}" srcOrd="0" destOrd="0" presId="urn:microsoft.com/office/officeart/2008/layout/HexagonCluster"/>
    <dgm:cxn modelId="{7BE6C27B-AABA-4462-ADCC-4961A980B4F2}" type="presParOf" srcId="{AC0E1360-83AD-4F3E-A86D-5E61A20A09A4}" destId="{AB26BD05-9E3C-4CBB-8255-66BA1A2DAC27}" srcOrd="0" destOrd="0" presId="urn:microsoft.com/office/officeart/2008/layout/HexagonCluster"/>
    <dgm:cxn modelId="{A8DD2DAD-B2A4-4B68-A059-D80A557CE7BA}" type="presParOf" srcId="{5C407799-F1A5-43DF-B7AE-2C39AF6DC91D}" destId="{69E4F1CE-43DD-4AF6-9842-29D7C8FB8062}" srcOrd="1" destOrd="0" presId="urn:microsoft.com/office/officeart/2008/layout/HexagonCluster"/>
    <dgm:cxn modelId="{2404A24E-B465-4613-8CEA-33293C421224}" type="presParOf" srcId="{69E4F1CE-43DD-4AF6-9842-29D7C8FB8062}" destId="{90FD7552-5008-4D8E-BFFD-D86B70A2B71E}" srcOrd="0" destOrd="0" presId="urn:microsoft.com/office/officeart/2008/layout/HexagonCluster"/>
    <dgm:cxn modelId="{B5542189-780C-4F59-B596-B513DB1C3780}" type="presParOf" srcId="{5C407799-F1A5-43DF-B7AE-2C39AF6DC91D}" destId="{01C13C7C-6867-48DE-8C41-34713E1722D1}" srcOrd="2" destOrd="0" presId="urn:microsoft.com/office/officeart/2008/layout/HexagonCluster"/>
    <dgm:cxn modelId="{5AEEE567-E5B1-44CE-9F35-5291D1030223}" type="presParOf" srcId="{01C13C7C-6867-48DE-8C41-34713E1722D1}" destId="{8A0A79DE-FCC3-4E8F-83EB-C5CAA3A0FF1C}" srcOrd="0" destOrd="0" presId="urn:microsoft.com/office/officeart/2008/layout/HexagonCluster"/>
    <dgm:cxn modelId="{FAEEE752-2196-47AA-9E1D-451A345421C7}" type="presParOf" srcId="{5C407799-F1A5-43DF-B7AE-2C39AF6DC91D}" destId="{A16B5E47-83F7-429F-92DC-A81A66C21CBC}" srcOrd="3" destOrd="0" presId="urn:microsoft.com/office/officeart/2008/layout/HexagonCluster"/>
    <dgm:cxn modelId="{31CA9F70-BD7E-496B-92B1-FD07AED7E105}" type="presParOf" srcId="{A16B5E47-83F7-429F-92DC-A81A66C21CBC}" destId="{58DA7A10-403E-4390-A0C7-42C04C735859}" srcOrd="0" destOrd="0" presId="urn:microsoft.com/office/officeart/2008/layout/HexagonCluster"/>
    <dgm:cxn modelId="{955FA471-6846-4CCE-83B1-601735806BBB}" type="presParOf" srcId="{5C407799-F1A5-43DF-B7AE-2C39AF6DC91D}" destId="{2AD8CB7C-AA00-4F33-9B2D-2442C1E23AB0}" srcOrd="4" destOrd="0" presId="urn:microsoft.com/office/officeart/2008/layout/HexagonCluster"/>
    <dgm:cxn modelId="{29E01121-37AC-4436-BF83-70A0548032D5}" type="presParOf" srcId="{2AD8CB7C-AA00-4F33-9B2D-2442C1E23AB0}" destId="{46865BB4-EF80-4E1B-B0B3-DFE17E3D1A12}" srcOrd="0" destOrd="0" presId="urn:microsoft.com/office/officeart/2008/layout/HexagonCluster"/>
    <dgm:cxn modelId="{43C3333B-E515-4535-8B82-8D505C6C4C3F}" type="presParOf" srcId="{5C407799-F1A5-43DF-B7AE-2C39AF6DC91D}" destId="{40767D4F-9C96-437C-811D-7D4161C34587}" srcOrd="5" destOrd="0" presId="urn:microsoft.com/office/officeart/2008/layout/HexagonCluster"/>
    <dgm:cxn modelId="{7282DBF4-55BD-4B0F-90F2-9E44122D4E4D}" type="presParOf" srcId="{40767D4F-9C96-437C-811D-7D4161C34587}" destId="{811C1DAE-4B73-429F-BAA0-AB9DA5CF5DD1}" srcOrd="0" destOrd="0" presId="urn:microsoft.com/office/officeart/2008/layout/HexagonCluster"/>
    <dgm:cxn modelId="{C95F5331-A0B4-4D97-BFED-F497B25B7ECF}" type="presParOf" srcId="{5C407799-F1A5-43DF-B7AE-2C39AF6DC91D}" destId="{85309707-72C1-47EE-B33F-11273DFF71DC}" srcOrd="6" destOrd="0" presId="urn:microsoft.com/office/officeart/2008/layout/HexagonCluster"/>
    <dgm:cxn modelId="{00A440DA-87E5-4174-ACA1-70F8DB3D4D92}" type="presParOf" srcId="{85309707-72C1-47EE-B33F-11273DFF71DC}" destId="{CDF8BE6B-9EE7-482E-AD52-7D334BDAC2F0}" srcOrd="0" destOrd="0" presId="urn:microsoft.com/office/officeart/2008/layout/HexagonCluster"/>
    <dgm:cxn modelId="{52CF99D1-05FA-4C94-9904-055319E3AA3C}" type="presParOf" srcId="{5C407799-F1A5-43DF-B7AE-2C39AF6DC91D}" destId="{5D8689CD-F887-4935-8E82-FC5AC0D4828F}" srcOrd="7" destOrd="0" presId="urn:microsoft.com/office/officeart/2008/layout/HexagonCluster"/>
    <dgm:cxn modelId="{1F458D93-AAC0-48B9-B389-64351D92DFF1}" type="presParOf" srcId="{5D8689CD-F887-4935-8E82-FC5AC0D4828F}" destId="{6270D844-FA58-41E2-BF30-876492ADF9F7}" srcOrd="0" destOrd="0" presId="urn:microsoft.com/office/officeart/2008/layout/HexagonCluster"/>
    <dgm:cxn modelId="{375CE3FE-D501-4199-9601-B3B29C701D91}" type="presParOf" srcId="{5C407799-F1A5-43DF-B7AE-2C39AF6DC91D}" destId="{6CE40B48-02C7-4C34-BB6A-5F5984CCDF74}" srcOrd="8" destOrd="0" presId="urn:microsoft.com/office/officeart/2008/layout/HexagonCluster"/>
    <dgm:cxn modelId="{30123E8F-1DE4-41A9-9E40-0164D1E9A3E0}" type="presParOf" srcId="{6CE40B48-02C7-4C34-BB6A-5F5984CCDF74}" destId="{6E6F8D80-4D9C-4CDA-9A90-9D45D8757CB4}" srcOrd="0" destOrd="0" presId="urn:microsoft.com/office/officeart/2008/layout/HexagonCluster"/>
    <dgm:cxn modelId="{6DEEEBBB-5224-4EB2-8019-2A876BB8457F}" type="presParOf" srcId="{5C407799-F1A5-43DF-B7AE-2C39AF6DC91D}" destId="{FC18BE1E-EFEB-4C3A-B9B8-0453AD94D4BA}" srcOrd="9" destOrd="0" presId="urn:microsoft.com/office/officeart/2008/layout/HexagonCluster"/>
    <dgm:cxn modelId="{47C5F450-CA7C-4365-BEFD-78C398ACD033}" type="presParOf" srcId="{FC18BE1E-EFEB-4C3A-B9B8-0453AD94D4BA}" destId="{59799974-5055-40D8-ABAD-C0D0BC6A465D}" srcOrd="0" destOrd="0" presId="urn:microsoft.com/office/officeart/2008/layout/HexagonCluster"/>
    <dgm:cxn modelId="{3948A6AC-AEC3-4DA6-ABD6-AE48233C66B0}" type="presParOf" srcId="{5C407799-F1A5-43DF-B7AE-2C39AF6DC91D}" destId="{27E13158-8815-449F-8444-F7709044A0C4}" srcOrd="10" destOrd="0" presId="urn:microsoft.com/office/officeart/2008/layout/HexagonCluster"/>
    <dgm:cxn modelId="{C298C38C-FD63-4CF7-81EC-A60603D507A0}" type="presParOf" srcId="{27E13158-8815-449F-8444-F7709044A0C4}" destId="{D70FC6CA-A8DD-4315-BA0C-AD77EBEB7931}" srcOrd="0" destOrd="0" presId="urn:microsoft.com/office/officeart/2008/layout/HexagonCluster"/>
    <dgm:cxn modelId="{641E488A-D6C2-47B0-B347-2B05CC0F2F30}" type="presParOf" srcId="{5C407799-F1A5-43DF-B7AE-2C39AF6DC91D}" destId="{F2F181D3-125B-47F7-9404-F77647E51682}" srcOrd="11" destOrd="0" presId="urn:microsoft.com/office/officeart/2008/layout/HexagonCluster"/>
    <dgm:cxn modelId="{49BCE544-527D-4526-B662-536E95DF1543}" type="presParOf" srcId="{F2F181D3-125B-47F7-9404-F77647E51682}" destId="{8C3A5594-A85A-43CC-97FC-9C5B3C8D0888}" srcOrd="0" destOrd="0" presId="urn:microsoft.com/office/officeart/2008/layout/HexagonCluster"/>
    <dgm:cxn modelId="{0BA153B6-9CC5-4832-ABD9-A18366115E50}" type="presParOf" srcId="{5C407799-F1A5-43DF-B7AE-2C39AF6DC91D}" destId="{5E4732CE-928F-4839-911E-4C8B69A40FA1}" srcOrd="12" destOrd="0" presId="urn:microsoft.com/office/officeart/2008/layout/HexagonCluster"/>
    <dgm:cxn modelId="{BD1F86BD-0E5D-4E0C-A7C5-ABB2660A521D}" type="presParOf" srcId="{5E4732CE-928F-4839-911E-4C8B69A40FA1}" destId="{72DD698D-F425-47E2-8579-A1EA3C5EA7DB}" srcOrd="0" destOrd="0" presId="urn:microsoft.com/office/officeart/2008/layout/HexagonCluster"/>
    <dgm:cxn modelId="{B5060B4C-E1B0-41FA-BED4-F497B85B0554}" type="presParOf" srcId="{5C407799-F1A5-43DF-B7AE-2C39AF6DC91D}" destId="{CF6968B6-6A24-41DE-94DF-5930BF71CC48}" srcOrd="13" destOrd="0" presId="urn:microsoft.com/office/officeart/2008/layout/HexagonCluster"/>
    <dgm:cxn modelId="{0149935B-DEFC-41A9-A6B1-75212DD11E16}" type="presParOf" srcId="{CF6968B6-6A24-41DE-94DF-5930BF71CC48}" destId="{5CE3580C-8EDE-4620-A167-F8CEDC52C9EC}" srcOrd="0" destOrd="0" presId="urn:microsoft.com/office/officeart/2008/layout/HexagonCluster"/>
    <dgm:cxn modelId="{D424697D-703E-45C3-87C6-92D20009FD4E}" type="presParOf" srcId="{5C407799-F1A5-43DF-B7AE-2C39AF6DC91D}" destId="{A31BA7BB-24FF-4B0B-9F52-A3EB66F8A078}" srcOrd="14" destOrd="0" presId="urn:microsoft.com/office/officeart/2008/layout/HexagonCluster"/>
    <dgm:cxn modelId="{0702F1EF-3FBD-4439-853E-CCDBEEB4A009}" type="presParOf" srcId="{A31BA7BB-24FF-4B0B-9F52-A3EB66F8A078}" destId="{464AA203-D0F8-441E-AC62-4EFA2ED52BF8}" srcOrd="0" destOrd="0" presId="urn:microsoft.com/office/officeart/2008/layout/HexagonCluster"/>
    <dgm:cxn modelId="{E527982A-A1F3-43A7-B2D8-823ECF00FCF2}" type="presParOf" srcId="{5C407799-F1A5-43DF-B7AE-2C39AF6DC91D}" destId="{74F517DA-CFF1-4141-98DD-D5BEA79E2546}" srcOrd="15" destOrd="0" presId="urn:microsoft.com/office/officeart/2008/layout/HexagonCluster"/>
    <dgm:cxn modelId="{94B299DC-D116-497F-B341-52494F967EB7}" type="presParOf" srcId="{74F517DA-CFF1-4141-98DD-D5BEA79E2546}" destId="{2271F8DB-7246-4E0C-A12F-F1EBEE806BCB}" srcOrd="0" destOrd="0" presId="urn:microsoft.com/office/officeart/2008/layout/HexagonCluster"/>
    <dgm:cxn modelId="{E8FA65A8-1C13-4D3F-B03D-FEF93BD06EE9}" type="presParOf" srcId="{5C407799-F1A5-43DF-B7AE-2C39AF6DC91D}" destId="{AC83FD9D-C03C-48D6-AA61-C7DC4707C753}" srcOrd="16" destOrd="0" presId="urn:microsoft.com/office/officeart/2008/layout/HexagonCluster"/>
    <dgm:cxn modelId="{AA315189-D498-49E3-8E38-024FEA405C61}" type="presParOf" srcId="{AC83FD9D-C03C-48D6-AA61-C7DC4707C753}" destId="{A096DE95-8A4F-4801-893B-41CC3254E368}" srcOrd="0" destOrd="0" presId="urn:microsoft.com/office/officeart/2008/layout/HexagonCluster"/>
    <dgm:cxn modelId="{F8D63046-4D20-47E0-85E1-5D5C64D0D9C7}" type="presParOf" srcId="{5C407799-F1A5-43DF-B7AE-2C39AF6DC91D}" destId="{00AD5ED5-6161-4490-9945-D18E63DE1067}" srcOrd="17" destOrd="0" presId="urn:microsoft.com/office/officeart/2008/layout/HexagonCluster"/>
    <dgm:cxn modelId="{68F3ED9E-E226-4189-95B4-5D802729F378}" type="presParOf" srcId="{00AD5ED5-6161-4490-9945-D18E63DE1067}" destId="{B52DF0E7-12A9-4868-9B18-C4A50DE7618A}" srcOrd="0" destOrd="0" presId="urn:microsoft.com/office/officeart/2008/layout/HexagonCluster"/>
    <dgm:cxn modelId="{AA543389-FA47-4F90-B139-5522D3CAE73E}" type="presParOf" srcId="{5C407799-F1A5-43DF-B7AE-2C39AF6DC91D}" destId="{358AFD10-746E-44C6-ACC9-437C3F3EE5B1}" srcOrd="18" destOrd="0" presId="urn:microsoft.com/office/officeart/2008/layout/HexagonCluster"/>
    <dgm:cxn modelId="{992DA144-913A-4ADC-8E93-C68A3870EFED}" type="presParOf" srcId="{358AFD10-746E-44C6-ACC9-437C3F3EE5B1}" destId="{EFBBD167-2ED8-46A5-80D9-3D3E3B89A594}" srcOrd="0" destOrd="0" presId="urn:microsoft.com/office/officeart/2008/layout/HexagonCluster"/>
    <dgm:cxn modelId="{1B9E1EA6-6844-4FE0-BA52-11A7FE616728}" type="presParOf" srcId="{5C407799-F1A5-43DF-B7AE-2C39AF6DC91D}" destId="{DF47132A-C10E-4904-8CA3-CBDDE968471B}" srcOrd="19" destOrd="0" presId="urn:microsoft.com/office/officeart/2008/layout/HexagonCluster"/>
    <dgm:cxn modelId="{433FC146-C54E-4A84-A98D-8C2DACA6F771}" type="presParOf" srcId="{DF47132A-C10E-4904-8CA3-CBDDE968471B}" destId="{CDB23A8F-96A7-4AA8-8D93-576D8DBD4549}" srcOrd="0" destOrd="0" presId="urn:microsoft.com/office/officeart/2008/layout/HexagonCluster"/>
    <dgm:cxn modelId="{08BAB066-F6B3-4E05-ADC4-6E7FC5713FCD}" type="presParOf" srcId="{5C407799-F1A5-43DF-B7AE-2C39AF6DC91D}" destId="{7B84B8A8-182C-4489-8824-A0672CACEFDF}" srcOrd="20" destOrd="0" presId="urn:microsoft.com/office/officeart/2008/layout/HexagonCluster"/>
    <dgm:cxn modelId="{1ECCB64C-4B0F-4994-88D7-65089F5CAA46}" type="presParOf" srcId="{7B84B8A8-182C-4489-8824-A0672CACEFDF}" destId="{C30B28D9-B3E9-40B7-BC1E-A733DCA21F29}" srcOrd="0" destOrd="0" presId="urn:microsoft.com/office/officeart/2008/layout/HexagonCluster"/>
    <dgm:cxn modelId="{D65649A5-1F15-40D0-B9D0-E50724514FB0}" type="presParOf" srcId="{5C407799-F1A5-43DF-B7AE-2C39AF6DC91D}" destId="{DEFC0E0A-868F-4C45-B566-ADA8736ABB0C}" srcOrd="21" destOrd="0" presId="urn:microsoft.com/office/officeart/2008/layout/HexagonCluster"/>
    <dgm:cxn modelId="{44586AF9-B354-4AD1-A096-BC9553388AF6}" type="presParOf" srcId="{DEFC0E0A-868F-4C45-B566-ADA8736ABB0C}" destId="{21396247-2903-4931-A8DB-D421C7F9AF42}" srcOrd="0" destOrd="0" presId="urn:microsoft.com/office/officeart/2008/layout/HexagonCluster"/>
    <dgm:cxn modelId="{3A365136-1A40-4B84-A246-32B13B4E5225}" type="presParOf" srcId="{5C407799-F1A5-43DF-B7AE-2C39AF6DC91D}" destId="{B54C2631-6E1B-4441-B748-DDE728B89960}" srcOrd="22" destOrd="0" presId="urn:microsoft.com/office/officeart/2008/layout/HexagonCluster"/>
    <dgm:cxn modelId="{4C50DA93-D106-44E5-8755-D80140AB6E5E}" type="presParOf" srcId="{B54C2631-6E1B-4441-B748-DDE728B89960}" destId="{6726421C-0FEF-4DB2-8D47-73AA889B36E0}" srcOrd="0" destOrd="0" presId="urn:microsoft.com/office/officeart/2008/layout/HexagonCluster"/>
    <dgm:cxn modelId="{17052790-00B0-4BB3-A80A-F8D0C8572BAF}" type="presParOf" srcId="{5C407799-F1A5-43DF-B7AE-2C39AF6DC91D}" destId="{8FD75D62-5D75-4B18-80B3-3D6BB9DE9DC2}" srcOrd="23" destOrd="0" presId="urn:microsoft.com/office/officeart/2008/layout/HexagonCluster"/>
    <dgm:cxn modelId="{4942DFB2-D1F6-418B-B6FB-3A567BB942D0}" type="presParOf" srcId="{8FD75D62-5D75-4B18-80B3-3D6BB9DE9DC2}" destId="{C474F128-67CC-4D8A-8938-737EB0CA79B5}" srcOrd="0" destOrd="0" presId="urn:microsoft.com/office/officeart/2008/layout/HexagonCluster"/>
    <dgm:cxn modelId="{342C0462-0485-44D9-9A27-C2CA0232F754}" type="presParOf" srcId="{5C407799-F1A5-43DF-B7AE-2C39AF6DC91D}" destId="{DA14F5F1-EEB0-4C82-80E6-1BAD7FC9CEC5}" srcOrd="24" destOrd="0" presId="urn:microsoft.com/office/officeart/2008/layout/HexagonCluster"/>
    <dgm:cxn modelId="{75C426DF-FC8B-4EB8-9EAD-C9A83CCDA616}" type="presParOf" srcId="{DA14F5F1-EEB0-4C82-80E6-1BAD7FC9CEC5}" destId="{5BB9935F-2795-4091-900B-62AF80DA1031}" srcOrd="0" destOrd="0" presId="urn:microsoft.com/office/officeart/2008/layout/HexagonCluster"/>
    <dgm:cxn modelId="{C90DF4ED-6CB3-40B4-80B7-FA664D7E5F50}" type="presParOf" srcId="{5C407799-F1A5-43DF-B7AE-2C39AF6DC91D}" destId="{594064D3-B397-4651-ADF9-50371A343D7C}" srcOrd="25" destOrd="0" presId="urn:microsoft.com/office/officeart/2008/layout/HexagonCluster"/>
    <dgm:cxn modelId="{78403CEB-8137-4836-A53A-6BFA91181FC8}" type="presParOf" srcId="{594064D3-B397-4651-ADF9-50371A343D7C}" destId="{746E6AF5-CB3C-4BDE-9E91-8E540A521ADB}" srcOrd="0" destOrd="0" presId="urn:microsoft.com/office/officeart/2008/layout/HexagonCluster"/>
    <dgm:cxn modelId="{7319C3F9-17DA-4A57-87F4-DB23E12D31C4}" type="presParOf" srcId="{5C407799-F1A5-43DF-B7AE-2C39AF6DC91D}" destId="{1894DDDA-343E-43DF-9559-645C8F3D09DB}" srcOrd="26" destOrd="0" presId="urn:microsoft.com/office/officeart/2008/layout/HexagonCluster"/>
    <dgm:cxn modelId="{FF9D915B-8C3E-4751-AAF3-AC691F530784}" type="presParOf" srcId="{1894DDDA-343E-43DF-9559-645C8F3D09DB}" destId="{E93FAB39-B58A-45C3-9FAC-140F0A305A3F}" srcOrd="0" destOrd="0" presId="urn:microsoft.com/office/officeart/2008/layout/HexagonCluster"/>
    <dgm:cxn modelId="{F1386096-E9E2-4AC6-ACAA-2FE9C3D0AD67}" type="presParOf" srcId="{5C407799-F1A5-43DF-B7AE-2C39AF6DC91D}" destId="{1DA23868-E05E-468C-ABB9-0FFC25168F68}" srcOrd="27" destOrd="0" presId="urn:microsoft.com/office/officeart/2008/layout/HexagonCluster"/>
    <dgm:cxn modelId="{2190285F-0234-4345-9FC4-2BB4F9FC065E}" type="presParOf" srcId="{1DA23868-E05E-468C-ABB9-0FFC25168F68}" destId="{32165EC1-4E13-44EF-8815-5BE7C989B34B}" srcOrd="0" destOrd="0" presId="urn:microsoft.com/office/officeart/2008/layout/HexagonCluster"/>
    <dgm:cxn modelId="{09FDE49E-3BCF-4B2C-9197-D98C1258F825}" type="presParOf" srcId="{5C407799-F1A5-43DF-B7AE-2C39AF6DC91D}" destId="{9ACD1AA5-9984-4FB3-8CFC-2D172D8F6C2D}" srcOrd="28" destOrd="0" presId="urn:microsoft.com/office/officeart/2008/layout/HexagonCluster"/>
    <dgm:cxn modelId="{AE35682F-C027-4430-AAAC-78C6361C9191}" type="presParOf" srcId="{9ACD1AA5-9984-4FB3-8CFC-2D172D8F6C2D}" destId="{BC3A64A2-CC6F-4F14-90E0-D0E14B16EB97}" srcOrd="0" destOrd="0" presId="urn:microsoft.com/office/officeart/2008/layout/HexagonCluster"/>
    <dgm:cxn modelId="{305CB33E-2390-44E8-9E92-67FA489813EC}" type="presParOf" srcId="{5C407799-F1A5-43DF-B7AE-2C39AF6DC91D}" destId="{DBA3B03C-D264-441C-87FE-234ABD98DA5C}" srcOrd="29" destOrd="0" presId="urn:microsoft.com/office/officeart/2008/layout/HexagonCluster"/>
    <dgm:cxn modelId="{AF8C3B81-2187-42AC-AD23-805A91D96265}" type="presParOf" srcId="{DBA3B03C-D264-441C-87FE-234ABD98DA5C}" destId="{7964B61D-8BDE-4F35-8E29-9B9F091D77E2}" srcOrd="0" destOrd="0" presId="urn:microsoft.com/office/officeart/2008/layout/HexagonCluster"/>
    <dgm:cxn modelId="{C5E799BC-417D-4B9F-8D84-6AA0B8C78D66}" type="presParOf" srcId="{5C407799-F1A5-43DF-B7AE-2C39AF6DC91D}" destId="{3412380B-B6B2-4F0F-B961-CA61B1F3CFA3}" srcOrd="30" destOrd="0" presId="urn:microsoft.com/office/officeart/2008/layout/HexagonCluster"/>
    <dgm:cxn modelId="{CAC3E703-6AE0-44D8-AE8F-992C6A369755}" type="presParOf" srcId="{3412380B-B6B2-4F0F-B961-CA61B1F3CFA3}" destId="{DFFAE09A-1837-470A-90A7-58C6192BB6D8}" srcOrd="0" destOrd="0" presId="urn:microsoft.com/office/officeart/2008/layout/HexagonCluster"/>
    <dgm:cxn modelId="{7D61E424-032B-4142-9AB3-EA931CD0F126}" type="presParOf" srcId="{5C407799-F1A5-43DF-B7AE-2C39AF6DC91D}" destId="{3EF90F8E-B032-4FB5-A178-D98C359D89FC}" srcOrd="31" destOrd="0" presId="urn:microsoft.com/office/officeart/2008/layout/HexagonCluster"/>
    <dgm:cxn modelId="{0B99A920-3238-4EBB-848B-12EF69DA9E88}" type="presParOf" srcId="{3EF90F8E-B032-4FB5-A178-D98C359D89FC}" destId="{C7B49A67-088E-4EAD-B9D5-7E7E8EDF0AA4}" srcOrd="0" destOrd="0" presId="urn:microsoft.com/office/officeart/2008/layout/HexagonCluster"/>
    <dgm:cxn modelId="{6687B1BD-A8FE-4510-8CD1-9BC53F810B66}" type="presParOf" srcId="{5C407799-F1A5-43DF-B7AE-2C39AF6DC91D}" destId="{A51E859A-F0E4-4A3C-971D-7E40E3108AC5}" srcOrd="32" destOrd="0" presId="urn:microsoft.com/office/officeart/2008/layout/HexagonCluster"/>
    <dgm:cxn modelId="{927CAD2F-427B-4CFF-B84E-564CB62A115A}" type="presParOf" srcId="{A51E859A-F0E4-4A3C-971D-7E40E3108AC5}" destId="{97FA5E2A-A78D-4731-A2FB-0817521D254D}" srcOrd="0" destOrd="0" presId="urn:microsoft.com/office/officeart/2008/layout/HexagonCluster"/>
    <dgm:cxn modelId="{54F6AF86-CCB3-49BD-952A-F14AF4DC9B31}" type="presParOf" srcId="{5C407799-F1A5-43DF-B7AE-2C39AF6DC91D}" destId="{D73683D5-77AE-4F6C-A6CA-E6D2A93F4B48}" srcOrd="33" destOrd="0" presId="urn:microsoft.com/office/officeart/2008/layout/HexagonCluster"/>
    <dgm:cxn modelId="{4887E074-20AB-4EBE-854E-71EEE2DCD89F}" type="presParOf" srcId="{D73683D5-77AE-4F6C-A6CA-E6D2A93F4B48}" destId="{9E391F54-6A25-4E61-8DBC-86C062E39D0D}" srcOrd="0" destOrd="0" presId="urn:microsoft.com/office/officeart/2008/layout/HexagonCluster"/>
    <dgm:cxn modelId="{C9669840-B350-49C7-BEBE-EFAC1461475C}" type="presParOf" srcId="{5C407799-F1A5-43DF-B7AE-2C39AF6DC91D}" destId="{AB8281E9-730B-4610-922A-C3B55BAD06EE}" srcOrd="34" destOrd="0" presId="urn:microsoft.com/office/officeart/2008/layout/HexagonCluster"/>
    <dgm:cxn modelId="{38886A9F-08CB-4013-BBFE-1273F4BE1C29}" type="presParOf" srcId="{AB8281E9-730B-4610-922A-C3B55BAD06EE}" destId="{CCE27052-705C-4665-9AB4-33BE45D1F6D5}" srcOrd="0" destOrd="0" presId="urn:microsoft.com/office/officeart/2008/layout/HexagonCluster"/>
    <dgm:cxn modelId="{9F269805-CBE9-4E32-84CB-4AAF027606AB}" type="presParOf" srcId="{5C407799-F1A5-43DF-B7AE-2C39AF6DC91D}" destId="{2C53767A-2BC8-4304-B364-66EA2FB6D847}" srcOrd="35" destOrd="0" presId="urn:microsoft.com/office/officeart/2008/layout/HexagonCluster"/>
    <dgm:cxn modelId="{0D8550E1-D65D-464D-B9E2-7A8B2288B175}" type="presParOf" srcId="{2C53767A-2BC8-4304-B364-66EA2FB6D847}" destId="{8F91C7DA-62D2-4F27-A4AE-A7F014A790B8}" srcOrd="0" destOrd="0" presId="urn:microsoft.com/office/officeart/2008/layout/HexagonCluster"/>
    <dgm:cxn modelId="{0C5EA5EE-3AA1-4127-A97B-E660F9A1416C}" type="presParOf" srcId="{5C407799-F1A5-43DF-B7AE-2C39AF6DC91D}" destId="{8939B222-7095-4E9C-8A63-017DD4AFBD97}" srcOrd="36" destOrd="0" presId="urn:microsoft.com/office/officeart/2008/layout/HexagonCluster"/>
    <dgm:cxn modelId="{5BA57F3F-90C7-4043-B0FC-CB801C0B1498}" type="presParOf" srcId="{8939B222-7095-4E9C-8A63-017DD4AFBD97}" destId="{760C725B-9546-4D0F-8282-7237016B49EE}" srcOrd="0" destOrd="0" presId="urn:microsoft.com/office/officeart/2008/layout/HexagonCluster"/>
    <dgm:cxn modelId="{20EE621A-6544-4A2B-97B3-63F4FA6E25DE}" type="presParOf" srcId="{5C407799-F1A5-43DF-B7AE-2C39AF6DC91D}" destId="{8DECC2FB-C631-4D74-B854-554E9129AC6E}" srcOrd="37" destOrd="0" presId="urn:microsoft.com/office/officeart/2008/layout/HexagonCluster"/>
    <dgm:cxn modelId="{212C8F52-354F-4780-B57B-97E60D20DEDC}" type="presParOf" srcId="{8DECC2FB-C631-4D74-B854-554E9129AC6E}" destId="{E930CD6D-8293-49CA-A28B-99390C7AE846}" srcOrd="0" destOrd="0" presId="urn:microsoft.com/office/officeart/2008/layout/HexagonCluster"/>
    <dgm:cxn modelId="{2C6A4D55-5591-4505-847E-D0801AB107EA}" type="presParOf" srcId="{5C407799-F1A5-43DF-B7AE-2C39AF6DC91D}" destId="{E70C45ED-6F07-491F-B7FE-27EEBB24708E}" srcOrd="38" destOrd="0" presId="urn:microsoft.com/office/officeart/2008/layout/HexagonCluster"/>
    <dgm:cxn modelId="{837F6411-5CBE-49A3-8115-06D73B672878}" type="presParOf" srcId="{E70C45ED-6F07-491F-B7FE-27EEBB24708E}" destId="{CBAF3AE1-B218-4AA8-93BA-D79A1DC307F9}" srcOrd="0" destOrd="0" presId="urn:microsoft.com/office/officeart/2008/layout/HexagonCluster"/>
    <dgm:cxn modelId="{770B67B6-BCD3-4AD4-8BE9-0022929D402F}" type="presParOf" srcId="{5C407799-F1A5-43DF-B7AE-2C39AF6DC91D}" destId="{AF67D99C-CD53-43F9-A30E-CF98D376C758}" srcOrd="39" destOrd="0" presId="urn:microsoft.com/office/officeart/2008/layout/HexagonCluster"/>
    <dgm:cxn modelId="{786FD036-F076-47DA-B979-D48AC3F83667}" type="presParOf" srcId="{AF67D99C-CD53-43F9-A30E-CF98D376C758}" destId="{E9D1DAC0-0D99-46A4-B6AE-FD147AA23135}"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3038324" cy="465377"/>
          </a:xfrm>
          <a:prstGeom prst="rect">
            <a:avLst/>
          </a:prstGeom>
        </p:spPr>
        <p:txBody>
          <a:bodyPr vert="horz" lIns="92359" tIns="46179" rIns="92359" bIns="46179" rtlCol="0"/>
          <a:lstStyle>
            <a:lvl1pPr algn="l">
              <a:defRPr sz="1200"/>
            </a:lvl1pPr>
          </a:lstStyle>
          <a:p>
            <a:endParaRPr lang="en-US"/>
          </a:p>
        </p:txBody>
      </p:sp>
      <p:sp>
        <p:nvSpPr>
          <p:cNvPr id="3" name="Date Placeholder 2"/>
          <p:cNvSpPr>
            <a:spLocks noGrp="1"/>
          </p:cNvSpPr>
          <p:nvPr>
            <p:ph type="dt" sz="quarter" idx="1"/>
          </p:nvPr>
        </p:nvSpPr>
        <p:spPr>
          <a:xfrm>
            <a:off x="3970464" y="3"/>
            <a:ext cx="3038324" cy="465377"/>
          </a:xfrm>
          <a:prstGeom prst="rect">
            <a:avLst/>
          </a:prstGeom>
        </p:spPr>
        <p:txBody>
          <a:bodyPr vert="horz" lIns="92359" tIns="46179" rIns="92359" bIns="46179" rtlCol="0"/>
          <a:lstStyle>
            <a:lvl1pPr algn="r">
              <a:defRPr sz="1200"/>
            </a:lvl1pPr>
          </a:lstStyle>
          <a:p>
            <a:fld id="{AC0B4EAF-9ED5-404B-B237-811830579A1E}" type="datetimeFigureOut">
              <a:rPr lang="en-US" smtClean="0"/>
              <a:pPr/>
              <a:t>12/29/2017</a:t>
            </a:fld>
            <a:endParaRPr lang="en-US"/>
          </a:p>
        </p:txBody>
      </p:sp>
      <p:sp>
        <p:nvSpPr>
          <p:cNvPr id="4" name="Footer Placeholder 3"/>
          <p:cNvSpPr>
            <a:spLocks noGrp="1"/>
          </p:cNvSpPr>
          <p:nvPr>
            <p:ph type="ftr" sz="quarter" idx="2"/>
          </p:nvPr>
        </p:nvSpPr>
        <p:spPr>
          <a:xfrm>
            <a:off x="0" y="8829440"/>
            <a:ext cx="3038324" cy="465375"/>
          </a:xfrm>
          <a:prstGeom prst="rect">
            <a:avLst/>
          </a:prstGeom>
        </p:spPr>
        <p:txBody>
          <a:bodyPr vert="horz" lIns="92359" tIns="46179" rIns="92359" bIns="46179" rtlCol="0" anchor="b"/>
          <a:lstStyle>
            <a:lvl1pPr algn="l">
              <a:defRPr sz="1200"/>
            </a:lvl1pPr>
          </a:lstStyle>
          <a:p>
            <a:endParaRPr lang="en-US"/>
          </a:p>
        </p:txBody>
      </p:sp>
      <p:sp>
        <p:nvSpPr>
          <p:cNvPr id="5" name="Slide Number Placeholder 4"/>
          <p:cNvSpPr>
            <a:spLocks noGrp="1"/>
          </p:cNvSpPr>
          <p:nvPr>
            <p:ph type="sldNum" sz="quarter" idx="3"/>
          </p:nvPr>
        </p:nvSpPr>
        <p:spPr>
          <a:xfrm>
            <a:off x="3970464" y="8829440"/>
            <a:ext cx="3038324" cy="465375"/>
          </a:xfrm>
          <a:prstGeom prst="rect">
            <a:avLst/>
          </a:prstGeom>
        </p:spPr>
        <p:txBody>
          <a:bodyPr vert="horz" lIns="92359" tIns="46179" rIns="92359" bIns="46179" rtlCol="0" anchor="b"/>
          <a:lstStyle>
            <a:lvl1pPr algn="r">
              <a:defRPr sz="1200"/>
            </a:lvl1pPr>
          </a:lstStyle>
          <a:p>
            <a:fld id="{A2B74C99-72FB-4A85-9BAB-57A14888F543}" type="slidenum">
              <a:rPr lang="en-US" smtClean="0"/>
              <a:pPr/>
              <a:t>‹#›</a:t>
            </a:fld>
            <a:endParaRPr lang="en-US"/>
          </a:p>
        </p:txBody>
      </p:sp>
    </p:spTree>
    <p:extLst>
      <p:ext uri="{BB962C8B-B14F-4D97-AF65-F5344CB8AC3E}">
        <p14:creationId xmlns:p14="http://schemas.microsoft.com/office/powerpoint/2010/main" val="18939214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574" cy="464981"/>
          </a:xfrm>
          <a:prstGeom prst="rect">
            <a:avLst/>
          </a:prstGeom>
        </p:spPr>
        <p:txBody>
          <a:bodyPr vert="horz" lIns="92036" tIns="46018" rIns="92036" bIns="46018" rtlCol="0"/>
          <a:lstStyle>
            <a:lvl1pPr algn="l">
              <a:defRPr sz="1200"/>
            </a:lvl1pPr>
          </a:lstStyle>
          <a:p>
            <a:pPr>
              <a:defRPr/>
            </a:pPr>
            <a:endParaRPr lang="en-US"/>
          </a:p>
        </p:txBody>
      </p:sp>
      <p:sp>
        <p:nvSpPr>
          <p:cNvPr id="3" name="Date Placeholder 2"/>
          <p:cNvSpPr>
            <a:spLocks noGrp="1"/>
          </p:cNvSpPr>
          <p:nvPr>
            <p:ph type="dt" idx="1"/>
          </p:nvPr>
        </p:nvSpPr>
        <p:spPr>
          <a:xfrm>
            <a:off x="3971227" y="0"/>
            <a:ext cx="3037574" cy="464981"/>
          </a:xfrm>
          <a:prstGeom prst="rect">
            <a:avLst/>
          </a:prstGeom>
        </p:spPr>
        <p:txBody>
          <a:bodyPr vert="horz" lIns="92036" tIns="46018" rIns="92036" bIns="46018" rtlCol="0"/>
          <a:lstStyle>
            <a:lvl1pPr algn="r">
              <a:defRPr sz="1200"/>
            </a:lvl1pPr>
          </a:lstStyle>
          <a:p>
            <a:pPr>
              <a:defRPr/>
            </a:pPr>
            <a:fld id="{CC14EB4B-100F-48E5-8E94-3269257130FD}" type="datetimeFigureOut">
              <a:rPr lang="en-US"/>
              <a:pPr>
                <a:defRPr/>
              </a:pPr>
              <a:t>12/29/2017</a:t>
            </a:fld>
            <a:endParaRPr lang="en-US"/>
          </a:p>
        </p:txBody>
      </p:sp>
      <p:sp>
        <p:nvSpPr>
          <p:cNvPr id="4" name="Slide Image Placeholder 3"/>
          <p:cNvSpPr>
            <a:spLocks noGrp="1" noRot="1" noChangeAspect="1"/>
          </p:cNvSpPr>
          <p:nvPr>
            <p:ph type="sldImg" idx="2"/>
          </p:nvPr>
        </p:nvSpPr>
        <p:spPr>
          <a:xfrm>
            <a:off x="1179513" y="695325"/>
            <a:ext cx="4651375" cy="3489325"/>
          </a:xfrm>
          <a:prstGeom prst="rect">
            <a:avLst/>
          </a:prstGeom>
          <a:noFill/>
          <a:ln w="12700">
            <a:solidFill>
              <a:prstClr val="black"/>
            </a:solidFill>
          </a:ln>
        </p:spPr>
        <p:txBody>
          <a:bodyPr vert="horz" lIns="92036" tIns="46018" rIns="92036" bIns="46018" rtlCol="0" anchor="ctr"/>
          <a:lstStyle/>
          <a:p>
            <a:pPr lvl="0"/>
            <a:endParaRPr lang="en-US" noProof="0"/>
          </a:p>
        </p:txBody>
      </p:sp>
      <p:sp>
        <p:nvSpPr>
          <p:cNvPr id="5" name="Notes Placeholder 4"/>
          <p:cNvSpPr>
            <a:spLocks noGrp="1"/>
          </p:cNvSpPr>
          <p:nvPr>
            <p:ph type="body" sz="quarter" idx="3"/>
          </p:nvPr>
        </p:nvSpPr>
        <p:spPr>
          <a:xfrm>
            <a:off x="701840" y="4416513"/>
            <a:ext cx="5608320" cy="4183219"/>
          </a:xfrm>
          <a:prstGeom prst="rect">
            <a:avLst/>
          </a:prstGeom>
        </p:spPr>
        <p:txBody>
          <a:bodyPr vert="horz" lIns="92036" tIns="46018" rIns="92036" bIns="46018"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823"/>
            <a:ext cx="3037574" cy="464981"/>
          </a:xfrm>
          <a:prstGeom prst="rect">
            <a:avLst/>
          </a:prstGeom>
        </p:spPr>
        <p:txBody>
          <a:bodyPr vert="horz" lIns="92036" tIns="46018" rIns="92036" bIns="46018"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71227" y="8829823"/>
            <a:ext cx="3037574" cy="464981"/>
          </a:xfrm>
          <a:prstGeom prst="rect">
            <a:avLst/>
          </a:prstGeom>
        </p:spPr>
        <p:txBody>
          <a:bodyPr vert="horz" lIns="92036" tIns="46018" rIns="92036" bIns="46018" rtlCol="0" anchor="b"/>
          <a:lstStyle>
            <a:lvl1pPr algn="r">
              <a:defRPr sz="1200"/>
            </a:lvl1pPr>
          </a:lstStyle>
          <a:p>
            <a:pPr>
              <a:defRPr/>
            </a:pPr>
            <a:fld id="{54303FA8-2766-45F4-ACF6-41C76A95C3C6}" type="slidenum">
              <a:rPr lang="en-US"/>
              <a:pPr>
                <a:defRPr/>
              </a:pPr>
              <a:t>‹#›</a:t>
            </a:fld>
            <a:endParaRPr lang="en-US"/>
          </a:p>
        </p:txBody>
      </p:sp>
    </p:spTree>
    <p:extLst>
      <p:ext uri="{BB962C8B-B14F-4D97-AF65-F5344CB8AC3E}">
        <p14:creationId xmlns:p14="http://schemas.microsoft.com/office/powerpoint/2010/main" val="30342200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4303FA8-2766-45F4-ACF6-41C76A95C3C6}" type="slidenum">
              <a:rPr lang="en-US" smtClean="0"/>
              <a:pPr>
                <a:defRPr/>
              </a:pPr>
              <a:t>1</a:t>
            </a:fld>
            <a:endParaRPr lang="en-US"/>
          </a:p>
        </p:txBody>
      </p:sp>
    </p:spTree>
    <p:extLst>
      <p:ext uri="{BB962C8B-B14F-4D97-AF65-F5344CB8AC3E}">
        <p14:creationId xmlns:p14="http://schemas.microsoft.com/office/powerpoint/2010/main" val="17665989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sz="1200" dirty="0" smtClean="0">
                <a:latin typeface="Arial Narrow" panose="020B0606020202030204" pitchFamily="34" charset="0"/>
              </a:rPr>
              <a:t>Intellectual Property (IP) refers to creations of the mind protected by law:</a:t>
            </a:r>
          </a:p>
          <a:p>
            <a:pPr marL="342900" indent="-342900">
              <a:buFont typeface="Arial" panose="020B0604020202020204" pitchFamily="34" charset="0"/>
              <a:buChar char="•"/>
            </a:pPr>
            <a:r>
              <a:rPr lang="en-US" sz="1200" dirty="0" smtClean="0">
                <a:latin typeface="Arial Narrow" panose="020B0606020202030204" pitchFamily="34" charset="0"/>
              </a:rPr>
              <a:t>Writings (</a:t>
            </a:r>
            <a:r>
              <a:rPr lang="en-US" sz="1200" i="1" dirty="0" smtClean="0">
                <a:latin typeface="Arial Narrow" panose="020B0606020202030204" pitchFamily="34" charset="0"/>
              </a:rPr>
              <a:t>e.g.</a:t>
            </a:r>
            <a:r>
              <a:rPr lang="en-US" sz="1200" dirty="0" smtClean="0">
                <a:latin typeface="Arial Narrow" panose="020B0606020202030204" pitchFamily="34" charset="0"/>
              </a:rPr>
              <a:t>, software code), drawings, music and other artistic creations (Copyright)</a:t>
            </a:r>
          </a:p>
          <a:p>
            <a:pPr marL="342900" indent="-342900">
              <a:buFont typeface="Arial" panose="020B0604020202020204" pitchFamily="34" charset="0"/>
              <a:buChar char="•"/>
            </a:pPr>
            <a:r>
              <a:rPr lang="en-US" sz="1200" dirty="0" smtClean="0">
                <a:latin typeface="Arial Narrow" panose="020B0606020202030204" pitchFamily="34" charset="0"/>
              </a:rPr>
              <a:t>Discoveries and inventions (Patents)</a:t>
            </a:r>
          </a:p>
          <a:p>
            <a:pPr marL="342900" indent="-342900">
              <a:buFont typeface="Arial" panose="020B0604020202020204" pitchFamily="34" charset="0"/>
              <a:buChar char="•"/>
            </a:pPr>
            <a:r>
              <a:rPr lang="en-US" sz="1200" dirty="0" smtClean="0">
                <a:latin typeface="Arial Narrow" panose="020B0606020202030204" pitchFamily="34" charset="0"/>
              </a:rPr>
              <a:t>Trade secrets and know-how (Confidentiality Agreements)</a:t>
            </a:r>
          </a:p>
          <a:p>
            <a:pPr marL="342900" indent="-342900">
              <a:buFont typeface="Arial" panose="020B0604020202020204" pitchFamily="34" charset="0"/>
              <a:buChar char="•"/>
            </a:pPr>
            <a:r>
              <a:rPr lang="en-US" sz="1200" dirty="0" smtClean="0">
                <a:latin typeface="Arial Narrow" panose="020B0606020202030204" pitchFamily="34" charset="0"/>
              </a:rPr>
              <a:t>Words, phrases, symbols, and designs (Trademarks)</a:t>
            </a:r>
          </a:p>
          <a:p>
            <a:endParaRPr lang="en-US" dirty="0" smtClean="0">
              <a:latin typeface="Arial Narrow" panose="020B0606020202030204" pitchFamily="34" charset="0"/>
            </a:endParaRPr>
          </a:p>
          <a:p>
            <a:r>
              <a:rPr lang="en-US" sz="1200" dirty="0" smtClean="0">
                <a:latin typeface="Arial Narrow" panose="020B0606020202030204" pitchFamily="34" charset="0"/>
              </a:rPr>
              <a:t>IP laws grant owners of IP the exclusive right to exclude others from “practicing, copying, making, using, distributing or selling” the IP</a:t>
            </a:r>
          </a:p>
          <a:p>
            <a:pPr marL="342900" indent="-342900">
              <a:buFont typeface="Arial" panose="020B0604020202020204" pitchFamily="34" charset="0"/>
              <a:buChar char="•"/>
            </a:pPr>
            <a:r>
              <a:rPr lang="en-US" sz="1200" dirty="0" smtClean="0">
                <a:latin typeface="Arial Narrow" panose="020B0606020202030204" pitchFamily="34" charset="0"/>
              </a:rPr>
              <a:t>Enables recovery of R&amp;D costs, which would otherwise be “sunk”</a:t>
            </a:r>
          </a:p>
          <a:p>
            <a:pPr marL="342900" indent="-342900">
              <a:buFont typeface="Arial" panose="020B0604020202020204" pitchFamily="34" charset="0"/>
              <a:buChar char="•"/>
            </a:pPr>
            <a:r>
              <a:rPr lang="en-US" sz="1200" dirty="0" smtClean="0">
                <a:latin typeface="Arial Narrow" panose="020B0606020202030204" pitchFamily="34" charset="0"/>
              </a:rPr>
              <a:t>Competition would drive COGS to marginal cost of production and make </a:t>
            </a:r>
            <a:r>
              <a:rPr lang="en-US" sz="1200" dirty="0" smtClean="0">
                <a:latin typeface="Arial Narrow" panose="020B0606020202030204" pitchFamily="34" charset="0"/>
                <a:sym typeface="Wingdings" pitchFamily="2" charset="2"/>
              </a:rPr>
              <a:t>R&amp;D investment a competitive disadvantage as to copiers</a:t>
            </a:r>
          </a:p>
          <a:p>
            <a:pPr marL="0" indent="0">
              <a:buFont typeface="Arial" panose="020B0604020202020204" pitchFamily="34" charset="0"/>
              <a:buNone/>
            </a:pPr>
            <a:r>
              <a:rPr lang="en-US" sz="1200" dirty="0" smtClean="0">
                <a:latin typeface="Arial Narrow" panose="020B0606020202030204" pitchFamily="34" charset="0"/>
                <a:sym typeface="Wingdings" pitchFamily="2" charset="2"/>
              </a:rPr>
              <a:t> </a:t>
            </a:r>
            <a:endParaRPr lang="en-US" sz="1200" dirty="0" smtClean="0">
              <a:latin typeface="Arial Narrow" panose="020B0606020202030204" pitchFamily="34" charset="0"/>
            </a:endParaRPr>
          </a:p>
          <a:p>
            <a:r>
              <a:rPr lang="en-US" dirty="0" smtClean="0"/>
              <a:t>Know-How: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Narrow" panose="020B0606020202030204" pitchFamily="34" charset="0"/>
              </a:rPr>
              <a:t>Unpatented, confidential information such as drawings, designs, formulas, processes and methods, that together with accumulated skills and experience may confer advantages in manufacture or use</a:t>
            </a:r>
          </a:p>
          <a:p>
            <a:endParaRPr lang="en-US" dirty="0" smtClean="0"/>
          </a:p>
          <a:p>
            <a:r>
              <a:rPr lang="en-US" dirty="0" smtClean="0"/>
              <a:t>Trade Secret: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Narrow" panose="020B0606020202030204" pitchFamily="34" charset="0"/>
              </a:rPr>
              <a:t>Information that: 1) is valuable because it is not generally ascertainable or known, and 2) is the subject of efforts reasonable to maintain its secrecy under the circumstances (</a:t>
            </a:r>
            <a:r>
              <a:rPr lang="en-US" sz="1200" i="1" dirty="0" smtClean="0">
                <a:latin typeface="Arial Narrow" panose="020B0606020202030204" pitchFamily="34" charset="0"/>
              </a:rPr>
              <a:t>e.g.</a:t>
            </a:r>
            <a:r>
              <a:rPr lang="en-US" sz="1200" dirty="0" smtClean="0">
                <a:latin typeface="Arial Narrow" panose="020B0606020202030204" pitchFamily="34" charset="0"/>
              </a:rPr>
              <a:t>, mark proprietary materials, secure physical storage, encryption, limit employee access to “need to know”, and educate employees on the value of company trade secrets)</a:t>
            </a:r>
          </a:p>
          <a:p>
            <a:endParaRPr lang="en-US" sz="1200" dirty="0" smtClean="0">
              <a:latin typeface="Arial Narrow" panose="020B0606020202030204" pitchFamily="34" charset="0"/>
            </a:endParaRPr>
          </a:p>
          <a:p>
            <a:r>
              <a:rPr lang="en-US" sz="1200" dirty="0" smtClean="0">
                <a:latin typeface="Arial Narrow" panose="020B0606020202030204" pitchFamily="34" charset="0"/>
              </a:rPr>
              <a:t>Trade Marks:</a:t>
            </a:r>
          </a:p>
          <a:p>
            <a:pPr fontAlgn="base"/>
            <a:r>
              <a:rPr lang="en-US" sz="1200" dirty="0" smtClean="0">
                <a:latin typeface="Arial Narrow" panose="020B0606020202030204" pitchFamily="34" charset="0"/>
              </a:rPr>
              <a:t>Renewable every 10 years, indefinitely</a:t>
            </a:r>
          </a:p>
          <a:p>
            <a:r>
              <a:rPr lang="en-US" sz="1200" dirty="0" smtClean="0">
                <a:latin typeface="Arial Narrow" panose="020B0606020202030204" pitchFamily="34" charset="0"/>
              </a:rPr>
              <a:t>Protect distinctive names, logos and slogans of companies and products</a:t>
            </a:r>
          </a:p>
          <a:p>
            <a:endParaRPr lang="en-US" dirty="0"/>
          </a:p>
        </p:txBody>
      </p:sp>
      <p:sp>
        <p:nvSpPr>
          <p:cNvPr id="4" name="Slide Number Placeholder 3"/>
          <p:cNvSpPr>
            <a:spLocks noGrp="1"/>
          </p:cNvSpPr>
          <p:nvPr>
            <p:ph type="sldNum" sz="quarter" idx="10"/>
          </p:nvPr>
        </p:nvSpPr>
        <p:spPr/>
        <p:txBody>
          <a:bodyPr/>
          <a:lstStyle/>
          <a:p>
            <a:fld id="{A0021F20-D1CC-4E82-BE0B-8F2CE6269F07}" type="slidenum">
              <a:rPr lang="en-US">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12049350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Research or idea</a:t>
            </a:r>
            <a:endParaRPr lang="en-US" dirty="0"/>
          </a:p>
        </p:txBody>
      </p:sp>
      <p:sp>
        <p:nvSpPr>
          <p:cNvPr id="4" name="Slide Number Placeholder 3"/>
          <p:cNvSpPr>
            <a:spLocks noGrp="1"/>
          </p:cNvSpPr>
          <p:nvPr>
            <p:ph type="sldNum" sz="quarter" idx="10"/>
          </p:nvPr>
        </p:nvSpPr>
        <p:spPr/>
        <p:txBody>
          <a:bodyPr/>
          <a:lstStyle/>
          <a:p>
            <a:fld id="{A0021F20-D1CC-4E82-BE0B-8F2CE6269F07}" type="slidenum">
              <a:rPr lang="en-US" smtClean="0"/>
              <a:t>25</a:t>
            </a:fld>
            <a:endParaRPr lang="en-US"/>
          </a:p>
        </p:txBody>
      </p:sp>
    </p:spTree>
    <p:extLst>
      <p:ext uri="{BB962C8B-B14F-4D97-AF65-F5344CB8AC3E}">
        <p14:creationId xmlns:p14="http://schemas.microsoft.com/office/powerpoint/2010/main" val="3162528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Research or idea</a:t>
            </a:r>
            <a:endParaRPr lang="en-US" dirty="0"/>
          </a:p>
        </p:txBody>
      </p:sp>
      <p:sp>
        <p:nvSpPr>
          <p:cNvPr id="4" name="Slide Number Placeholder 3"/>
          <p:cNvSpPr>
            <a:spLocks noGrp="1"/>
          </p:cNvSpPr>
          <p:nvPr>
            <p:ph type="sldNum" sz="quarter" idx="10"/>
          </p:nvPr>
        </p:nvSpPr>
        <p:spPr/>
        <p:txBody>
          <a:bodyPr/>
          <a:lstStyle/>
          <a:p>
            <a:fld id="{A0021F20-D1CC-4E82-BE0B-8F2CE6269F07}" type="slidenum">
              <a:rPr lang="en-US" smtClean="0"/>
              <a:t>26</a:t>
            </a:fld>
            <a:endParaRPr lang="en-US"/>
          </a:p>
        </p:txBody>
      </p:sp>
    </p:spTree>
    <p:extLst>
      <p:ext uri="{BB962C8B-B14F-4D97-AF65-F5344CB8AC3E}">
        <p14:creationId xmlns:p14="http://schemas.microsoft.com/office/powerpoint/2010/main" val="26319770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Product development - outside the university</a:t>
            </a:r>
          </a:p>
          <a:p>
            <a:r>
              <a:rPr lang="en-US" dirty="0" smtClean="0"/>
              <a:t>Programs - SUNY Technology Accelerator Fund </a:t>
            </a:r>
          </a:p>
          <a:p>
            <a:r>
              <a:rPr lang="en-US" dirty="0" smtClean="0"/>
              <a:t>Long-term investment realized</a:t>
            </a:r>
          </a:p>
          <a:p>
            <a:r>
              <a:rPr lang="en-US" dirty="0" smtClean="0"/>
              <a:t>Commercialization revenue sharing</a:t>
            </a:r>
            <a:endParaRPr lang="en-US" dirty="0"/>
          </a:p>
        </p:txBody>
      </p:sp>
      <p:sp>
        <p:nvSpPr>
          <p:cNvPr id="4" name="Slide Number Placeholder 3"/>
          <p:cNvSpPr>
            <a:spLocks noGrp="1"/>
          </p:cNvSpPr>
          <p:nvPr>
            <p:ph type="sldNum" sz="quarter" idx="10"/>
          </p:nvPr>
        </p:nvSpPr>
        <p:spPr/>
        <p:txBody>
          <a:bodyPr/>
          <a:lstStyle/>
          <a:p>
            <a:fld id="{A0021F20-D1CC-4E82-BE0B-8F2CE6269F07}" type="slidenum">
              <a:rPr lang="en-US" smtClean="0"/>
              <a:t>27</a:t>
            </a:fld>
            <a:endParaRPr lang="en-US"/>
          </a:p>
        </p:txBody>
      </p:sp>
    </p:spTree>
    <p:extLst>
      <p:ext uri="{BB962C8B-B14F-4D97-AF65-F5344CB8AC3E}">
        <p14:creationId xmlns:p14="http://schemas.microsoft.com/office/powerpoint/2010/main" val="18208072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We’ll;to</a:t>
            </a:r>
            <a:r>
              <a:rPr lang="en-US" altLang="en-US" dirty="0" smtClean="0"/>
              <a:t> wrap up with a great example of a sponsored program.</a:t>
            </a:r>
          </a:p>
          <a:p>
            <a:pPr eaLnBrk="1" hangingPunct="1">
              <a:spcBef>
                <a:spcPct val="0"/>
              </a:spcBef>
            </a:pPr>
            <a:r>
              <a:rPr lang="en-US" altLang="en-US" dirty="0" smtClean="0"/>
              <a:t>UB Professors Glenna </a:t>
            </a:r>
            <a:r>
              <a:rPr lang="en-US" altLang="en-US" dirty="0" err="1" smtClean="0"/>
              <a:t>Bett</a:t>
            </a:r>
            <a:r>
              <a:rPr lang="en-US" altLang="en-US" dirty="0" smtClean="0"/>
              <a:t> and Randall </a:t>
            </a:r>
            <a:r>
              <a:rPr lang="en-US" altLang="en-US" dirty="0" err="1" smtClean="0"/>
              <a:t>Rasmusson’s</a:t>
            </a:r>
            <a:r>
              <a:rPr lang="en-US" altLang="en-US" dirty="0" smtClean="0"/>
              <a:t> work to  revolutionize the drug development first began as a sponsored program. An American Heart Association and National Institutes of Health are cited as two awards administered through the RF infrastructure that led to the development of their invention, called the </a:t>
            </a:r>
            <a:r>
              <a:rPr lang="en-US" altLang="en-US" dirty="0" err="1" smtClean="0"/>
              <a:t>Cybercyte</a:t>
            </a:r>
            <a:r>
              <a:rPr lang="en-US" altLang="en-US" dirty="0" smtClean="0"/>
              <a:t>. </a:t>
            </a:r>
          </a:p>
          <a:p>
            <a:pPr eaLnBrk="1" hangingPunct="1">
              <a:spcBef>
                <a:spcPct val="0"/>
              </a:spcBef>
            </a:pPr>
            <a:r>
              <a:rPr lang="en-US" altLang="en-US" dirty="0" smtClean="0"/>
              <a:t>Participants across the spectrum that support this activity:</a:t>
            </a:r>
          </a:p>
          <a:p>
            <a:pPr eaLnBrk="1" hangingPunct="1">
              <a:spcBef>
                <a:spcPct val="0"/>
              </a:spcBef>
              <a:buFontTx/>
              <a:buChar char="-"/>
            </a:pPr>
            <a:r>
              <a:rPr lang="en-US" altLang="en-US" dirty="0" err="1" smtClean="0"/>
              <a:t>Preaward</a:t>
            </a:r>
            <a:r>
              <a:rPr lang="en-US" altLang="en-US" dirty="0" smtClean="0"/>
              <a:t> – work with the faculty members to have the proposal reviewed appropriately on campus and submitted to the sponsor</a:t>
            </a:r>
          </a:p>
          <a:p>
            <a:pPr eaLnBrk="1" hangingPunct="1">
              <a:spcBef>
                <a:spcPct val="0"/>
              </a:spcBef>
              <a:buFontTx/>
              <a:buChar char="-"/>
            </a:pPr>
            <a:r>
              <a:rPr lang="en-US" altLang="en-US" dirty="0" err="1" smtClean="0"/>
              <a:t>Postaward</a:t>
            </a:r>
            <a:r>
              <a:rPr lang="en-US" altLang="en-US" dirty="0" smtClean="0"/>
              <a:t> – work with the faculty member to put the award on the system, purchase equipment and supplies, travel, appoint employees and ensure they get paid and enroll in benefits programs, draw down the cash and/or bill the sponsor, provide financial reports to the sponsor, ensure that appropriate F&amp;A rates are applied, ensure that property is tagged and inventoried, </a:t>
            </a:r>
          </a:p>
          <a:p>
            <a:pPr eaLnBrk="1" hangingPunct="1">
              <a:spcBef>
                <a:spcPct val="0"/>
              </a:spcBef>
              <a:buFontTx/>
              <a:buChar char="-"/>
            </a:pPr>
            <a:r>
              <a:rPr lang="en-US" altLang="en-US" dirty="0" smtClean="0"/>
              <a:t>For both pre and </a:t>
            </a:r>
            <a:r>
              <a:rPr lang="en-US" altLang="en-US" dirty="0" err="1" smtClean="0"/>
              <a:t>postaward</a:t>
            </a:r>
            <a:r>
              <a:rPr lang="en-US" altLang="en-US" dirty="0" smtClean="0"/>
              <a:t>, alert/brief the PI on any special terms and conditions in the grant/contract that will need to be adhered to</a:t>
            </a:r>
          </a:p>
          <a:p>
            <a:pPr eaLnBrk="1" hangingPunct="1">
              <a:spcBef>
                <a:spcPct val="0"/>
              </a:spcBef>
            </a:pPr>
            <a:r>
              <a:rPr lang="en-US" altLang="en-US" dirty="0" smtClean="0"/>
              <a:t>And as we saw on the “RF Facts” page, there are more than 7,000 of these awards active right now. We do what we do so faculty can pursue their passion for inquiry and innovation.</a:t>
            </a: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600">
                <a:solidFill>
                  <a:schemeClr val="tx1"/>
                </a:solidFill>
                <a:latin typeface="Calibri" panose="020F0502020204030204" pitchFamily="34" charset="0"/>
                <a:ea typeface="MS PGothic" panose="020B0600070205080204" pitchFamily="34" charset="-128"/>
              </a:defRPr>
            </a:lvl1pPr>
            <a:lvl2pPr marL="735013" indent="-282575">
              <a:spcBef>
                <a:spcPct val="30000"/>
              </a:spcBef>
              <a:defRPr sz="1600">
                <a:solidFill>
                  <a:schemeClr val="tx1"/>
                </a:solidFill>
                <a:latin typeface="Calibri" panose="020F0502020204030204" pitchFamily="34" charset="0"/>
                <a:ea typeface="MS PGothic" panose="020B0600070205080204" pitchFamily="34" charset="-128"/>
              </a:defRPr>
            </a:lvl2pPr>
            <a:lvl3pPr marL="1130300" indent="-225425">
              <a:spcBef>
                <a:spcPct val="30000"/>
              </a:spcBef>
              <a:defRPr sz="1600">
                <a:solidFill>
                  <a:schemeClr val="tx1"/>
                </a:solidFill>
                <a:latin typeface="Calibri" panose="020F0502020204030204" pitchFamily="34" charset="0"/>
                <a:ea typeface="MS PGothic" panose="020B0600070205080204" pitchFamily="34" charset="-128"/>
              </a:defRPr>
            </a:lvl3pPr>
            <a:lvl4pPr marL="1582738" indent="-225425">
              <a:spcBef>
                <a:spcPct val="30000"/>
              </a:spcBef>
              <a:defRPr sz="1600">
                <a:solidFill>
                  <a:schemeClr val="tx1"/>
                </a:solidFill>
                <a:latin typeface="Calibri" panose="020F0502020204030204" pitchFamily="34" charset="0"/>
                <a:ea typeface="MS PGothic" panose="020B0600070205080204" pitchFamily="34" charset="-128"/>
              </a:defRPr>
            </a:lvl4pPr>
            <a:lvl5pPr marL="2035175" indent="-225425">
              <a:spcBef>
                <a:spcPct val="30000"/>
              </a:spcBef>
              <a:defRPr sz="1600">
                <a:solidFill>
                  <a:schemeClr val="tx1"/>
                </a:solidFill>
                <a:latin typeface="Calibri" panose="020F0502020204030204" pitchFamily="34" charset="0"/>
                <a:ea typeface="MS PGothic" panose="020B0600070205080204" pitchFamily="34" charset="-128"/>
              </a:defRPr>
            </a:lvl5pPr>
            <a:lvl6pPr marL="2492375" indent="-225425" defTabSz="1217613" eaLnBrk="0" fontAlgn="base" hangingPunct="0">
              <a:spcBef>
                <a:spcPct val="30000"/>
              </a:spcBef>
              <a:spcAft>
                <a:spcPct val="0"/>
              </a:spcAft>
              <a:defRPr sz="1600">
                <a:solidFill>
                  <a:schemeClr val="tx1"/>
                </a:solidFill>
                <a:latin typeface="Calibri" panose="020F0502020204030204" pitchFamily="34" charset="0"/>
                <a:ea typeface="MS PGothic" panose="020B0600070205080204" pitchFamily="34" charset="-128"/>
              </a:defRPr>
            </a:lvl6pPr>
            <a:lvl7pPr marL="2949575" indent="-225425" defTabSz="1217613" eaLnBrk="0" fontAlgn="base" hangingPunct="0">
              <a:spcBef>
                <a:spcPct val="30000"/>
              </a:spcBef>
              <a:spcAft>
                <a:spcPct val="0"/>
              </a:spcAft>
              <a:defRPr sz="1600">
                <a:solidFill>
                  <a:schemeClr val="tx1"/>
                </a:solidFill>
                <a:latin typeface="Calibri" panose="020F0502020204030204" pitchFamily="34" charset="0"/>
                <a:ea typeface="MS PGothic" panose="020B0600070205080204" pitchFamily="34" charset="-128"/>
              </a:defRPr>
            </a:lvl7pPr>
            <a:lvl8pPr marL="3406775" indent="-225425" defTabSz="1217613" eaLnBrk="0" fontAlgn="base" hangingPunct="0">
              <a:spcBef>
                <a:spcPct val="30000"/>
              </a:spcBef>
              <a:spcAft>
                <a:spcPct val="0"/>
              </a:spcAft>
              <a:defRPr sz="1600">
                <a:solidFill>
                  <a:schemeClr val="tx1"/>
                </a:solidFill>
                <a:latin typeface="Calibri" panose="020F0502020204030204" pitchFamily="34" charset="0"/>
                <a:ea typeface="MS PGothic" panose="020B0600070205080204" pitchFamily="34" charset="-128"/>
              </a:defRPr>
            </a:lvl8pPr>
            <a:lvl9pPr marL="3863975" indent="-225425" defTabSz="1217613" eaLnBrk="0" fontAlgn="base" hangingPunct="0">
              <a:spcBef>
                <a:spcPct val="30000"/>
              </a:spcBef>
              <a:spcAft>
                <a:spcPct val="0"/>
              </a:spcAft>
              <a:defRPr sz="1600">
                <a:solidFill>
                  <a:schemeClr val="tx1"/>
                </a:solidFill>
                <a:latin typeface="Calibri" panose="020F0502020204030204" pitchFamily="34" charset="0"/>
                <a:ea typeface="MS PGothic" panose="020B0600070205080204" pitchFamily="34" charset="-128"/>
              </a:defRPr>
            </a:lvl9pPr>
          </a:lstStyle>
          <a:p>
            <a:pPr>
              <a:spcBef>
                <a:spcPct val="0"/>
              </a:spcBef>
            </a:pPr>
            <a:fld id="{B2CFEDB6-0101-4E8A-B968-F443795F4D36}" type="slidenum">
              <a:rPr lang="en-US" altLang="en-US" sz="1200" smtClean="0"/>
              <a:pPr>
                <a:spcBef>
                  <a:spcPct val="0"/>
                </a:spcBef>
              </a:pPr>
              <a:t>28</a:t>
            </a:fld>
            <a:endParaRPr lang="en-US" altLang="en-US" sz="1200" smtClean="0"/>
          </a:p>
        </p:txBody>
      </p:sp>
    </p:spTree>
    <p:extLst>
      <p:ext uri="{BB962C8B-B14F-4D97-AF65-F5344CB8AC3E}">
        <p14:creationId xmlns:p14="http://schemas.microsoft.com/office/powerpoint/2010/main" val="1114382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04875"/>
            <a:r>
              <a:rPr lang="en-US" altLang="en-US" sz="1200" smtClean="0"/>
              <a:t>Heather</a:t>
            </a:r>
            <a:endParaRPr lang="en-US" altLang="en-US" smtClean="0"/>
          </a:p>
          <a:p>
            <a:pPr defTabSz="904875" eaLnBrk="1" hangingPunct="1">
              <a:spcBef>
                <a:spcPct val="0"/>
              </a:spcBef>
            </a:pPr>
            <a:endParaRPr lang="en-US" altLang="en-US" sz="1200" smtClean="0"/>
          </a:p>
          <a:p>
            <a:pPr defTabSz="904875" eaLnBrk="1" hangingPunct="1">
              <a:spcBef>
                <a:spcPct val="0"/>
              </a:spcBef>
            </a:pPr>
            <a:endParaRPr lang="en-US" altLang="en-US" smtClean="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600">
                <a:solidFill>
                  <a:schemeClr val="tx1"/>
                </a:solidFill>
                <a:latin typeface="Calibri" panose="020F0502020204030204" pitchFamily="34" charset="0"/>
                <a:ea typeface="MS PGothic" panose="020B0600070205080204" pitchFamily="34" charset="-128"/>
              </a:defRPr>
            </a:lvl1pPr>
            <a:lvl2pPr marL="735013" indent="-282575">
              <a:spcBef>
                <a:spcPct val="30000"/>
              </a:spcBef>
              <a:defRPr sz="1600">
                <a:solidFill>
                  <a:schemeClr val="tx1"/>
                </a:solidFill>
                <a:latin typeface="Calibri" panose="020F0502020204030204" pitchFamily="34" charset="0"/>
                <a:ea typeface="MS PGothic" panose="020B0600070205080204" pitchFamily="34" charset="-128"/>
              </a:defRPr>
            </a:lvl2pPr>
            <a:lvl3pPr marL="1130300" indent="-225425">
              <a:spcBef>
                <a:spcPct val="30000"/>
              </a:spcBef>
              <a:defRPr sz="1600">
                <a:solidFill>
                  <a:schemeClr val="tx1"/>
                </a:solidFill>
                <a:latin typeface="Calibri" panose="020F0502020204030204" pitchFamily="34" charset="0"/>
                <a:ea typeface="MS PGothic" panose="020B0600070205080204" pitchFamily="34" charset="-128"/>
              </a:defRPr>
            </a:lvl3pPr>
            <a:lvl4pPr marL="1582738" indent="-225425">
              <a:spcBef>
                <a:spcPct val="30000"/>
              </a:spcBef>
              <a:defRPr sz="1600">
                <a:solidFill>
                  <a:schemeClr val="tx1"/>
                </a:solidFill>
                <a:latin typeface="Calibri" panose="020F0502020204030204" pitchFamily="34" charset="0"/>
                <a:ea typeface="MS PGothic" panose="020B0600070205080204" pitchFamily="34" charset="-128"/>
              </a:defRPr>
            </a:lvl4pPr>
            <a:lvl5pPr marL="2035175" indent="-225425">
              <a:spcBef>
                <a:spcPct val="30000"/>
              </a:spcBef>
              <a:defRPr sz="1600">
                <a:solidFill>
                  <a:schemeClr val="tx1"/>
                </a:solidFill>
                <a:latin typeface="Calibri" panose="020F0502020204030204" pitchFamily="34" charset="0"/>
                <a:ea typeface="MS PGothic" panose="020B0600070205080204" pitchFamily="34" charset="-128"/>
              </a:defRPr>
            </a:lvl5pPr>
            <a:lvl6pPr marL="2492375" indent="-225425" defTabSz="1217613" eaLnBrk="0" fontAlgn="base" hangingPunct="0">
              <a:spcBef>
                <a:spcPct val="30000"/>
              </a:spcBef>
              <a:spcAft>
                <a:spcPct val="0"/>
              </a:spcAft>
              <a:defRPr sz="1600">
                <a:solidFill>
                  <a:schemeClr val="tx1"/>
                </a:solidFill>
                <a:latin typeface="Calibri" panose="020F0502020204030204" pitchFamily="34" charset="0"/>
                <a:ea typeface="MS PGothic" panose="020B0600070205080204" pitchFamily="34" charset="-128"/>
              </a:defRPr>
            </a:lvl6pPr>
            <a:lvl7pPr marL="2949575" indent="-225425" defTabSz="1217613" eaLnBrk="0" fontAlgn="base" hangingPunct="0">
              <a:spcBef>
                <a:spcPct val="30000"/>
              </a:spcBef>
              <a:spcAft>
                <a:spcPct val="0"/>
              </a:spcAft>
              <a:defRPr sz="1600">
                <a:solidFill>
                  <a:schemeClr val="tx1"/>
                </a:solidFill>
                <a:latin typeface="Calibri" panose="020F0502020204030204" pitchFamily="34" charset="0"/>
                <a:ea typeface="MS PGothic" panose="020B0600070205080204" pitchFamily="34" charset="-128"/>
              </a:defRPr>
            </a:lvl7pPr>
            <a:lvl8pPr marL="3406775" indent="-225425" defTabSz="1217613" eaLnBrk="0" fontAlgn="base" hangingPunct="0">
              <a:spcBef>
                <a:spcPct val="30000"/>
              </a:spcBef>
              <a:spcAft>
                <a:spcPct val="0"/>
              </a:spcAft>
              <a:defRPr sz="1600">
                <a:solidFill>
                  <a:schemeClr val="tx1"/>
                </a:solidFill>
                <a:latin typeface="Calibri" panose="020F0502020204030204" pitchFamily="34" charset="0"/>
                <a:ea typeface="MS PGothic" panose="020B0600070205080204" pitchFamily="34" charset="-128"/>
              </a:defRPr>
            </a:lvl8pPr>
            <a:lvl9pPr marL="3863975" indent="-225425" defTabSz="1217613" eaLnBrk="0" fontAlgn="base" hangingPunct="0">
              <a:spcBef>
                <a:spcPct val="30000"/>
              </a:spcBef>
              <a:spcAft>
                <a:spcPct val="0"/>
              </a:spcAft>
              <a:defRPr sz="1600">
                <a:solidFill>
                  <a:schemeClr val="tx1"/>
                </a:solidFill>
                <a:latin typeface="Calibri" panose="020F0502020204030204" pitchFamily="34" charset="0"/>
                <a:ea typeface="MS PGothic" panose="020B0600070205080204" pitchFamily="34" charset="-128"/>
              </a:defRPr>
            </a:lvl9pPr>
          </a:lstStyle>
          <a:p>
            <a:pPr>
              <a:spcBef>
                <a:spcPct val="0"/>
              </a:spcBef>
            </a:pPr>
            <a:fld id="{2A8E2B44-D9F1-4B13-9EBC-E859208EE54D}" type="slidenum">
              <a:rPr lang="en-US" altLang="en-US" sz="1200" smtClean="0"/>
              <a:pPr>
                <a:spcBef>
                  <a:spcPct val="0"/>
                </a:spcBef>
              </a:pPr>
              <a:t>29</a:t>
            </a:fld>
            <a:endParaRPr lang="en-US" altLang="en-US" sz="1200" smtClean="0"/>
          </a:p>
        </p:txBody>
      </p:sp>
    </p:spTree>
    <p:extLst>
      <p:ext uri="{BB962C8B-B14F-4D97-AF65-F5344CB8AC3E}">
        <p14:creationId xmlns:p14="http://schemas.microsoft.com/office/powerpoint/2010/main" val="12841932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021F20-D1CC-4E82-BE0B-8F2CE6269F07}" type="slidenum">
              <a:rPr lang="en-US" smtClean="0"/>
              <a:t>30</a:t>
            </a:fld>
            <a:endParaRPr lang="en-US"/>
          </a:p>
        </p:txBody>
      </p:sp>
    </p:spTree>
    <p:extLst>
      <p:ext uri="{BB962C8B-B14F-4D97-AF65-F5344CB8AC3E}">
        <p14:creationId xmlns:p14="http://schemas.microsoft.com/office/powerpoint/2010/main" val="39541531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5599B5-5E12-48E6-8F2B-81817E70683E}" type="slidenum">
              <a:rPr lang="en-US" altLang="en-US" smtClean="0"/>
              <a:pPr/>
              <a:t>31</a:t>
            </a:fld>
            <a:endParaRPr lang="en-US" altLang="en-US"/>
          </a:p>
        </p:txBody>
      </p:sp>
    </p:spTree>
    <p:extLst>
      <p:ext uri="{BB962C8B-B14F-4D97-AF65-F5344CB8AC3E}">
        <p14:creationId xmlns:p14="http://schemas.microsoft.com/office/powerpoint/2010/main" val="37196731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42A166-9C10-4662-8971-518B6D92D3D7}" type="slidenum">
              <a:rPr lang="en-US" smtClean="0"/>
              <a:t>32</a:t>
            </a:fld>
            <a:endParaRPr lang="en-US"/>
          </a:p>
        </p:txBody>
      </p:sp>
    </p:spTree>
    <p:extLst>
      <p:ext uri="{BB962C8B-B14F-4D97-AF65-F5344CB8AC3E}">
        <p14:creationId xmlns:p14="http://schemas.microsoft.com/office/powerpoint/2010/main" val="16152408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42A166-9C10-4662-8971-518B6D92D3D7}" type="slidenum">
              <a:rPr lang="en-US" smtClean="0"/>
              <a:t>33</a:t>
            </a:fld>
            <a:endParaRPr lang="en-US"/>
          </a:p>
        </p:txBody>
      </p:sp>
    </p:spTree>
    <p:extLst>
      <p:ext uri="{BB962C8B-B14F-4D97-AF65-F5344CB8AC3E}">
        <p14:creationId xmlns:p14="http://schemas.microsoft.com/office/powerpoint/2010/main" val="4283009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4303FA8-2766-45F4-ACF6-41C76A95C3C6}" type="slidenum">
              <a:rPr lang="en-US" smtClean="0"/>
              <a:pPr>
                <a:defRPr/>
              </a:pPr>
              <a:t>2</a:t>
            </a:fld>
            <a:endParaRPr lang="en-US"/>
          </a:p>
        </p:txBody>
      </p:sp>
    </p:spTree>
    <p:extLst>
      <p:ext uri="{BB962C8B-B14F-4D97-AF65-F5344CB8AC3E}">
        <p14:creationId xmlns:p14="http://schemas.microsoft.com/office/powerpoint/2010/main" val="33175374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42A166-9C10-4662-8971-518B6D92D3D7}" type="slidenum">
              <a:rPr lang="en-US" smtClean="0"/>
              <a:t>34</a:t>
            </a:fld>
            <a:endParaRPr lang="en-US"/>
          </a:p>
        </p:txBody>
      </p:sp>
    </p:spTree>
    <p:extLst>
      <p:ext uri="{BB962C8B-B14F-4D97-AF65-F5344CB8AC3E}">
        <p14:creationId xmlns:p14="http://schemas.microsoft.com/office/powerpoint/2010/main" val="34258340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42A166-9C10-4662-8971-518B6D92D3D7}" type="slidenum">
              <a:rPr lang="en-US" smtClean="0"/>
              <a:t>35</a:t>
            </a:fld>
            <a:endParaRPr lang="en-US"/>
          </a:p>
        </p:txBody>
      </p:sp>
    </p:spTree>
    <p:extLst>
      <p:ext uri="{BB962C8B-B14F-4D97-AF65-F5344CB8AC3E}">
        <p14:creationId xmlns:p14="http://schemas.microsoft.com/office/powerpoint/2010/main" val="18798484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42A166-9C10-4662-8971-518B6D92D3D7}" type="slidenum">
              <a:rPr lang="en-US" smtClean="0"/>
              <a:t>36</a:t>
            </a:fld>
            <a:endParaRPr lang="en-US"/>
          </a:p>
        </p:txBody>
      </p:sp>
    </p:spTree>
    <p:extLst>
      <p:ext uri="{BB962C8B-B14F-4D97-AF65-F5344CB8AC3E}">
        <p14:creationId xmlns:p14="http://schemas.microsoft.com/office/powerpoint/2010/main" val="12445319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42A166-9C10-4662-8971-518B6D92D3D7}" type="slidenum">
              <a:rPr lang="en-US" smtClean="0"/>
              <a:t>37</a:t>
            </a:fld>
            <a:endParaRPr lang="en-US"/>
          </a:p>
        </p:txBody>
      </p:sp>
    </p:spTree>
    <p:extLst>
      <p:ext uri="{BB962C8B-B14F-4D97-AF65-F5344CB8AC3E}">
        <p14:creationId xmlns:p14="http://schemas.microsoft.com/office/powerpoint/2010/main" val="32176657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42A166-9C10-4662-8971-518B6D92D3D7}" type="slidenum">
              <a:rPr lang="en-US" smtClean="0"/>
              <a:t>38</a:t>
            </a:fld>
            <a:endParaRPr lang="en-US"/>
          </a:p>
        </p:txBody>
      </p:sp>
    </p:spTree>
    <p:extLst>
      <p:ext uri="{BB962C8B-B14F-4D97-AF65-F5344CB8AC3E}">
        <p14:creationId xmlns:p14="http://schemas.microsoft.com/office/powerpoint/2010/main" val="11300915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Sources of income –  SP, Roy, Agency, Investment, which one is our core??</a:t>
            </a:r>
          </a:p>
          <a:p>
            <a:endParaRPr lang="en-US" dirty="0"/>
          </a:p>
          <a:p>
            <a:r>
              <a:rPr lang="en-US" dirty="0"/>
              <a:t>Sponsored Programs Administration – funds come in the form of grants and contracts and are expected to be about $</a:t>
            </a:r>
            <a:r>
              <a:rPr lang="en-US" dirty="0" smtClean="0"/>
              <a:t>825 </a:t>
            </a:r>
            <a:r>
              <a:rPr lang="en-US" dirty="0"/>
              <a:t>mil for FY 2016.</a:t>
            </a:r>
          </a:p>
          <a:p>
            <a:endParaRPr lang="en-US" dirty="0"/>
          </a:p>
          <a:p>
            <a:r>
              <a:rPr lang="en-US" dirty="0"/>
              <a:t>Direct activity is the expenditures that can be identified specifically with a particular sponsored project. Examples: salaries, supplies, equipment and travel.</a:t>
            </a:r>
          </a:p>
          <a:p>
            <a:r>
              <a:rPr lang="en-US" dirty="0"/>
              <a:t>Indirect aka F&amp;A – reimbursements from sponsors for things that cannot be directly and uniquely assigned to a particular project, such as utilities, buildings &amp; grounds, operations &amp; maintenance.</a:t>
            </a:r>
          </a:p>
          <a:p>
            <a:endParaRPr lang="en-US" dirty="0"/>
          </a:p>
          <a:p>
            <a:r>
              <a:rPr lang="en-US" dirty="0"/>
              <a:t>Our sponsors are grouped by major sponsor type Federal, Federal flow thru, State and Private/Other.  </a:t>
            </a:r>
            <a:r>
              <a:rPr lang="en-US" dirty="0" smtClean="0"/>
              <a:t>Federal/FFT </a:t>
            </a:r>
            <a:r>
              <a:rPr lang="en-US" dirty="0"/>
              <a:t>activity makes up about </a:t>
            </a:r>
            <a:r>
              <a:rPr lang="en-US" dirty="0" smtClean="0"/>
              <a:t>60% </a:t>
            </a:r>
            <a:r>
              <a:rPr lang="en-US" dirty="0"/>
              <a:t>of our activity.</a:t>
            </a:r>
          </a:p>
          <a:p>
            <a:endParaRPr lang="en-US" dirty="0"/>
          </a:p>
          <a:p>
            <a:r>
              <a:rPr lang="en-US" dirty="0"/>
              <a:t>Royalties are funds generated from intellectual property.  These services help move technology and invention to the marketplace for public benefit.  The RF is expected to generate </a:t>
            </a:r>
            <a:r>
              <a:rPr lang="en-US" dirty="0" smtClean="0"/>
              <a:t>$9.8 </a:t>
            </a:r>
            <a:r>
              <a:rPr lang="en-US" dirty="0"/>
              <a:t>mil in royalty income for FY </a:t>
            </a:r>
            <a:r>
              <a:rPr lang="en-US" dirty="0" smtClean="0"/>
              <a:t>2018.</a:t>
            </a:r>
            <a:endParaRPr lang="en-US" dirty="0"/>
          </a:p>
          <a:p>
            <a:endParaRPr lang="en-US" dirty="0"/>
          </a:p>
          <a:p>
            <a:r>
              <a:rPr lang="en-US" dirty="0"/>
              <a:t>Agency Services – (shared services, contracted services) RF provides agency services to campus-related organizations.  Services include human resources, payroll and purchasing services.  Clinical practice plans, university foundations, etc.  The RF expects about </a:t>
            </a:r>
            <a:r>
              <a:rPr lang="en-US" dirty="0" smtClean="0"/>
              <a:t>$201 </a:t>
            </a:r>
            <a:r>
              <a:rPr lang="en-US" dirty="0"/>
              <a:t>mil in agency income for FY </a:t>
            </a:r>
            <a:r>
              <a:rPr lang="en-US" dirty="0" smtClean="0"/>
              <a:t>2018</a:t>
            </a:r>
            <a:endParaRPr lang="en-US" dirty="0"/>
          </a:p>
          <a:p>
            <a:endParaRPr lang="en-US" dirty="0"/>
          </a:p>
        </p:txBody>
      </p:sp>
      <p:sp>
        <p:nvSpPr>
          <p:cNvPr id="4" name="Slide Number Placeholder 3"/>
          <p:cNvSpPr>
            <a:spLocks noGrp="1"/>
          </p:cNvSpPr>
          <p:nvPr>
            <p:ph type="sldNum" sz="quarter" idx="10"/>
          </p:nvPr>
        </p:nvSpPr>
        <p:spPr/>
        <p:txBody>
          <a:bodyPr/>
          <a:lstStyle/>
          <a:p>
            <a:fld id="{2E5599B5-5E12-48E6-8F2B-81817E70683E}" type="slidenum">
              <a:rPr lang="en-US" altLang="en-US" smtClean="0"/>
              <a:pPr/>
              <a:t>39</a:t>
            </a:fld>
            <a:endParaRPr lang="en-US" altLang="en-US"/>
          </a:p>
        </p:txBody>
      </p:sp>
    </p:spTree>
    <p:extLst>
      <p:ext uri="{BB962C8B-B14F-4D97-AF65-F5344CB8AC3E}">
        <p14:creationId xmlns:p14="http://schemas.microsoft.com/office/powerpoint/2010/main" val="26300763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Investment Income –FY 2018 expected income is $10.0 mil.</a:t>
            </a:r>
          </a:p>
          <a:p>
            <a:endParaRPr lang="en-US" dirty="0" smtClean="0"/>
          </a:p>
          <a:p>
            <a:r>
              <a:rPr lang="en-US" dirty="0" err="1" smtClean="0"/>
              <a:t>Nonsponsored</a:t>
            </a:r>
            <a:r>
              <a:rPr lang="en-US" dirty="0" smtClean="0"/>
              <a:t> &amp; Other income – differ from grants and contracts in that they are not given with terms &amp; conditions.  They  include LLC income, gifts, balance accounts,</a:t>
            </a:r>
            <a:r>
              <a:rPr lang="en-US" baseline="0" dirty="0" smtClean="0"/>
              <a:t> </a:t>
            </a:r>
            <a:r>
              <a:rPr lang="en-US" dirty="0" smtClean="0"/>
              <a:t>and any awards given without any terms and conditions.  FY 2018 expects $7.6</a:t>
            </a:r>
            <a:r>
              <a:rPr lang="en-US" baseline="0" dirty="0" smtClean="0"/>
              <a:t> </a:t>
            </a:r>
            <a:r>
              <a:rPr lang="en-US" dirty="0" smtClean="0"/>
              <a:t>mil</a:t>
            </a:r>
            <a:r>
              <a:rPr lang="en-US" baseline="0" dirty="0" smtClean="0"/>
              <a:t> plus $1.8 mil in equity distribution from BSA.</a:t>
            </a:r>
            <a:endParaRPr lang="en-US" dirty="0" smtClean="0"/>
          </a:p>
          <a:p>
            <a:endParaRPr lang="en-US" dirty="0" smtClean="0"/>
          </a:p>
          <a:p>
            <a:r>
              <a:rPr lang="en-US" dirty="0" smtClean="0"/>
              <a:t>Third party fees – The RF recovers costs from businesses and industries using RF-owned facilities, such as an MRI facility or nanotechnology clean room.</a:t>
            </a:r>
          </a:p>
          <a:p>
            <a:endParaRPr lang="en-US" dirty="0"/>
          </a:p>
        </p:txBody>
      </p:sp>
      <p:sp>
        <p:nvSpPr>
          <p:cNvPr id="4" name="Slide Number Placeholder 3"/>
          <p:cNvSpPr>
            <a:spLocks noGrp="1"/>
          </p:cNvSpPr>
          <p:nvPr>
            <p:ph type="sldNum" sz="quarter" idx="10"/>
          </p:nvPr>
        </p:nvSpPr>
        <p:spPr/>
        <p:txBody>
          <a:bodyPr/>
          <a:lstStyle/>
          <a:p>
            <a:fld id="{2E5599B5-5E12-48E6-8F2B-81817E70683E}" type="slidenum">
              <a:rPr lang="en-US" altLang="en-US" smtClean="0"/>
              <a:pPr/>
              <a:t>40</a:t>
            </a:fld>
            <a:endParaRPr lang="en-US" altLang="en-US"/>
          </a:p>
        </p:txBody>
      </p:sp>
    </p:spTree>
    <p:extLst>
      <p:ext uri="{BB962C8B-B14F-4D97-AF65-F5344CB8AC3E}">
        <p14:creationId xmlns:p14="http://schemas.microsoft.com/office/powerpoint/2010/main" val="2302628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won’t go deep into these</a:t>
            </a:r>
            <a:r>
              <a:rPr lang="en-US" baseline="0" dirty="0" smtClean="0"/>
              <a:t> concepts; please refer to the Sponsored Programs Learning and Development modules for more on allowable costs and Federal compliance.</a:t>
            </a:r>
            <a:endParaRPr lang="en-US" dirty="0"/>
          </a:p>
        </p:txBody>
      </p:sp>
      <p:sp>
        <p:nvSpPr>
          <p:cNvPr id="4" name="Slide Number Placeholder 3"/>
          <p:cNvSpPr>
            <a:spLocks noGrp="1"/>
          </p:cNvSpPr>
          <p:nvPr>
            <p:ph type="sldNum" sz="quarter" idx="10"/>
          </p:nvPr>
        </p:nvSpPr>
        <p:spPr/>
        <p:txBody>
          <a:bodyPr/>
          <a:lstStyle/>
          <a:p>
            <a:fld id="{37D5415E-B6EC-40CD-B250-E666E4D1C54C}" type="slidenum">
              <a:rPr lang="en-US" smtClean="0"/>
              <a:t>41</a:t>
            </a:fld>
            <a:endParaRPr lang="en-US"/>
          </a:p>
        </p:txBody>
      </p:sp>
    </p:spTree>
    <p:extLst>
      <p:ext uri="{BB962C8B-B14F-4D97-AF65-F5344CB8AC3E}">
        <p14:creationId xmlns:p14="http://schemas.microsoft.com/office/powerpoint/2010/main" val="19387613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42A166-9C10-4662-8971-518B6D92D3D7}" type="slidenum">
              <a:rPr lang="en-US" smtClean="0"/>
              <a:t>42</a:t>
            </a:fld>
            <a:endParaRPr lang="en-US"/>
          </a:p>
        </p:txBody>
      </p:sp>
    </p:spTree>
    <p:extLst>
      <p:ext uri="{BB962C8B-B14F-4D97-AF65-F5344CB8AC3E}">
        <p14:creationId xmlns:p14="http://schemas.microsoft.com/office/powerpoint/2010/main" val="6103367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Total Expenditures include two components; direct expenditures and facilities and administration (Indirect Costs)</a:t>
            </a:r>
            <a:r>
              <a:rPr lang="en-US" baseline="0" dirty="0" smtClean="0"/>
              <a:t> </a:t>
            </a:r>
          </a:p>
          <a:p>
            <a:endParaRPr lang="en-US" dirty="0"/>
          </a:p>
          <a:p>
            <a:endParaRPr lang="en-US" b="1" dirty="0"/>
          </a:p>
        </p:txBody>
      </p:sp>
      <p:sp>
        <p:nvSpPr>
          <p:cNvPr id="4" name="Slide Number Placeholder 3"/>
          <p:cNvSpPr>
            <a:spLocks noGrp="1"/>
          </p:cNvSpPr>
          <p:nvPr>
            <p:ph type="sldNum" sz="quarter" idx="10"/>
          </p:nvPr>
        </p:nvSpPr>
        <p:spPr/>
        <p:txBody>
          <a:bodyPr/>
          <a:lstStyle/>
          <a:p>
            <a:fld id="{37D5415E-B6EC-40CD-B250-E666E4D1C54C}" type="slidenum">
              <a:rPr lang="en-US" smtClean="0"/>
              <a:t>43</a:t>
            </a:fld>
            <a:endParaRPr lang="en-US"/>
          </a:p>
        </p:txBody>
      </p:sp>
    </p:spTree>
    <p:extLst>
      <p:ext uri="{BB962C8B-B14F-4D97-AF65-F5344CB8AC3E}">
        <p14:creationId xmlns:p14="http://schemas.microsoft.com/office/powerpoint/2010/main" val="36154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4303FA8-2766-45F4-ACF6-41C76A95C3C6}" type="slidenum">
              <a:rPr lang="en-US" smtClean="0"/>
              <a:pPr>
                <a:defRPr/>
              </a:pPr>
              <a:t>6</a:t>
            </a:fld>
            <a:endParaRPr lang="en-US"/>
          </a:p>
        </p:txBody>
      </p:sp>
    </p:spTree>
    <p:extLst>
      <p:ext uri="{BB962C8B-B14F-4D97-AF65-F5344CB8AC3E}">
        <p14:creationId xmlns:p14="http://schemas.microsoft.com/office/powerpoint/2010/main" val="15239033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37D5415E-B6EC-40CD-B250-E666E4D1C54C}" type="slidenum">
              <a:rPr lang="en-US" smtClean="0"/>
              <a:t>44</a:t>
            </a:fld>
            <a:endParaRPr lang="en-US"/>
          </a:p>
        </p:txBody>
      </p:sp>
    </p:spTree>
    <p:extLst>
      <p:ext uri="{BB962C8B-B14F-4D97-AF65-F5344CB8AC3E}">
        <p14:creationId xmlns:p14="http://schemas.microsoft.com/office/powerpoint/2010/main" val="39082445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Most of our federal flow through is coming from the state so we don’t get the full F+A. </a:t>
            </a:r>
            <a:endParaRPr lang="en-US" dirty="0"/>
          </a:p>
        </p:txBody>
      </p:sp>
      <p:sp>
        <p:nvSpPr>
          <p:cNvPr id="4" name="Slide Number Placeholder 3"/>
          <p:cNvSpPr>
            <a:spLocks noGrp="1"/>
          </p:cNvSpPr>
          <p:nvPr>
            <p:ph type="sldNum" sz="quarter" idx="10"/>
          </p:nvPr>
        </p:nvSpPr>
        <p:spPr/>
        <p:txBody>
          <a:bodyPr/>
          <a:lstStyle/>
          <a:p>
            <a:fld id="{37D5415E-B6EC-40CD-B250-E666E4D1C54C}" type="slidenum">
              <a:rPr lang="en-US" smtClean="0"/>
              <a:t>45</a:t>
            </a:fld>
            <a:endParaRPr lang="en-US"/>
          </a:p>
        </p:txBody>
      </p:sp>
    </p:spTree>
    <p:extLst>
      <p:ext uri="{BB962C8B-B14F-4D97-AF65-F5344CB8AC3E}">
        <p14:creationId xmlns:p14="http://schemas.microsoft.com/office/powerpoint/2010/main" val="10373026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Majority of the funds we receive are used to fund research projects at the campus as specified by the sponsoring entity.</a:t>
            </a:r>
          </a:p>
          <a:p>
            <a:endParaRPr lang="en-US" dirty="0"/>
          </a:p>
          <a:p>
            <a:r>
              <a:rPr lang="en-US" dirty="0"/>
              <a:t>We also allocate funds to SUNY campuses.   Sponsored &amp; agency cost recoveries are given to the campuses through an allocation process.  They </a:t>
            </a:r>
            <a:r>
              <a:rPr lang="en-US" dirty="0" smtClean="0"/>
              <a:t>generally</a:t>
            </a:r>
            <a:r>
              <a:rPr lang="en-US" baseline="0" dirty="0" smtClean="0"/>
              <a:t> </a:t>
            </a:r>
            <a:r>
              <a:rPr lang="en-US" dirty="0" smtClean="0"/>
              <a:t>get </a:t>
            </a:r>
            <a:r>
              <a:rPr lang="en-US" dirty="0"/>
              <a:t>80% of their projected recoveries at the start of a fiscal year and then we do a true-up once the year has completed.</a:t>
            </a:r>
          </a:p>
          <a:p>
            <a:endParaRPr lang="en-US" dirty="0"/>
          </a:p>
          <a:p>
            <a:r>
              <a:rPr lang="en-US" dirty="0"/>
              <a:t>Royalties, fees paid, equity </a:t>
            </a:r>
            <a:r>
              <a:rPr lang="en-US" dirty="0" err="1"/>
              <a:t>distrib</a:t>
            </a:r>
            <a:r>
              <a:rPr lang="en-US" dirty="0"/>
              <a:t> and </a:t>
            </a:r>
            <a:r>
              <a:rPr lang="en-US" dirty="0" err="1"/>
              <a:t>nonspon</a:t>
            </a:r>
            <a:r>
              <a:rPr lang="en-US" dirty="0"/>
              <a:t> &amp; other are allocated as earned.</a:t>
            </a:r>
          </a:p>
          <a:p>
            <a:endParaRPr lang="en-US" dirty="0"/>
          </a:p>
        </p:txBody>
      </p:sp>
      <p:sp>
        <p:nvSpPr>
          <p:cNvPr id="4" name="Slide Number Placeholder 3"/>
          <p:cNvSpPr>
            <a:spLocks noGrp="1"/>
          </p:cNvSpPr>
          <p:nvPr>
            <p:ph type="sldNum" sz="quarter" idx="10"/>
          </p:nvPr>
        </p:nvSpPr>
        <p:spPr/>
        <p:txBody>
          <a:bodyPr/>
          <a:lstStyle/>
          <a:p>
            <a:fld id="{2E5599B5-5E12-48E6-8F2B-81817E70683E}" type="slidenum">
              <a:rPr lang="en-US" altLang="en-US" smtClean="0"/>
              <a:pPr/>
              <a:t>46</a:t>
            </a:fld>
            <a:endParaRPr lang="en-US" altLang="en-US"/>
          </a:p>
        </p:txBody>
      </p:sp>
    </p:spTree>
    <p:extLst>
      <p:ext uri="{BB962C8B-B14F-4D97-AF65-F5344CB8AC3E}">
        <p14:creationId xmlns:p14="http://schemas.microsoft.com/office/powerpoint/2010/main" val="12817136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first bullet</a:t>
            </a:r>
          </a:p>
          <a:p>
            <a:endParaRPr lang="en-US" dirty="0"/>
          </a:p>
          <a:p>
            <a:r>
              <a:rPr lang="en-US" dirty="0"/>
              <a:t>CO provides the administrative, legal, financial, regulatory and technical infrastructure required to manage the corporation.</a:t>
            </a:r>
          </a:p>
          <a:p>
            <a:endParaRPr lang="en-US" dirty="0"/>
          </a:p>
          <a:p>
            <a:r>
              <a:rPr lang="en-US" dirty="0"/>
              <a:t>We consist of 120 professionals that serve the 31 SUNY campuses locations and programs and employees located around the world.  We perform tasks that otherwise would have to be performed at individual sites, promoting efficiencies of scale.</a:t>
            </a:r>
          </a:p>
          <a:p>
            <a:endParaRPr lang="en-US" dirty="0"/>
          </a:p>
          <a:p>
            <a:r>
              <a:rPr lang="en-US" dirty="0"/>
              <a:t>In order to fund the CO costs we assess the campuses. </a:t>
            </a:r>
          </a:p>
          <a:p>
            <a:endParaRPr lang="en-US" dirty="0"/>
          </a:p>
        </p:txBody>
      </p:sp>
      <p:sp>
        <p:nvSpPr>
          <p:cNvPr id="4" name="Slide Number Placeholder 3"/>
          <p:cNvSpPr>
            <a:spLocks noGrp="1"/>
          </p:cNvSpPr>
          <p:nvPr>
            <p:ph type="sldNum" sz="quarter" idx="10"/>
          </p:nvPr>
        </p:nvSpPr>
        <p:spPr/>
        <p:txBody>
          <a:bodyPr/>
          <a:lstStyle/>
          <a:p>
            <a:fld id="{2E5599B5-5E12-48E6-8F2B-81817E70683E}" type="slidenum">
              <a:rPr lang="en-US" altLang="en-US" smtClean="0"/>
              <a:pPr/>
              <a:t>47</a:t>
            </a:fld>
            <a:endParaRPr lang="en-US" altLang="en-US"/>
          </a:p>
        </p:txBody>
      </p:sp>
    </p:spTree>
    <p:extLst>
      <p:ext uri="{BB962C8B-B14F-4D97-AF65-F5344CB8AC3E}">
        <p14:creationId xmlns:p14="http://schemas.microsoft.com/office/powerpoint/2010/main" val="41147864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Like many corporations, the RF maintains a corporate reserve to cover cash flow and contingency needs.  We have used the reserve in the past to fund system upgrades.  Our goals is to fully fund the reserve up to 10% of indirect cost </a:t>
            </a:r>
            <a:r>
              <a:rPr lang="en-US" dirty="0" smtClean="0"/>
              <a:t>recoveries;</a:t>
            </a:r>
            <a:r>
              <a:rPr lang="en-US" baseline="0" dirty="0" smtClean="0"/>
              <a:t> it is currently around $10 million.</a:t>
            </a:r>
            <a:endParaRPr lang="en-US" dirty="0"/>
          </a:p>
          <a:p>
            <a:endParaRPr lang="en-US" dirty="0"/>
          </a:p>
          <a:p>
            <a:r>
              <a:rPr lang="en-US" dirty="0" smtClean="0"/>
              <a:t>Investment Reserve:</a:t>
            </a:r>
            <a:r>
              <a:rPr lang="en-US" baseline="0" dirty="0" smtClean="0"/>
              <a:t> </a:t>
            </a:r>
            <a:r>
              <a:rPr lang="en-US" dirty="0" smtClean="0"/>
              <a:t> for several</a:t>
            </a:r>
            <a:r>
              <a:rPr lang="en-US" baseline="0" dirty="0" smtClean="0"/>
              <a:t> years, was in </a:t>
            </a:r>
            <a:r>
              <a:rPr lang="en-US" dirty="0" smtClean="0"/>
              <a:t>a </a:t>
            </a:r>
            <a:r>
              <a:rPr lang="en-US" dirty="0"/>
              <a:t>negative position due to the market crash in 2009.  We lost about $45 mil and have used the investment income we earn each year to bring the reserve back into a positive position.  </a:t>
            </a:r>
            <a:r>
              <a:rPr lang="en-US" dirty="0" smtClean="0"/>
              <a:t>Management</a:t>
            </a:r>
            <a:r>
              <a:rPr lang="en-US" baseline="0" dirty="0" smtClean="0"/>
              <a:t> in consultation with the board and </a:t>
            </a:r>
            <a:r>
              <a:rPr lang="en-US" dirty="0" smtClean="0"/>
              <a:t>campus leadership will revisit the plan for resuming the distribution</a:t>
            </a:r>
            <a:r>
              <a:rPr lang="en-US" baseline="0" dirty="0" smtClean="0"/>
              <a:t> of </a:t>
            </a:r>
            <a:r>
              <a:rPr lang="en-US" dirty="0" smtClean="0"/>
              <a:t>investment </a:t>
            </a:r>
            <a:r>
              <a:rPr lang="en-US" dirty="0"/>
              <a:t>income </a:t>
            </a:r>
            <a:r>
              <a:rPr lang="en-US" dirty="0" smtClean="0"/>
              <a:t>as part of the formulation of the 2019 Operating Plan.</a:t>
            </a:r>
            <a:endParaRPr lang="en-US" dirty="0"/>
          </a:p>
          <a:p>
            <a:endParaRPr lang="en-US" dirty="0"/>
          </a:p>
        </p:txBody>
      </p:sp>
      <p:sp>
        <p:nvSpPr>
          <p:cNvPr id="4" name="Slide Number Placeholder 3"/>
          <p:cNvSpPr>
            <a:spLocks noGrp="1"/>
          </p:cNvSpPr>
          <p:nvPr>
            <p:ph type="sldNum" sz="quarter" idx="10"/>
          </p:nvPr>
        </p:nvSpPr>
        <p:spPr/>
        <p:txBody>
          <a:bodyPr/>
          <a:lstStyle/>
          <a:p>
            <a:fld id="{2E5599B5-5E12-48E6-8F2B-81817E70683E}" type="slidenum">
              <a:rPr lang="en-US" altLang="en-US" smtClean="0"/>
              <a:pPr/>
              <a:t>48</a:t>
            </a:fld>
            <a:endParaRPr lang="en-US" altLang="en-US"/>
          </a:p>
        </p:txBody>
      </p:sp>
    </p:spTree>
    <p:extLst>
      <p:ext uri="{BB962C8B-B14F-4D97-AF65-F5344CB8AC3E}">
        <p14:creationId xmlns:p14="http://schemas.microsoft.com/office/powerpoint/2010/main" val="14549797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p>
          <a:p>
            <a:endParaRPr lang="en-US" dirty="0" smtClean="0"/>
          </a:p>
        </p:txBody>
      </p:sp>
      <p:sp>
        <p:nvSpPr>
          <p:cNvPr id="4" name="Slide Number Placeholder 3"/>
          <p:cNvSpPr>
            <a:spLocks noGrp="1"/>
          </p:cNvSpPr>
          <p:nvPr>
            <p:ph type="sldNum" sz="quarter" idx="10"/>
          </p:nvPr>
        </p:nvSpPr>
        <p:spPr/>
        <p:txBody>
          <a:bodyPr/>
          <a:lstStyle/>
          <a:p>
            <a:fld id="{2E5599B5-5E12-48E6-8F2B-81817E70683E}" type="slidenum">
              <a:rPr lang="en-US" altLang="en-US" smtClean="0"/>
              <a:pPr/>
              <a:t>49</a:t>
            </a:fld>
            <a:endParaRPr lang="en-US" altLang="en-US"/>
          </a:p>
        </p:txBody>
      </p:sp>
    </p:spTree>
    <p:extLst>
      <p:ext uri="{BB962C8B-B14F-4D97-AF65-F5344CB8AC3E}">
        <p14:creationId xmlns:p14="http://schemas.microsoft.com/office/powerpoint/2010/main" val="12675444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42A166-9C10-4662-8971-518B6D92D3D7}" type="slidenum">
              <a:rPr lang="en-US" smtClean="0"/>
              <a:t>50</a:t>
            </a:fld>
            <a:endParaRPr lang="en-US"/>
          </a:p>
        </p:txBody>
      </p:sp>
    </p:spTree>
    <p:extLst>
      <p:ext uri="{BB962C8B-B14F-4D97-AF65-F5344CB8AC3E}">
        <p14:creationId xmlns:p14="http://schemas.microsoft.com/office/powerpoint/2010/main" val="3153015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Audience: Faculty</a:t>
            </a:r>
            <a:endParaRPr lang="en-US" dirty="0"/>
          </a:p>
        </p:txBody>
      </p:sp>
      <p:sp>
        <p:nvSpPr>
          <p:cNvPr id="4" name="Slide Number Placeholder 3"/>
          <p:cNvSpPr>
            <a:spLocks noGrp="1"/>
          </p:cNvSpPr>
          <p:nvPr>
            <p:ph type="sldNum" sz="quarter" idx="10"/>
          </p:nvPr>
        </p:nvSpPr>
        <p:spPr/>
        <p:txBody>
          <a:bodyPr/>
          <a:lstStyle/>
          <a:p>
            <a:fld id="{A0021F20-D1CC-4E82-BE0B-8F2CE6269F07}" type="slidenum">
              <a:rPr lang="en-US" smtClean="0"/>
              <a:t>16</a:t>
            </a:fld>
            <a:endParaRPr lang="en-US"/>
          </a:p>
        </p:txBody>
      </p:sp>
    </p:spTree>
    <p:extLst>
      <p:ext uri="{BB962C8B-B14F-4D97-AF65-F5344CB8AC3E}">
        <p14:creationId xmlns:p14="http://schemas.microsoft.com/office/powerpoint/2010/main" val="3498652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smtClean="0"/>
              <a:t>The</a:t>
            </a:r>
            <a:r>
              <a:rPr lang="en-US" baseline="0" dirty="0" smtClean="0"/>
              <a:t> SUNY Innovation Ecosystem begins with our talent – the faculty and students innovating every day on campus. And it includes diverse resources to support the development and commercialization of new technologies; space and services to support emerging businesses; and training and development opportunities for entrepreneurial faculty and students.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baseline="0" dirty="0" smtClean="0"/>
              <a:t>The RF provides the flexible interface for SUNY to engage the private sector in innovation partnerships:</a:t>
            </a:r>
          </a:p>
          <a:p>
            <a:pPr marL="171450" indent="-171450">
              <a:buFontTx/>
              <a:buChar char="-"/>
            </a:pPr>
            <a:r>
              <a:rPr lang="en-US" baseline="0" dirty="0" smtClean="0"/>
              <a:t>Industry sponsored research</a:t>
            </a:r>
          </a:p>
          <a:p>
            <a:pPr marL="171450" indent="-171450">
              <a:buFontTx/>
              <a:buChar char="-"/>
            </a:pPr>
            <a:r>
              <a:rPr lang="en-US" baseline="0" dirty="0" smtClean="0"/>
              <a:t>IP licenses</a:t>
            </a:r>
          </a:p>
          <a:p>
            <a:pPr marL="171450" indent="-171450">
              <a:buFontTx/>
              <a:buChar char="-"/>
            </a:pPr>
            <a:r>
              <a:rPr lang="en-US" baseline="0" dirty="0" smtClean="0"/>
              <a:t>Strategic partnerships</a:t>
            </a:r>
          </a:p>
          <a:p>
            <a:pPr marL="171450" indent="-171450">
              <a:buFontTx/>
              <a:buChar char="-"/>
            </a:pPr>
            <a:r>
              <a:rPr lang="en-US" baseline="0" dirty="0" smtClean="0"/>
              <a:t>Joint ventures </a:t>
            </a:r>
          </a:p>
          <a:p>
            <a:pPr marL="171450" indent="-171450">
              <a:buFontTx/>
              <a:buChar char="-"/>
            </a:pPr>
            <a:r>
              <a:rPr lang="en-US" baseline="0" dirty="0" smtClean="0"/>
              <a:t>Startups </a:t>
            </a:r>
          </a:p>
          <a:p>
            <a:endParaRPr lang="en-US" baseline="0" dirty="0" smtClean="0"/>
          </a:p>
          <a:p>
            <a:r>
              <a:rPr lang="en-US" baseline="0" dirty="0" smtClean="0"/>
              <a:t>SUNY’s Technology Transfer program is just one element of a broad ecosystem that fuels innovation and economic development in New York State.</a:t>
            </a:r>
            <a:endParaRPr lang="en-US" dirty="0" smtClean="0"/>
          </a:p>
          <a:p>
            <a:r>
              <a:rPr lang="en-US" dirty="0" smtClean="0"/>
              <a:t>Technology</a:t>
            </a:r>
            <a:r>
              <a:rPr lang="en-US" baseline="0" dirty="0" smtClean="0"/>
              <a:t> transfer at SUNY is not a fully decentralized or centralized model; it is a hybrid model with eight offices across the state, all working together. Additional information on statewide operations, including costs and services, is included in the companion document accompanying this presentation. </a:t>
            </a:r>
          </a:p>
          <a:p>
            <a:endParaRPr lang="en-US" baseline="0" dirty="0" smtClean="0"/>
          </a:p>
          <a:p>
            <a:r>
              <a:rPr lang="en-US" baseline="0" dirty="0" smtClean="0"/>
              <a:t>While each of the right offices has its own unique culture, objectives and strategies, we all operate under a common vision – to get SUNY technology to market – using the RF’s flexible administrative infrastructure to engage the private sector in partnerships.</a:t>
            </a:r>
          </a:p>
          <a:p>
            <a:endParaRPr lang="en-US" baseline="0" dirty="0" smtClean="0"/>
          </a:p>
          <a:p>
            <a:r>
              <a:rPr lang="en-US" baseline="0" dirty="0" smtClean="0"/>
              <a:t>Supported by the central I&amp;P Team, these people and their teams on campus all collaborate to develop partnerships between SUNY and the private sector; and develop and implement programs, services, and tools to move SUNY technology from lab to market. </a:t>
            </a:r>
          </a:p>
          <a:p>
            <a:endParaRPr lang="en-US" baseline="0" dirty="0" smtClean="0"/>
          </a:p>
          <a:p>
            <a:r>
              <a:rPr lang="en-US" baseline="0" dirty="0" smtClean="0"/>
              <a:t>Last fiscal year, this team evaluated 306 disclosures, filed 235 patents, executed 66 licenses and celebrated the formation of SUNY’s 93</a:t>
            </a:r>
            <a:r>
              <a:rPr lang="en-US" baseline="30000" dirty="0" smtClean="0"/>
              <a:t>rd</a:t>
            </a:r>
            <a:r>
              <a:rPr lang="en-US" baseline="0" dirty="0" smtClean="0"/>
              <a:t> startup based on university IP. Additional data and metrics appear on the following slide.</a:t>
            </a:r>
          </a:p>
          <a:p>
            <a:endParaRPr lang="en-US" dirty="0"/>
          </a:p>
        </p:txBody>
      </p:sp>
      <p:sp>
        <p:nvSpPr>
          <p:cNvPr id="4" name="Slide Number Placeholder 3"/>
          <p:cNvSpPr>
            <a:spLocks noGrp="1"/>
          </p:cNvSpPr>
          <p:nvPr>
            <p:ph type="sldNum" sz="quarter" idx="10"/>
          </p:nvPr>
        </p:nvSpPr>
        <p:spPr/>
        <p:txBody>
          <a:bodyPr/>
          <a:lstStyle/>
          <a:p>
            <a:fld id="{A0021F20-D1CC-4E82-BE0B-8F2CE6269F07}" type="slidenum">
              <a:rPr lang="en-US" smtClean="0"/>
              <a:t>18</a:t>
            </a:fld>
            <a:endParaRPr lang="en-US"/>
          </a:p>
        </p:txBody>
      </p:sp>
    </p:spTree>
    <p:extLst>
      <p:ext uri="{BB962C8B-B14F-4D97-AF65-F5344CB8AC3E}">
        <p14:creationId xmlns:p14="http://schemas.microsoft.com/office/powerpoint/2010/main" val="3394734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Thinking of making this more of a graphic. </a:t>
            </a:r>
            <a:r>
              <a:rPr lang="en-US" sz="1200" dirty="0" smtClean="0"/>
              <a:t>Public and government, through governmental sponsorship and legal facilitation of protection for TT</a:t>
            </a:r>
          </a:p>
          <a:p>
            <a:r>
              <a:rPr lang="en-US" sz="1200" dirty="0" smtClean="0"/>
              <a:t>Research specific entities; public or private stand-alone entities</a:t>
            </a:r>
          </a:p>
          <a:p>
            <a:r>
              <a:rPr lang="en-US" sz="1200" dirty="0" smtClean="0"/>
              <a:t>Individual researchers, TTOs, TLOs and entity employees, consultants, suppliers, financiers, insurers, recipients, regulators and investors</a:t>
            </a:r>
          </a:p>
          <a:p>
            <a:endParaRPr lang="en-US" dirty="0"/>
          </a:p>
        </p:txBody>
      </p:sp>
      <p:sp>
        <p:nvSpPr>
          <p:cNvPr id="4" name="Slide Number Placeholder 3"/>
          <p:cNvSpPr>
            <a:spLocks noGrp="1"/>
          </p:cNvSpPr>
          <p:nvPr>
            <p:ph type="sldNum" sz="quarter" idx="10"/>
          </p:nvPr>
        </p:nvSpPr>
        <p:spPr/>
        <p:txBody>
          <a:bodyPr/>
          <a:lstStyle/>
          <a:p>
            <a:fld id="{A0021F20-D1CC-4E82-BE0B-8F2CE6269F07}" type="slidenum">
              <a:rPr lang="en-US" smtClean="0"/>
              <a:t>20</a:t>
            </a:fld>
            <a:endParaRPr lang="en-US"/>
          </a:p>
        </p:txBody>
      </p:sp>
    </p:spTree>
    <p:extLst>
      <p:ext uri="{BB962C8B-B14F-4D97-AF65-F5344CB8AC3E}">
        <p14:creationId xmlns:p14="http://schemas.microsoft.com/office/powerpoint/2010/main" val="41650830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Common terms you may hear in Technology Transfer: Technology</a:t>
            </a:r>
          </a:p>
          <a:p>
            <a:r>
              <a:rPr lang="en-US" dirty="0" smtClean="0"/>
              <a:t>Innovation</a:t>
            </a:r>
          </a:p>
          <a:p>
            <a:r>
              <a:rPr lang="en-US" dirty="0" smtClean="0"/>
              <a:t>Disclosure</a:t>
            </a:r>
          </a:p>
          <a:p>
            <a:r>
              <a:rPr lang="en-US" dirty="0" smtClean="0"/>
              <a:t>Invention</a:t>
            </a:r>
          </a:p>
          <a:p>
            <a:r>
              <a:rPr lang="en-US" dirty="0" smtClean="0"/>
              <a:t>Commercialization</a:t>
            </a:r>
          </a:p>
          <a:p>
            <a:r>
              <a:rPr lang="en-US" dirty="0" smtClean="0"/>
              <a:t>Knowledge Exchange</a:t>
            </a:r>
          </a:p>
          <a:p>
            <a:r>
              <a:rPr lang="en-US" dirty="0" smtClean="0"/>
              <a:t>Intellectual Property</a:t>
            </a:r>
          </a:p>
          <a:p>
            <a:r>
              <a:rPr lang="en-US" dirty="0" smtClean="0"/>
              <a:t>Licensing</a:t>
            </a:r>
          </a:p>
        </p:txBody>
      </p:sp>
      <p:sp>
        <p:nvSpPr>
          <p:cNvPr id="4" name="Slide Number Placeholder 3"/>
          <p:cNvSpPr>
            <a:spLocks noGrp="1"/>
          </p:cNvSpPr>
          <p:nvPr>
            <p:ph type="sldNum" sz="quarter" idx="10"/>
          </p:nvPr>
        </p:nvSpPr>
        <p:spPr/>
        <p:txBody>
          <a:bodyPr/>
          <a:lstStyle/>
          <a:p>
            <a:fld id="{A0021F20-D1CC-4E82-BE0B-8F2CE6269F07}" type="slidenum">
              <a:rPr lang="en-US" smtClean="0"/>
              <a:t>21</a:t>
            </a:fld>
            <a:endParaRPr lang="en-US"/>
          </a:p>
        </p:txBody>
      </p:sp>
    </p:spTree>
    <p:extLst>
      <p:ext uri="{BB962C8B-B14F-4D97-AF65-F5344CB8AC3E}">
        <p14:creationId xmlns:p14="http://schemas.microsoft.com/office/powerpoint/2010/main" val="3657594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Research or idea</a:t>
            </a:r>
            <a:endParaRPr lang="en-US" dirty="0"/>
          </a:p>
        </p:txBody>
      </p:sp>
      <p:sp>
        <p:nvSpPr>
          <p:cNvPr id="4" name="Slide Number Placeholder 3"/>
          <p:cNvSpPr>
            <a:spLocks noGrp="1"/>
          </p:cNvSpPr>
          <p:nvPr>
            <p:ph type="sldNum" sz="quarter" idx="10"/>
          </p:nvPr>
        </p:nvSpPr>
        <p:spPr/>
        <p:txBody>
          <a:bodyPr/>
          <a:lstStyle/>
          <a:p>
            <a:fld id="{A0021F20-D1CC-4E82-BE0B-8F2CE6269F07}" type="slidenum">
              <a:rPr lang="en-US" smtClean="0"/>
              <a:t>22</a:t>
            </a:fld>
            <a:endParaRPr lang="en-US"/>
          </a:p>
        </p:txBody>
      </p:sp>
    </p:spTree>
    <p:extLst>
      <p:ext uri="{BB962C8B-B14F-4D97-AF65-F5344CB8AC3E}">
        <p14:creationId xmlns:p14="http://schemas.microsoft.com/office/powerpoint/2010/main" val="26488250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n-US" dirty="0" smtClean="0"/>
              <a:t>IP Status - Patentability and Prior Art</a:t>
            </a:r>
          </a:p>
          <a:p>
            <a:pPr lvl="2"/>
            <a:r>
              <a:rPr lang="en-US" dirty="0" smtClean="0"/>
              <a:t>IP Strategy</a:t>
            </a:r>
          </a:p>
          <a:p>
            <a:pPr lvl="2"/>
            <a:r>
              <a:rPr lang="en-US" dirty="0" smtClean="0"/>
              <a:t>Technology Readiness Level (TRL)</a:t>
            </a:r>
          </a:p>
          <a:p>
            <a:pPr lvl="2"/>
            <a:r>
              <a:rPr lang="en-US" dirty="0" smtClean="0"/>
              <a:t>New Developments</a:t>
            </a:r>
          </a:p>
          <a:p>
            <a:endParaRPr lang="en-US" dirty="0"/>
          </a:p>
        </p:txBody>
      </p:sp>
      <p:sp>
        <p:nvSpPr>
          <p:cNvPr id="4" name="Slide Number Placeholder 3"/>
          <p:cNvSpPr>
            <a:spLocks noGrp="1"/>
          </p:cNvSpPr>
          <p:nvPr>
            <p:ph type="sldNum" sz="quarter" idx="10"/>
          </p:nvPr>
        </p:nvSpPr>
        <p:spPr/>
        <p:txBody>
          <a:bodyPr/>
          <a:lstStyle/>
          <a:p>
            <a:fld id="{A0021F20-D1CC-4E82-BE0B-8F2CE6269F07}" type="slidenum">
              <a:rPr lang="en-US" smtClean="0"/>
              <a:t>23</a:t>
            </a:fld>
            <a:endParaRPr lang="en-US"/>
          </a:p>
        </p:txBody>
      </p:sp>
    </p:spTree>
    <p:extLst>
      <p:ext uri="{BB962C8B-B14F-4D97-AF65-F5344CB8AC3E}">
        <p14:creationId xmlns:p14="http://schemas.microsoft.com/office/powerpoint/2010/main" val="812652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256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5814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p>
            <a:fld id="{EA5608E7-8253-412F-9277-25053481ABD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05000" y="4721225"/>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05000" y="533400"/>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905000" y="5287963"/>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p>
            <a:fld id="{EA5608E7-8253-412F-9277-25053481ABD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p>
            <a:fld id="{EA5608E7-8253-412F-9277-25053481ABD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44036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274640"/>
            <a:ext cx="5715000" cy="54403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p>
            <a:fld id="{EA5608E7-8253-412F-9277-25053481ABD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Text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Text Placeholder 4"/>
          <p:cNvSpPr>
            <a:spLocks noGrp="1"/>
          </p:cNvSpPr>
          <p:nvPr>
            <p:ph type="body" sz="quarter" idx="10"/>
          </p:nvPr>
        </p:nvSpPr>
        <p:spPr>
          <a:xfrm>
            <a:off x="685800" y="1676400"/>
            <a:ext cx="8077200"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1"/>
          </p:nvPr>
        </p:nvSpPr>
        <p:spPr/>
        <p:txBody>
          <a:bodyPr/>
          <a:lstStyle/>
          <a:p>
            <a:fld id="{EA5608E7-8253-412F-9277-25053481ABD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SzPct val="60000"/>
              <a:buFont typeface="Wingdings" pitchFamily="2" charset="2"/>
              <a:buChar char="q"/>
              <a:defRPr sz="2800"/>
            </a:lvl1pPr>
            <a:lvl2pPr>
              <a:buFont typeface="Wingdings" pitchFamily="2" charset="2"/>
              <a:buChar cha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p>
            <a:fld id="{EA5608E7-8253-412F-9277-25053481ABD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p>
            <a:fld id="{EA5608E7-8253-412F-9277-25053481ABD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1"/>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p>
            <a:fld id="{EA5608E7-8253-412F-9277-25053481ABD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5401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5401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p>
            <a:fld id="{EA5608E7-8253-412F-9277-25053481ABD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EA5608E7-8253-412F-9277-25053481ABD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EA5608E7-8253-412F-9277-25053481ABD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6800" y="273050"/>
            <a:ext cx="2398713" cy="14033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1"/>
            <a:ext cx="5111750" cy="536574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676401"/>
            <a:ext cx="3008313" cy="40792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p>
            <a:fld id="{EA5608E7-8253-412F-9277-25053481ABD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457200" y="1600200"/>
            <a:ext cx="8229600" cy="396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7" name="Slide Number Placeholder 6"/>
          <p:cNvSpPr>
            <a:spLocks noGrp="1"/>
          </p:cNvSpPr>
          <p:nvPr>
            <p:ph type="sldNum" sz="quarter" idx="4"/>
          </p:nvPr>
        </p:nvSpPr>
        <p:spPr>
          <a:xfrm>
            <a:off x="3810000" y="6248400"/>
            <a:ext cx="1371600" cy="365125"/>
          </a:xfrm>
          <a:prstGeom prst="rect">
            <a:avLst/>
          </a:prstGeom>
        </p:spPr>
        <p:txBody>
          <a:bodyPr vert="horz" lIns="91440" tIns="45720" rIns="91440" bIns="45720" rtlCol="0" anchor="ctr"/>
          <a:lstStyle>
            <a:lvl1pPr algn="ctr">
              <a:tabLst/>
              <a:defRPr sz="1200">
                <a:solidFill>
                  <a:schemeClr val="tx1">
                    <a:tint val="75000"/>
                  </a:schemeClr>
                </a:solidFill>
                <a:latin typeface="Arial Narrow" pitchFamily="34" charset="0"/>
              </a:defRPr>
            </a:lvl1pPr>
          </a:lstStyle>
          <a:p>
            <a:fld id="{EA5608E7-8253-412F-9277-25053481ABD4}" type="slidenum">
              <a:rPr lang="en-US" smtClean="0"/>
              <a:pPr/>
              <a:t>‹#›</a:t>
            </a:fld>
            <a:endParaRPr lang="en-US" dirty="0"/>
          </a:p>
        </p:txBody>
      </p:sp>
      <p:pic>
        <p:nvPicPr>
          <p:cNvPr id="8" name="Picture 7" descr="SUNYRF_LOGOF_4Csm4.gif"/>
          <p:cNvPicPr>
            <a:picLocks noChangeAspect="1"/>
          </p:cNvPicPr>
          <p:nvPr/>
        </p:nvPicPr>
        <p:blipFill>
          <a:blip r:embed="rId15" cstate="print"/>
          <a:stretch>
            <a:fillRect/>
          </a:stretch>
        </p:blipFill>
        <p:spPr>
          <a:xfrm>
            <a:off x="7086600" y="5638800"/>
            <a:ext cx="1755949" cy="112471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lvl1pPr algn="ctr" rtl="0" eaLnBrk="1" fontAlgn="base" hangingPunct="1">
        <a:spcBef>
          <a:spcPct val="0"/>
        </a:spcBef>
        <a:spcAft>
          <a:spcPct val="0"/>
        </a:spcAft>
        <a:defRPr sz="4000" b="1" kern="1200">
          <a:solidFill>
            <a:srgbClr val="004C93"/>
          </a:solidFill>
          <a:latin typeface="Arial Narrow" pitchFamily="34" charset="0"/>
          <a:ea typeface="+mj-ea"/>
          <a:cs typeface="Arial" pitchFamily="34" charset="0"/>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SzPct val="65000"/>
        <a:buFont typeface="Wingdings" pitchFamily="2" charset="2"/>
        <a:buChar char="q"/>
        <a:defRPr sz="3200" kern="1200">
          <a:solidFill>
            <a:schemeClr val="tx1"/>
          </a:solidFill>
          <a:latin typeface="Arial Narrow" pitchFamily="34" charset="0"/>
          <a:ea typeface="+mn-ea"/>
          <a:cs typeface="+mn-cs"/>
        </a:defRPr>
      </a:lvl1pPr>
      <a:lvl2pPr marL="742950" indent="-285750" algn="l" rtl="0" eaLnBrk="1" fontAlgn="base" hangingPunct="1">
        <a:spcBef>
          <a:spcPct val="20000"/>
        </a:spcBef>
        <a:spcAft>
          <a:spcPct val="0"/>
        </a:spcAft>
        <a:buFont typeface="Wingdings" pitchFamily="2" charset="2"/>
        <a:buChar char="§"/>
        <a:defRPr sz="2800" kern="1200">
          <a:solidFill>
            <a:schemeClr val="tx1"/>
          </a:solidFill>
          <a:latin typeface="Arial Narrow" pitchFamily="34" charset="0"/>
          <a:ea typeface="+mn-ea"/>
          <a:cs typeface="+mn-cs"/>
        </a:defRPr>
      </a:lvl2pPr>
      <a:lvl3pPr marL="1143000" indent="-228600" algn="l" rtl="0" eaLnBrk="1" fontAlgn="base" hangingPunct="1">
        <a:spcBef>
          <a:spcPct val="20000"/>
        </a:spcBef>
        <a:spcAft>
          <a:spcPct val="0"/>
        </a:spcAft>
        <a:buSzPct val="65000"/>
        <a:buFont typeface="Courier New" pitchFamily="49" charset="0"/>
        <a:buChar char="o"/>
        <a:defRPr sz="2400" kern="1200">
          <a:solidFill>
            <a:schemeClr val="tx1"/>
          </a:solidFill>
          <a:latin typeface="Arial Narrow" pitchFamily="34" charset="0"/>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Arial Narrow" pitchFamily="34" charset="0"/>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4.png"/><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20.jpeg"/><Relationship Id="rId5" Type="http://schemas.openxmlformats.org/officeDocument/2006/relationships/hyperlink" Target="http://www.rfsuny.org/Our-Work/Innovation-and-Partnerships/Services/Information-for-Inventors/" TargetMode="External"/><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9.png"/><Relationship Id="rId7"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4Tr1eK70tqs"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rfsuny.org/Our-Work/Innovation-and-Partnerships/"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hyperlink" Target="mailto:steven.wood@rfsuny.org" TargetMode="External"/><Relationship Id="rId5" Type="http://schemas.openxmlformats.org/officeDocument/2006/relationships/hyperlink" Target="mailto:tanya.waite@rfsuny.org" TargetMode="External"/><Relationship Id="rId4" Type="http://schemas.openxmlformats.org/officeDocument/2006/relationships/hyperlink" Target="../../../../Desktop/matthew.mroz@rfsuny.org"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904999"/>
          </a:xfrm>
        </p:spPr>
        <p:txBody>
          <a:bodyPr/>
          <a:lstStyle/>
          <a:p>
            <a:r>
              <a:rPr lang="en-US" dirty="0"/>
              <a:t>Sponsored Programs</a:t>
            </a:r>
            <a:br>
              <a:rPr lang="en-US" dirty="0"/>
            </a:br>
            <a:r>
              <a:rPr lang="en-US" dirty="0" smtClean="0"/>
              <a:t>Administration </a:t>
            </a:r>
            <a:br>
              <a:rPr lang="en-US" dirty="0" smtClean="0"/>
            </a:br>
            <a:r>
              <a:rPr lang="en-US" dirty="0" smtClean="0"/>
              <a:t>Overview</a:t>
            </a:r>
            <a:endParaRPr lang="en-US" dirty="0"/>
          </a:p>
        </p:txBody>
      </p:sp>
      <p:sp>
        <p:nvSpPr>
          <p:cNvPr id="3" name="Subtitle 2"/>
          <p:cNvSpPr>
            <a:spLocks noGrp="1"/>
          </p:cNvSpPr>
          <p:nvPr>
            <p:ph type="subTitle" idx="1"/>
          </p:nvPr>
        </p:nvSpPr>
        <p:spPr>
          <a:xfrm>
            <a:off x="1371600" y="3048000"/>
            <a:ext cx="6400800" cy="1905000"/>
          </a:xfrm>
        </p:spPr>
        <p:txBody>
          <a:bodyPr/>
          <a:lstStyle/>
          <a:p>
            <a:r>
              <a:rPr lang="en-US" dirty="0" smtClean="0"/>
              <a:t>The Research Foundation for SUNY Orientation</a:t>
            </a:r>
          </a:p>
          <a:p>
            <a:endParaRPr lang="en-US" dirty="0" smtClean="0"/>
          </a:p>
          <a:p>
            <a:pPr algn="l"/>
            <a:r>
              <a:rPr lang="en-US" dirty="0" smtClean="0"/>
              <a:t>		</a:t>
            </a:r>
            <a:r>
              <a:rPr lang="en-US" dirty="0"/>
              <a:t>	</a:t>
            </a:r>
            <a:r>
              <a:rPr lang="en-US" dirty="0" smtClean="0"/>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Sponsored Program Lifecycle</a:t>
            </a:r>
            <a:endParaRPr lang="en-US" dirty="0"/>
          </a:p>
        </p:txBody>
      </p:sp>
      <p:sp>
        <p:nvSpPr>
          <p:cNvPr id="4" name="Slide Number Placeholder 3"/>
          <p:cNvSpPr>
            <a:spLocks noGrp="1"/>
          </p:cNvSpPr>
          <p:nvPr>
            <p:ph type="sldNum" sz="quarter" idx="10"/>
          </p:nvPr>
        </p:nvSpPr>
        <p:spPr/>
        <p:txBody>
          <a:bodyPr/>
          <a:lstStyle/>
          <a:p>
            <a:fld id="{EA5608E7-8253-412F-9277-25053481ABD4}" type="slidenum">
              <a:rPr lang="en-US" smtClean="0"/>
              <a:pPr/>
              <a:t>10</a:t>
            </a:fld>
            <a:endParaRPr lang="en-US"/>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3367661140"/>
              </p:ext>
            </p:extLst>
          </p:nvPr>
        </p:nvGraphicFramePr>
        <p:xfrm>
          <a:off x="152400" y="1600200"/>
          <a:ext cx="8686800" cy="396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2533243" y="5028337"/>
            <a:ext cx="4162358" cy="1754326"/>
          </a:xfrm>
          <a:prstGeom prst="rect">
            <a:avLst/>
          </a:prstGeom>
          <a:noFill/>
        </p:spPr>
        <p:txBody>
          <a:bodyPr wrap="none" rtlCol="0">
            <a:spAutoFit/>
          </a:bodyPr>
          <a:lstStyle/>
          <a:p>
            <a:pPr marL="285750" indent="-285750">
              <a:buFont typeface="Wingdings" panose="05000000000000000000" pitchFamily="2" charset="2"/>
              <a:buChar char="§"/>
            </a:pPr>
            <a:r>
              <a:rPr lang="en-US" dirty="0" smtClean="0"/>
              <a:t>Seek funding opportunities</a:t>
            </a:r>
          </a:p>
          <a:p>
            <a:pPr marL="285750" indent="-285750">
              <a:buFont typeface="Wingdings" panose="05000000000000000000" pitchFamily="2" charset="2"/>
              <a:buChar char="§"/>
            </a:pPr>
            <a:r>
              <a:rPr lang="en-US" dirty="0" smtClean="0"/>
              <a:t>Submit proposals, respond to RFP’s</a:t>
            </a:r>
          </a:p>
          <a:p>
            <a:pPr marL="285750" indent="-285750">
              <a:buFont typeface="Wingdings" panose="05000000000000000000" pitchFamily="2" charset="2"/>
              <a:buChar char="§"/>
            </a:pPr>
            <a:r>
              <a:rPr lang="en-US" dirty="0" smtClean="0"/>
              <a:t>Budget prep and F&amp;A costs</a:t>
            </a:r>
          </a:p>
          <a:p>
            <a:pPr marL="285750" indent="-285750">
              <a:buFont typeface="Wingdings" panose="05000000000000000000" pitchFamily="2" charset="2"/>
              <a:buChar char="§"/>
            </a:pPr>
            <a:r>
              <a:rPr lang="en-US" dirty="0" smtClean="0"/>
              <a:t>Specific sponsor guidelines</a:t>
            </a:r>
          </a:p>
          <a:p>
            <a:pPr marL="285750" indent="-285750">
              <a:buFont typeface="Wingdings" panose="05000000000000000000" pitchFamily="2" charset="2"/>
              <a:buChar char="§"/>
            </a:pPr>
            <a:r>
              <a:rPr lang="en-US" dirty="0" smtClean="0"/>
              <a:t>Cost Sharing</a:t>
            </a:r>
          </a:p>
          <a:p>
            <a:pPr marL="285750" indent="-285750">
              <a:buFont typeface="Wingdings" panose="05000000000000000000" pitchFamily="2" charset="2"/>
              <a:buChar char="§"/>
            </a:pPr>
            <a:r>
              <a:rPr lang="en-US" dirty="0" smtClean="0"/>
              <a:t>Subawards</a:t>
            </a:r>
            <a:endParaRPr lang="en-US" dirty="0"/>
          </a:p>
        </p:txBody>
      </p:sp>
    </p:spTree>
    <p:extLst>
      <p:ext uri="{BB962C8B-B14F-4D97-AF65-F5344CB8AC3E}">
        <p14:creationId xmlns:p14="http://schemas.microsoft.com/office/powerpoint/2010/main" val="6832494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Sponsored Program Lifecycle</a:t>
            </a:r>
            <a:endParaRPr lang="en-US" dirty="0"/>
          </a:p>
        </p:txBody>
      </p:sp>
      <p:sp>
        <p:nvSpPr>
          <p:cNvPr id="4" name="Slide Number Placeholder 3"/>
          <p:cNvSpPr>
            <a:spLocks noGrp="1"/>
          </p:cNvSpPr>
          <p:nvPr>
            <p:ph type="sldNum" sz="quarter" idx="10"/>
          </p:nvPr>
        </p:nvSpPr>
        <p:spPr/>
        <p:txBody>
          <a:bodyPr/>
          <a:lstStyle/>
          <a:p>
            <a:fld id="{EA5608E7-8253-412F-9277-25053481ABD4}" type="slidenum">
              <a:rPr lang="en-US" smtClean="0"/>
              <a:pPr/>
              <a:t>11</a:t>
            </a:fld>
            <a:endParaRPr lang="en-US"/>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323656893"/>
              </p:ext>
            </p:extLst>
          </p:nvPr>
        </p:nvGraphicFramePr>
        <p:xfrm>
          <a:off x="457200" y="1417638"/>
          <a:ext cx="8229600" cy="23480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p:cNvPicPr>
          <p:nvPr/>
        </p:nvPicPr>
        <p:blipFill>
          <a:blip r:embed="rId7"/>
          <a:stretch>
            <a:fillRect/>
          </a:stretch>
        </p:blipFill>
        <p:spPr>
          <a:xfrm>
            <a:off x="228600" y="3614140"/>
            <a:ext cx="6175783" cy="3231160"/>
          </a:xfrm>
          <a:prstGeom prst="rect">
            <a:avLst/>
          </a:prstGeom>
        </p:spPr>
      </p:pic>
    </p:spTree>
    <p:extLst>
      <p:ext uri="{BB962C8B-B14F-4D97-AF65-F5344CB8AC3E}">
        <p14:creationId xmlns:p14="http://schemas.microsoft.com/office/powerpoint/2010/main" val="18304591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Sponsored Program Lifecycle</a:t>
            </a:r>
            <a:endParaRPr lang="en-US" dirty="0"/>
          </a:p>
        </p:txBody>
      </p:sp>
      <p:sp>
        <p:nvSpPr>
          <p:cNvPr id="4" name="Slide Number Placeholder 3"/>
          <p:cNvSpPr>
            <a:spLocks noGrp="1"/>
          </p:cNvSpPr>
          <p:nvPr>
            <p:ph type="sldNum" sz="quarter" idx="10"/>
          </p:nvPr>
        </p:nvSpPr>
        <p:spPr/>
        <p:txBody>
          <a:bodyPr/>
          <a:lstStyle/>
          <a:p>
            <a:fld id="{EA5608E7-8253-412F-9277-25053481ABD4}" type="slidenum">
              <a:rPr lang="en-US" smtClean="0"/>
              <a:pPr/>
              <a:t>12</a:t>
            </a:fld>
            <a:endParaRPr lang="en-US" dirty="0"/>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3634748541"/>
              </p:ext>
            </p:extLst>
          </p:nvPr>
        </p:nvGraphicFramePr>
        <p:xfrm>
          <a:off x="457200" y="1600200"/>
          <a:ext cx="8229600" cy="396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304800" y="5090974"/>
            <a:ext cx="2209800" cy="1754326"/>
          </a:xfrm>
          <a:prstGeom prst="rect">
            <a:avLst/>
          </a:prstGeom>
          <a:noFill/>
        </p:spPr>
        <p:txBody>
          <a:bodyPr wrap="square" rtlCol="0">
            <a:spAutoFit/>
          </a:bodyPr>
          <a:lstStyle/>
          <a:p>
            <a:pPr marL="285750" indent="-285750">
              <a:buFont typeface="Arial" panose="020B0604020202020204" pitchFamily="34" charset="0"/>
              <a:buChar char="•"/>
            </a:pPr>
            <a:r>
              <a:rPr lang="en-US" dirty="0" smtClean="0"/>
              <a:t>NOA or contract</a:t>
            </a:r>
          </a:p>
          <a:p>
            <a:pPr marL="285750" indent="-285750">
              <a:buFont typeface="Arial" panose="020B0604020202020204" pitchFamily="34" charset="0"/>
              <a:buChar char="•"/>
            </a:pPr>
            <a:r>
              <a:rPr lang="en-US" dirty="0" smtClean="0"/>
              <a:t>Oracle set-up</a:t>
            </a:r>
          </a:p>
          <a:p>
            <a:pPr marL="285750" indent="-285750">
              <a:buFont typeface="Arial" panose="020B0604020202020204" pitchFamily="34" charset="0"/>
              <a:buChar char="•"/>
            </a:pPr>
            <a:r>
              <a:rPr lang="en-US" dirty="0" smtClean="0"/>
              <a:t>Agreement types</a:t>
            </a:r>
          </a:p>
          <a:p>
            <a:pPr marL="285750" indent="-285750">
              <a:buFont typeface="Arial" panose="020B0604020202020204" pitchFamily="34" charset="0"/>
              <a:buChar char="•"/>
            </a:pPr>
            <a:r>
              <a:rPr lang="en-US" dirty="0" smtClean="0"/>
              <a:t>File set-up</a:t>
            </a:r>
          </a:p>
          <a:p>
            <a:r>
              <a:rPr lang="en-US" dirty="0" smtClean="0"/>
              <a:t> </a:t>
            </a:r>
          </a:p>
          <a:p>
            <a:r>
              <a:rPr lang="en-US" dirty="0" smtClean="0"/>
              <a:t> </a:t>
            </a:r>
            <a:endParaRPr lang="en-US" dirty="0"/>
          </a:p>
        </p:txBody>
      </p:sp>
      <p:sp>
        <p:nvSpPr>
          <p:cNvPr id="6" name="TextBox 5"/>
          <p:cNvSpPr txBox="1"/>
          <p:nvPr/>
        </p:nvSpPr>
        <p:spPr>
          <a:xfrm>
            <a:off x="2743200" y="5090974"/>
            <a:ext cx="4525598" cy="923330"/>
          </a:xfrm>
          <a:prstGeom prst="rect">
            <a:avLst/>
          </a:prstGeom>
          <a:noFill/>
        </p:spPr>
        <p:txBody>
          <a:bodyPr wrap="none" rtlCol="0">
            <a:spAutoFit/>
          </a:bodyPr>
          <a:lstStyle/>
          <a:p>
            <a:pPr marL="285750" indent="-285750">
              <a:buFont typeface="Arial" panose="020B0604020202020204" pitchFamily="34" charset="0"/>
              <a:buChar char="•"/>
            </a:pPr>
            <a:r>
              <a:rPr lang="en-US" dirty="0" smtClean="0"/>
              <a:t>Subawards and </a:t>
            </a:r>
            <a:r>
              <a:rPr lang="en-US" dirty="0" err="1" smtClean="0"/>
              <a:t>subrecipient</a:t>
            </a:r>
            <a:r>
              <a:rPr lang="en-US" dirty="0" smtClean="0"/>
              <a:t> monitoring</a:t>
            </a:r>
          </a:p>
          <a:p>
            <a:pPr marL="285750" indent="-285750">
              <a:buFont typeface="Arial" panose="020B0604020202020204" pitchFamily="34" charset="0"/>
              <a:buChar char="•"/>
            </a:pPr>
            <a:r>
              <a:rPr lang="en-US" dirty="0" smtClean="0"/>
              <a:t>Reporting</a:t>
            </a:r>
          </a:p>
          <a:p>
            <a:pPr marL="285750" indent="-285750">
              <a:buFont typeface="Arial" panose="020B0604020202020204" pitchFamily="34" charset="0"/>
              <a:buChar char="•"/>
            </a:pPr>
            <a:r>
              <a:rPr lang="en-US" dirty="0" smtClean="0"/>
              <a:t>Cost sharing</a:t>
            </a:r>
            <a:endParaRPr lang="en-US" dirty="0"/>
          </a:p>
        </p:txBody>
      </p:sp>
    </p:spTree>
    <p:extLst>
      <p:ext uri="{BB962C8B-B14F-4D97-AF65-F5344CB8AC3E}">
        <p14:creationId xmlns:p14="http://schemas.microsoft.com/office/powerpoint/2010/main" val="4124381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Sponsored Program Lifecycle</a:t>
            </a:r>
            <a:endParaRPr lang="en-US" dirty="0"/>
          </a:p>
        </p:txBody>
      </p:sp>
      <p:sp>
        <p:nvSpPr>
          <p:cNvPr id="4" name="Slide Number Placeholder 3"/>
          <p:cNvSpPr>
            <a:spLocks noGrp="1"/>
          </p:cNvSpPr>
          <p:nvPr>
            <p:ph type="sldNum" sz="quarter" idx="10"/>
          </p:nvPr>
        </p:nvSpPr>
        <p:spPr/>
        <p:txBody>
          <a:bodyPr/>
          <a:lstStyle/>
          <a:p>
            <a:fld id="{EA5608E7-8253-412F-9277-25053481ABD4}" type="slidenum">
              <a:rPr lang="en-US" smtClean="0"/>
              <a:pPr/>
              <a:t>13</a:t>
            </a:fld>
            <a:endParaRPr lang="en-US"/>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1503807987"/>
              </p:ext>
            </p:extLst>
          </p:nvPr>
        </p:nvGraphicFramePr>
        <p:xfrm>
          <a:off x="457200" y="1600200"/>
          <a:ext cx="8229600" cy="396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457200" y="5257800"/>
            <a:ext cx="3576620" cy="1200329"/>
          </a:xfrm>
          <a:prstGeom prst="rect">
            <a:avLst/>
          </a:prstGeom>
          <a:noFill/>
        </p:spPr>
        <p:txBody>
          <a:bodyPr wrap="none" rtlCol="0">
            <a:spAutoFit/>
          </a:bodyPr>
          <a:lstStyle/>
          <a:p>
            <a:pPr marL="285750" indent="-285750">
              <a:buFont typeface="Arial" panose="020B0604020202020204" pitchFamily="34" charset="0"/>
              <a:buChar char="•"/>
            </a:pPr>
            <a:r>
              <a:rPr lang="en-US" dirty="0" smtClean="0"/>
              <a:t>Billing files</a:t>
            </a:r>
          </a:p>
          <a:p>
            <a:pPr marL="285750" indent="-285750">
              <a:buFont typeface="Arial" panose="020B0604020202020204" pitchFamily="34" charset="0"/>
              <a:buChar char="•"/>
            </a:pPr>
            <a:r>
              <a:rPr lang="en-US" dirty="0" smtClean="0"/>
              <a:t>Invoice type</a:t>
            </a:r>
          </a:p>
          <a:p>
            <a:pPr marL="285750" indent="-285750">
              <a:buFont typeface="Arial" panose="020B0604020202020204" pitchFamily="34" charset="0"/>
              <a:buChar char="•"/>
            </a:pPr>
            <a:r>
              <a:rPr lang="en-US" dirty="0" smtClean="0"/>
              <a:t>Sponsor specific requirements</a:t>
            </a:r>
          </a:p>
          <a:p>
            <a:pPr marL="285750" indent="-285750">
              <a:buFont typeface="Arial" panose="020B0604020202020204" pitchFamily="34" charset="0"/>
              <a:buChar char="•"/>
            </a:pPr>
            <a:r>
              <a:rPr lang="en-US" dirty="0" smtClean="0"/>
              <a:t>Financial reporting</a:t>
            </a:r>
            <a:endParaRPr lang="en-US" dirty="0"/>
          </a:p>
        </p:txBody>
      </p:sp>
      <p:sp>
        <p:nvSpPr>
          <p:cNvPr id="6" name="TextBox 5"/>
          <p:cNvSpPr txBox="1"/>
          <p:nvPr/>
        </p:nvSpPr>
        <p:spPr>
          <a:xfrm>
            <a:off x="3822700" y="5267236"/>
            <a:ext cx="3845989" cy="1200329"/>
          </a:xfrm>
          <a:prstGeom prst="rect">
            <a:avLst/>
          </a:prstGeom>
          <a:noFill/>
        </p:spPr>
        <p:txBody>
          <a:bodyPr wrap="none" rtlCol="0">
            <a:spAutoFit/>
          </a:bodyPr>
          <a:lstStyle/>
          <a:p>
            <a:pPr marL="285750" indent="-285750">
              <a:buFont typeface="Arial" panose="020B0604020202020204" pitchFamily="34" charset="0"/>
              <a:buChar char="•"/>
            </a:pPr>
            <a:r>
              <a:rPr lang="en-US" dirty="0" smtClean="0"/>
              <a:t>Cost sharing</a:t>
            </a:r>
          </a:p>
          <a:p>
            <a:pPr marL="285750" indent="-285750">
              <a:buFont typeface="Arial" panose="020B0604020202020204" pitchFamily="34" charset="0"/>
              <a:buChar char="•"/>
            </a:pPr>
            <a:r>
              <a:rPr lang="en-US" dirty="0" smtClean="0"/>
              <a:t>F&amp;A reconciliation &amp; adjustments</a:t>
            </a:r>
          </a:p>
          <a:p>
            <a:pPr marL="285750" indent="-285750">
              <a:buFont typeface="Arial" panose="020B0604020202020204" pitchFamily="34" charset="0"/>
              <a:buChar char="•"/>
            </a:pPr>
            <a:r>
              <a:rPr lang="en-US" dirty="0" err="1" smtClean="0"/>
              <a:t>Subrecipient</a:t>
            </a:r>
            <a:r>
              <a:rPr lang="en-US" dirty="0" smtClean="0"/>
              <a:t> monitoring</a:t>
            </a:r>
          </a:p>
          <a:p>
            <a:pPr marL="285750" indent="-285750">
              <a:buFont typeface="Arial" panose="020B0604020202020204" pitchFamily="34" charset="0"/>
              <a:buChar char="•"/>
            </a:pPr>
            <a:r>
              <a:rPr lang="en-US" dirty="0" smtClean="0"/>
              <a:t>Cost transfers</a:t>
            </a:r>
          </a:p>
        </p:txBody>
      </p:sp>
    </p:spTree>
    <p:extLst>
      <p:ext uri="{BB962C8B-B14F-4D97-AF65-F5344CB8AC3E}">
        <p14:creationId xmlns:p14="http://schemas.microsoft.com/office/powerpoint/2010/main" val="8754289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Sponsored Program Lifecycle</a:t>
            </a:r>
            <a:endParaRPr lang="en-US" dirty="0"/>
          </a:p>
        </p:txBody>
      </p:sp>
      <p:sp>
        <p:nvSpPr>
          <p:cNvPr id="4" name="Slide Number Placeholder 3"/>
          <p:cNvSpPr>
            <a:spLocks noGrp="1"/>
          </p:cNvSpPr>
          <p:nvPr>
            <p:ph type="sldNum" sz="quarter" idx="10"/>
          </p:nvPr>
        </p:nvSpPr>
        <p:spPr/>
        <p:txBody>
          <a:bodyPr/>
          <a:lstStyle/>
          <a:p>
            <a:fld id="{EA5608E7-8253-412F-9277-25053481ABD4}" type="slidenum">
              <a:rPr lang="en-US" smtClean="0"/>
              <a:pPr/>
              <a:t>14</a:t>
            </a:fld>
            <a:endParaRPr lang="en-US"/>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3428385574"/>
              </p:ext>
            </p:extLst>
          </p:nvPr>
        </p:nvGraphicFramePr>
        <p:xfrm>
          <a:off x="457200" y="1600200"/>
          <a:ext cx="8229600" cy="396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804049" y="5144997"/>
            <a:ext cx="3294492" cy="1200329"/>
          </a:xfrm>
          <a:prstGeom prst="rect">
            <a:avLst/>
          </a:prstGeom>
          <a:noFill/>
        </p:spPr>
        <p:txBody>
          <a:bodyPr wrap="none" rtlCol="0">
            <a:spAutoFit/>
          </a:bodyPr>
          <a:lstStyle/>
          <a:p>
            <a:pPr marL="285750" indent="-285750">
              <a:buFont typeface="Arial" panose="020B0604020202020204" pitchFamily="34" charset="0"/>
              <a:buChar char="•"/>
            </a:pPr>
            <a:r>
              <a:rPr lang="en-US" dirty="0" smtClean="0"/>
              <a:t>Final financial reconciliation</a:t>
            </a:r>
          </a:p>
          <a:p>
            <a:pPr marL="285750" indent="-285750">
              <a:buFont typeface="Arial" panose="020B0604020202020204" pitchFamily="34" charset="0"/>
              <a:buChar char="•"/>
            </a:pPr>
            <a:r>
              <a:rPr lang="en-US" dirty="0" smtClean="0"/>
              <a:t>Review F&amp;A</a:t>
            </a:r>
          </a:p>
          <a:p>
            <a:pPr marL="285750" indent="-285750">
              <a:buFont typeface="Arial" panose="020B0604020202020204" pitchFamily="34" charset="0"/>
              <a:buChar char="•"/>
            </a:pPr>
            <a:r>
              <a:rPr lang="en-US" dirty="0" smtClean="0"/>
              <a:t>Final reporting</a:t>
            </a:r>
          </a:p>
          <a:p>
            <a:pPr marL="285750" indent="-285750">
              <a:buFont typeface="Arial" panose="020B0604020202020204" pitchFamily="34" charset="0"/>
              <a:buChar char="•"/>
            </a:pPr>
            <a:r>
              <a:rPr lang="en-US" dirty="0" smtClean="0"/>
              <a:t>Record retention</a:t>
            </a:r>
            <a:endParaRPr lang="en-US" dirty="0"/>
          </a:p>
        </p:txBody>
      </p:sp>
    </p:spTree>
    <p:extLst>
      <p:ext uri="{BB962C8B-B14F-4D97-AF65-F5344CB8AC3E}">
        <p14:creationId xmlns:p14="http://schemas.microsoft.com/office/powerpoint/2010/main" val="10120579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206586412"/>
              </p:ext>
            </p:extLst>
          </p:nvPr>
        </p:nvGraphicFramePr>
        <p:xfrm>
          <a:off x="1371600" y="2819400"/>
          <a:ext cx="6477000" cy="12191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Rectangle 12"/>
          <p:cNvSpPr/>
          <p:nvPr/>
        </p:nvSpPr>
        <p:spPr>
          <a:xfrm>
            <a:off x="152400" y="152400"/>
            <a:ext cx="7091720" cy="769441"/>
          </a:xfrm>
          <a:prstGeom prst="rect">
            <a:avLst/>
          </a:prstGeom>
          <a:noFill/>
        </p:spPr>
        <p:txBody>
          <a:bodyPr wrap="square" lIns="91440" tIns="45720" rIns="91440" bIns="45720">
            <a:spAutoFit/>
          </a:bodyPr>
          <a:lstStyle/>
          <a:p>
            <a:pPr algn="ctr"/>
            <a:r>
              <a:rPr lang="en-US" sz="4400" b="1" u="sng"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SYSTEM-WIDE SUPPORT</a:t>
            </a:r>
            <a:endParaRPr lang="en-US" sz="4400" b="1" u="sng"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16" name="Rectangle 15"/>
          <p:cNvSpPr/>
          <p:nvPr/>
        </p:nvSpPr>
        <p:spPr>
          <a:xfrm rot="434355">
            <a:off x="4068292" y="2288469"/>
            <a:ext cx="981359" cy="492443"/>
          </a:xfrm>
          <a:prstGeom prst="rect">
            <a:avLst/>
          </a:prstGeom>
          <a:noFill/>
        </p:spPr>
        <p:txBody>
          <a:bodyPr wrap="none" lIns="91440" tIns="45720" rIns="91440" bIns="45720">
            <a:spAutoFit/>
          </a:bodyPr>
          <a:lstStyle/>
          <a:p>
            <a:pPr algn="ctr"/>
            <a:r>
              <a:rPr lang="en-US" sz="2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FCOI</a:t>
            </a:r>
            <a:endParaRPr lang="en-US" sz="2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17" name="Rectangle 16"/>
          <p:cNvSpPr/>
          <p:nvPr/>
        </p:nvSpPr>
        <p:spPr>
          <a:xfrm rot="596671">
            <a:off x="2871634" y="1205017"/>
            <a:ext cx="3638622" cy="492443"/>
          </a:xfrm>
          <a:prstGeom prst="rect">
            <a:avLst/>
          </a:prstGeom>
          <a:noFill/>
        </p:spPr>
        <p:txBody>
          <a:bodyPr wrap="square" lIns="91440" tIns="45720" rIns="91440" bIns="45720">
            <a:spAutoFit/>
          </a:bodyPr>
          <a:lstStyle/>
          <a:p>
            <a:pPr algn="ctr"/>
            <a:r>
              <a:rPr lang="en-US" sz="2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EXTRA SERVICE</a:t>
            </a:r>
            <a:endParaRPr lang="en-US" sz="2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18" name="Rectangle 17"/>
          <p:cNvSpPr/>
          <p:nvPr/>
        </p:nvSpPr>
        <p:spPr>
          <a:xfrm rot="20904826">
            <a:off x="249259" y="1984638"/>
            <a:ext cx="2167581" cy="892552"/>
          </a:xfrm>
          <a:prstGeom prst="rect">
            <a:avLst/>
          </a:prstGeom>
          <a:noFill/>
        </p:spPr>
        <p:txBody>
          <a:bodyPr wrap="none" lIns="91440" tIns="45720" rIns="91440" bIns="45720">
            <a:spAutoFit/>
          </a:bodyPr>
          <a:lstStyle/>
          <a:p>
            <a:pPr algn="ctr"/>
            <a:r>
              <a:rPr lang="en-US" sz="2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EFFORT</a:t>
            </a:r>
          </a:p>
          <a:p>
            <a:pPr algn="ctr"/>
            <a:r>
              <a:rPr lang="en-US" sz="2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REPORTING</a:t>
            </a:r>
            <a:endParaRPr lang="en-US" sz="2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19" name="Rectangle 18"/>
          <p:cNvSpPr/>
          <p:nvPr/>
        </p:nvSpPr>
        <p:spPr>
          <a:xfrm rot="20890947">
            <a:off x="6501074" y="3731016"/>
            <a:ext cx="2371162" cy="492443"/>
          </a:xfrm>
          <a:prstGeom prst="rect">
            <a:avLst/>
          </a:prstGeom>
          <a:noFill/>
        </p:spPr>
        <p:txBody>
          <a:bodyPr wrap="none" lIns="91440" tIns="45720" rIns="91440" bIns="45720">
            <a:spAutoFit/>
          </a:bodyPr>
          <a:lstStyle/>
          <a:p>
            <a:pPr algn="ctr"/>
            <a:r>
              <a:rPr lang="en-US" sz="2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COST SHARE</a:t>
            </a:r>
            <a:endParaRPr lang="en-US" sz="2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20" name="Rectangle 19"/>
          <p:cNvSpPr/>
          <p:nvPr/>
        </p:nvSpPr>
        <p:spPr>
          <a:xfrm rot="286142">
            <a:off x="2506831" y="1739859"/>
            <a:ext cx="2434782" cy="492443"/>
          </a:xfrm>
          <a:prstGeom prst="rect">
            <a:avLst/>
          </a:prstGeom>
          <a:noFill/>
        </p:spPr>
        <p:txBody>
          <a:bodyPr wrap="square" lIns="91440" tIns="45720" rIns="91440" bIns="45720">
            <a:spAutoFit/>
          </a:bodyPr>
          <a:lstStyle/>
          <a:p>
            <a:pPr algn="ctr"/>
            <a:r>
              <a:rPr lang="en-US" sz="2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E-VERIFY</a:t>
            </a:r>
            <a:endParaRPr lang="en-US" sz="2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21" name="Rectangle 20"/>
          <p:cNvSpPr/>
          <p:nvPr/>
        </p:nvSpPr>
        <p:spPr>
          <a:xfrm rot="20814772">
            <a:off x="5091587" y="1910495"/>
            <a:ext cx="1425390" cy="492443"/>
          </a:xfrm>
          <a:prstGeom prst="rect">
            <a:avLst/>
          </a:prstGeom>
          <a:noFill/>
        </p:spPr>
        <p:txBody>
          <a:bodyPr wrap="none" lIns="91440" tIns="45720" rIns="91440" bIns="45720">
            <a:spAutoFit/>
          </a:bodyPr>
          <a:lstStyle/>
          <a:p>
            <a:pPr algn="ctr"/>
            <a:r>
              <a:rPr lang="en-US" sz="2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AUDITS</a:t>
            </a:r>
            <a:endParaRPr lang="en-US" sz="2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22" name="Rectangle 21"/>
          <p:cNvSpPr/>
          <p:nvPr/>
        </p:nvSpPr>
        <p:spPr>
          <a:xfrm>
            <a:off x="3225497" y="5478341"/>
            <a:ext cx="4648200" cy="892552"/>
          </a:xfrm>
          <a:prstGeom prst="rect">
            <a:avLst/>
          </a:prstGeom>
          <a:noFill/>
        </p:spPr>
        <p:txBody>
          <a:bodyPr wrap="square" lIns="91440" tIns="45720" rIns="91440" bIns="45720">
            <a:spAutoFit/>
          </a:bodyPr>
          <a:lstStyle/>
          <a:p>
            <a:pPr algn="ctr"/>
            <a:r>
              <a:rPr lang="en-US" sz="2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TRAINING AND PRESENTATIONS</a:t>
            </a:r>
            <a:endParaRPr lang="en-US" sz="2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24" name="Rectangle 23"/>
          <p:cNvSpPr/>
          <p:nvPr/>
        </p:nvSpPr>
        <p:spPr>
          <a:xfrm>
            <a:off x="518128" y="990600"/>
            <a:ext cx="2309542" cy="892552"/>
          </a:xfrm>
          <a:prstGeom prst="rect">
            <a:avLst/>
          </a:prstGeom>
          <a:noFill/>
        </p:spPr>
        <p:txBody>
          <a:bodyPr wrap="none" lIns="91440" tIns="45720" rIns="91440" bIns="45720">
            <a:spAutoFit/>
          </a:bodyPr>
          <a:lstStyle/>
          <a:p>
            <a:pPr algn="ctr"/>
            <a:r>
              <a:rPr lang="en-US" sz="2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CAMPUS </a:t>
            </a:r>
          </a:p>
          <a:p>
            <a:pPr algn="ctr"/>
            <a:r>
              <a:rPr lang="en-US" sz="2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ASSISTANCE</a:t>
            </a:r>
          </a:p>
        </p:txBody>
      </p:sp>
      <p:sp>
        <p:nvSpPr>
          <p:cNvPr id="12" name="Rectangle 11"/>
          <p:cNvSpPr/>
          <p:nvPr/>
        </p:nvSpPr>
        <p:spPr>
          <a:xfrm>
            <a:off x="5309729" y="2184327"/>
            <a:ext cx="3610284" cy="892552"/>
          </a:xfrm>
          <a:prstGeom prst="rect">
            <a:avLst/>
          </a:prstGeom>
          <a:noFill/>
        </p:spPr>
        <p:txBody>
          <a:bodyPr wrap="none" lIns="91440" tIns="45720" rIns="91440" bIns="45720">
            <a:spAutoFit/>
          </a:bodyPr>
          <a:lstStyle/>
          <a:p>
            <a:pPr algn="ctr"/>
            <a:r>
              <a:rPr lang="en-US" sz="2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OMB</a:t>
            </a:r>
          </a:p>
          <a:p>
            <a:pPr algn="ctr"/>
            <a:r>
              <a:rPr lang="en-US" sz="2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UNIFORM GUIDANCE</a:t>
            </a:r>
          </a:p>
        </p:txBody>
      </p:sp>
      <p:sp>
        <p:nvSpPr>
          <p:cNvPr id="14" name="Rectangle 13"/>
          <p:cNvSpPr/>
          <p:nvPr/>
        </p:nvSpPr>
        <p:spPr>
          <a:xfrm rot="874474">
            <a:off x="5947365" y="1050705"/>
            <a:ext cx="3357009" cy="892552"/>
          </a:xfrm>
          <a:prstGeom prst="rect">
            <a:avLst/>
          </a:prstGeom>
          <a:noFill/>
        </p:spPr>
        <p:txBody>
          <a:bodyPr wrap="none" lIns="91440" tIns="45720" rIns="91440" bIns="45720">
            <a:spAutoFit/>
          </a:bodyPr>
          <a:lstStyle/>
          <a:p>
            <a:pPr algn="ctr"/>
            <a:r>
              <a:rPr lang="en-US" sz="2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PreAward</a:t>
            </a:r>
            <a:r>
              <a:rPr lang="en-US" sz="2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and</a:t>
            </a:r>
          </a:p>
          <a:p>
            <a:pPr algn="ctr"/>
            <a:r>
              <a:rPr lang="en-US" sz="2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Compliance System</a:t>
            </a:r>
            <a:endParaRPr lang="en-US" sz="2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15" name="Rectangle 14"/>
          <p:cNvSpPr/>
          <p:nvPr/>
        </p:nvSpPr>
        <p:spPr>
          <a:xfrm rot="21146829">
            <a:off x="410501" y="4859473"/>
            <a:ext cx="3942169" cy="892552"/>
          </a:xfrm>
          <a:prstGeom prst="rect">
            <a:avLst/>
          </a:prstGeom>
          <a:noFill/>
        </p:spPr>
        <p:txBody>
          <a:bodyPr wrap="none" lIns="91440" tIns="45720" rIns="91440" bIns="45720">
            <a:spAutoFit/>
          </a:bodyPr>
          <a:lstStyle/>
          <a:p>
            <a:pPr algn="ctr"/>
            <a:r>
              <a:rPr lang="en-US" sz="2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SYSTEM FOR</a:t>
            </a:r>
          </a:p>
          <a:p>
            <a:pPr algn="ctr"/>
            <a:r>
              <a:rPr lang="en-US" sz="2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AWARD MANAGEMENT</a:t>
            </a:r>
            <a:endParaRPr lang="en-US" sz="2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23" name="Rectangle 22"/>
          <p:cNvSpPr/>
          <p:nvPr/>
        </p:nvSpPr>
        <p:spPr>
          <a:xfrm rot="628942">
            <a:off x="6454587" y="4603624"/>
            <a:ext cx="2464136" cy="892552"/>
          </a:xfrm>
          <a:prstGeom prst="rect">
            <a:avLst/>
          </a:prstGeom>
          <a:noFill/>
        </p:spPr>
        <p:txBody>
          <a:bodyPr wrap="none" lIns="91440" tIns="45720" rIns="91440" bIns="45720">
            <a:spAutoFit/>
          </a:bodyPr>
          <a:lstStyle/>
          <a:p>
            <a:pPr algn="ctr"/>
            <a:r>
              <a:rPr lang="en-US" sz="2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NYS GRANTS </a:t>
            </a:r>
          </a:p>
          <a:p>
            <a:pPr algn="ctr"/>
            <a:r>
              <a:rPr lang="en-US" sz="2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GATEWAY</a:t>
            </a:r>
          </a:p>
        </p:txBody>
      </p:sp>
      <p:sp>
        <p:nvSpPr>
          <p:cNvPr id="25" name="Rectangle 24"/>
          <p:cNvSpPr/>
          <p:nvPr/>
        </p:nvSpPr>
        <p:spPr>
          <a:xfrm rot="20708074">
            <a:off x="-291301" y="3987813"/>
            <a:ext cx="3996730" cy="892552"/>
          </a:xfrm>
          <a:prstGeom prst="rect">
            <a:avLst/>
          </a:prstGeom>
          <a:noFill/>
        </p:spPr>
        <p:txBody>
          <a:bodyPr wrap="square" lIns="91440" tIns="45720" rIns="91440" bIns="45720">
            <a:spAutoFit/>
          </a:bodyPr>
          <a:lstStyle/>
          <a:p>
            <a:pPr algn="ctr"/>
            <a:r>
              <a:rPr lang="en-US" sz="2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CLINICAL TRIALS</a:t>
            </a:r>
          </a:p>
          <a:p>
            <a:pPr algn="ctr"/>
            <a:r>
              <a:rPr lang="en-US" sz="2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TASK FORCE</a:t>
            </a:r>
            <a:endParaRPr lang="en-US" sz="2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26" name="Rectangle 25"/>
          <p:cNvSpPr/>
          <p:nvPr/>
        </p:nvSpPr>
        <p:spPr>
          <a:xfrm rot="397883">
            <a:off x="3017076" y="3870332"/>
            <a:ext cx="3996730" cy="892552"/>
          </a:xfrm>
          <a:prstGeom prst="rect">
            <a:avLst/>
          </a:prstGeom>
          <a:noFill/>
        </p:spPr>
        <p:txBody>
          <a:bodyPr wrap="square" lIns="91440" tIns="45720" rIns="91440" bIns="45720">
            <a:spAutoFit/>
          </a:bodyPr>
          <a:lstStyle/>
          <a:p>
            <a:pPr algn="ctr"/>
            <a:r>
              <a:rPr lang="en-US" sz="2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POLICY DEVELOPMENT</a:t>
            </a:r>
            <a:endParaRPr lang="en-US" sz="2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27" name="Rectangle 26"/>
          <p:cNvSpPr/>
          <p:nvPr/>
        </p:nvSpPr>
        <p:spPr>
          <a:xfrm rot="376377">
            <a:off x="4413842" y="4942455"/>
            <a:ext cx="2434782" cy="492443"/>
          </a:xfrm>
          <a:prstGeom prst="rect">
            <a:avLst/>
          </a:prstGeom>
          <a:noFill/>
        </p:spPr>
        <p:txBody>
          <a:bodyPr wrap="square" lIns="91440" tIns="45720" rIns="91440" bIns="45720">
            <a:spAutoFit/>
          </a:bodyPr>
          <a:lstStyle/>
          <a:p>
            <a:pPr algn="ctr"/>
            <a:r>
              <a:rPr lang="en-US" sz="2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FLSA</a:t>
            </a:r>
            <a:endParaRPr lang="en-US" sz="2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28" name="Rectangle 27"/>
          <p:cNvSpPr/>
          <p:nvPr/>
        </p:nvSpPr>
        <p:spPr>
          <a:xfrm rot="434355">
            <a:off x="2766587" y="2485246"/>
            <a:ext cx="1184940" cy="492443"/>
          </a:xfrm>
          <a:prstGeom prst="rect">
            <a:avLst/>
          </a:prstGeom>
          <a:noFill/>
        </p:spPr>
        <p:txBody>
          <a:bodyPr wrap="none" lIns="91440" tIns="45720" rIns="91440" bIns="45720">
            <a:spAutoFit/>
          </a:bodyPr>
          <a:lstStyle/>
          <a:p>
            <a:pPr algn="ctr"/>
            <a:r>
              <a:rPr lang="en-US" sz="2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COGR</a:t>
            </a:r>
            <a:endParaRPr lang="en-US" sz="2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29" name="Rectangle 28"/>
          <p:cNvSpPr/>
          <p:nvPr/>
        </p:nvSpPr>
        <p:spPr>
          <a:xfrm rot="434355">
            <a:off x="327820" y="3334479"/>
            <a:ext cx="851515" cy="492443"/>
          </a:xfrm>
          <a:prstGeom prst="rect">
            <a:avLst/>
          </a:prstGeom>
          <a:noFill/>
        </p:spPr>
        <p:txBody>
          <a:bodyPr wrap="none" lIns="91440" tIns="45720" rIns="91440" bIns="45720">
            <a:spAutoFit/>
          </a:bodyPr>
          <a:lstStyle/>
          <a:p>
            <a:pPr algn="ctr"/>
            <a:r>
              <a:rPr lang="en-US" sz="2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FDP</a:t>
            </a:r>
            <a:endParaRPr lang="en-US" sz="2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31" name="Rectangle 30"/>
          <p:cNvSpPr/>
          <p:nvPr/>
        </p:nvSpPr>
        <p:spPr>
          <a:xfrm>
            <a:off x="29088" y="6248768"/>
            <a:ext cx="6101350" cy="584775"/>
          </a:xfrm>
          <a:prstGeom prst="rect">
            <a:avLst/>
          </a:prstGeom>
          <a:noFill/>
        </p:spPr>
        <p:txBody>
          <a:bodyPr wrap="none" lIns="91440" tIns="45720" rIns="91440" bIns="45720">
            <a:spAutoFit/>
          </a:bodyPr>
          <a:lstStyle/>
          <a:p>
            <a:pPr algn="ctr"/>
            <a:r>
              <a:rPr lang="en-US" sz="32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Risk: </a:t>
            </a:r>
            <a:r>
              <a:rPr lang="en-US" sz="32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Mitigate </a:t>
            </a:r>
            <a:r>
              <a:rPr lang="en-US" sz="32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Manage</a:t>
            </a:r>
            <a:r>
              <a:rPr lang="en-US" sz="3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t>
            </a:r>
            <a:r>
              <a:rPr lang="en-US" sz="32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Monitor</a:t>
            </a:r>
            <a:endParaRPr lang="en-US" sz="32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3211704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hangingPunct="1"/>
            <a:r>
              <a:rPr lang="en-US" altLang="en-US" dirty="0" smtClean="0"/>
              <a:t>Technology Transfer Overview</a:t>
            </a:r>
          </a:p>
        </p:txBody>
      </p:sp>
      <p:sp>
        <p:nvSpPr>
          <p:cNvPr id="3" name="Subtitle 2"/>
          <p:cNvSpPr>
            <a:spLocks noGrp="1"/>
          </p:cNvSpPr>
          <p:nvPr>
            <p:ph type="subTitle" idx="1"/>
          </p:nvPr>
        </p:nvSpPr>
        <p:spPr>
          <a:xfrm>
            <a:off x="1371600" y="3733800"/>
            <a:ext cx="6400800" cy="2057400"/>
          </a:xfrm>
        </p:spPr>
        <p:txBody>
          <a:bodyPr rtlCol="0">
            <a:normAutofit fontScale="55000" lnSpcReduction="20000"/>
          </a:bodyPr>
          <a:lstStyle/>
          <a:p>
            <a:pPr eaLnBrk="1" fontAlgn="auto" hangingPunct="1">
              <a:spcAft>
                <a:spcPts val="0"/>
              </a:spcAft>
              <a:defRPr/>
            </a:pPr>
            <a:r>
              <a:rPr lang="en-US" dirty="0" smtClean="0"/>
              <a:t>RF Overview</a:t>
            </a:r>
          </a:p>
          <a:p>
            <a:pPr eaLnBrk="1" fontAlgn="auto" hangingPunct="1">
              <a:spcAft>
                <a:spcPts val="0"/>
              </a:spcAft>
              <a:defRPr/>
            </a:pPr>
            <a:r>
              <a:rPr lang="en-US" dirty="0" smtClean="0"/>
              <a:t>December 14, 2017</a:t>
            </a:r>
          </a:p>
          <a:p>
            <a:pPr eaLnBrk="1" fontAlgn="auto" hangingPunct="1">
              <a:spcAft>
                <a:spcPts val="0"/>
              </a:spcAft>
              <a:defRPr/>
            </a:pPr>
            <a:endParaRPr lang="en-US" dirty="0" smtClean="0"/>
          </a:p>
          <a:p>
            <a:pPr eaLnBrk="1" fontAlgn="auto" hangingPunct="1">
              <a:spcAft>
                <a:spcPts val="0"/>
              </a:spcAft>
              <a:defRPr/>
            </a:pPr>
            <a:r>
              <a:rPr lang="en-US" dirty="0" smtClean="0"/>
              <a:t>Presenters: </a:t>
            </a:r>
          </a:p>
          <a:p>
            <a:pPr eaLnBrk="1" fontAlgn="auto" hangingPunct="1">
              <a:spcAft>
                <a:spcPts val="0"/>
              </a:spcAft>
              <a:defRPr/>
            </a:pPr>
            <a:r>
              <a:rPr lang="en-US" dirty="0" smtClean="0"/>
              <a:t>Matthew Mroz, Director, Enterprise Technology Transfer</a:t>
            </a:r>
          </a:p>
          <a:p>
            <a:pPr eaLnBrk="1" fontAlgn="auto" hangingPunct="1">
              <a:spcAft>
                <a:spcPts val="0"/>
              </a:spcAft>
              <a:defRPr/>
            </a:pPr>
            <a:r>
              <a:rPr lang="en-US" dirty="0" smtClean="0"/>
              <a:t>Tanya Waite, Partnership Manager</a:t>
            </a:r>
          </a:p>
          <a:p>
            <a:pPr eaLnBrk="1" fontAlgn="auto" hangingPunct="1">
              <a:spcAft>
                <a:spcPts val="0"/>
              </a:spcAft>
              <a:defRPr/>
            </a:pPr>
            <a:r>
              <a:rPr lang="en-US" dirty="0" smtClean="0"/>
              <a:t>Steven Wood, Assistant Director, Innovation Services</a:t>
            </a:r>
            <a:endParaRPr lang="en-US" dirty="0"/>
          </a:p>
        </p:txBody>
      </p:sp>
    </p:spTree>
    <p:extLst>
      <p:ext uri="{BB962C8B-B14F-4D97-AF65-F5344CB8AC3E}">
        <p14:creationId xmlns:p14="http://schemas.microsoft.com/office/powerpoint/2010/main" val="41619232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457200" y="1676400"/>
            <a:ext cx="8229600" cy="3886200"/>
          </a:xfrm>
        </p:spPr>
        <p:txBody>
          <a:bodyPr/>
          <a:lstStyle/>
          <a:p>
            <a:r>
              <a:rPr lang="en-US" sz="4000" dirty="0" smtClean="0"/>
              <a:t>Technology Transfer at SUNY</a:t>
            </a:r>
          </a:p>
          <a:p>
            <a:pPr lvl="1"/>
            <a:r>
              <a:rPr lang="en-US" sz="4000" dirty="0" smtClean="0"/>
              <a:t>What is it?</a:t>
            </a:r>
          </a:p>
          <a:p>
            <a:pPr lvl="1"/>
            <a:r>
              <a:rPr lang="en-US" sz="4000" dirty="0" smtClean="0"/>
              <a:t>What supports it?</a:t>
            </a:r>
          </a:p>
          <a:p>
            <a:pPr lvl="1"/>
            <a:r>
              <a:rPr lang="en-US" sz="4000" dirty="0" smtClean="0"/>
              <a:t>How does it work?</a:t>
            </a:r>
          </a:p>
          <a:p>
            <a:pPr lvl="1"/>
            <a:endParaRPr lang="en-US" dirty="0" smtClean="0"/>
          </a:p>
          <a:p>
            <a:pPr lvl="1"/>
            <a:endParaRPr lang="en-US" dirty="0" smtClean="0"/>
          </a:p>
          <a:p>
            <a:endParaRPr lang="en-US" dirty="0"/>
          </a:p>
        </p:txBody>
      </p:sp>
    </p:spTree>
    <p:extLst>
      <p:ext uri="{BB962C8B-B14F-4D97-AF65-F5344CB8AC3E}">
        <p14:creationId xmlns:p14="http://schemas.microsoft.com/office/powerpoint/2010/main" val="24878151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Technology Transfer at SUNY is…</a:t>
            </a:r>
            <a:endParaRPr lang="en-US" dirty="0"/>
          </a:p>
        </p:txBody>
      </p:sp>
      <p:pic>
        <p:nvPicPr>
          <p:cNvPr id="4" name="Content Placeholder 3"/>
          <p:cNvPicPr>
            <a:picLocks noGrp="1" noChangeAspect="1"/>
          </p:cNvPicPr>
          <p:nvPr>
            <p:ph idx="1"/>
          </p:nvPr>
        </p:nvPicPr>
        <p:blipFill>
          <a:blip r:embed="rId3"/>
          <a:stretch>
            <a:fillRect/>
          </a:stretch>
        </p:blipFill>
        <p:spPr>
          <a:xfrm>
            <a:off x="1268788" y="1600200"/>
            <a:ext cx="6606423" cy="3962400"/>
          </a:xfrm>
          <a:prstGeom prst="rect">
            <a:avLst/>
          </a:prstGeom>
        </p:spPr>
      </p:pic>
      <p:sp>
        <p:nvSpPr>
          <p:cNvPr id="6" name="Rectangle 5"/>
          <p:cNvSpPr/>
          <p:nvPr/>
        </p:nvSpPr>
        <p:spPr>
          <a:xfrm>
            <a:off x="381000" y="5867400"/>
            <a:ext cx="5883342" cy="646331"/>
          </a:xfrm>
          <a:prstGeom prst="rect">
            <a:avLst/>
          </a:prstGeom>
        </p:spPr>
        <p:txBody>
          <a:bodyPr wrap="none">
            <a:spAutoFit/>
          </a:bodyPr>
          <a:lstStyle/>
          <a:p>
            <a:pPr lvl="0"/>
            <a:r>
              <a:rPr lang="en-US" sz="3600" b="1" dirty="0">
                <a:solidFill>
                  <a:schemeClr val="accent6">
                    <a:lumMod val="75000"/>
                  </a:schemeClr>
                </a:solidFill>
                <a:latin typeface="Arial Narrow" panose="020B0606020202030204" pitchFamily="34" charset="0"/>
                <a:cs typeface="Arial" charset="0"/>
              </a:rPr>
              <a:t>…getting technology to market!</a:t>
            </a:r>
            <a:endParaRPr lang="en-US" sz="3600" dirty="0">
              <a:solidFill>
                <a:schemeClr val="accent6">
                  <a:lumMod val="75000"/>
                </a:schemeClr>
              </a:solidFill>
              <a:latin typeface="Arial Narrow" panose="020B0606020202030204" pitchFamily="34" charset="0"/>
              <a:cs typeface="Arial" charset="0"/>
            </a:endParaRPr>
          </a:p>
        </p:txBody>
      </p:sp>
    </p:spTree>
    <p:extLst>
      <p:ext uri="{BB962C8B-B14F-4D97-AF65-F5344CB8AC3E}">
        <p14:creationId xmlns:p14="http://schemas.microsoft.com/office/powerpoint/2010/main" val="38458878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19200"/>
            <a:ext cx="9144000" cy="5298215"/>
          </a:xfrm>
          <a:prstGeom prst="rect">
            <a:avLst/>
          </a:prstGeom>
        </p:spPr>
      </p:pic>
      <p:sp>
        <p:nvSpPr>
          <p:cNvPr id="3" name="Title 2"/>
          <p:cNvSpPr>
            <a:spLocks noGrp="1"/>
          </p:cNvSpPr>
          <p:nvPr>
            <p:ph type="title"/>
          </p:nvPr>
        </p:nvSpPr>
        <p:spPr/>
        <p:txBody>
          <a:bodyPr/>
          <a:lstStyle/>
          <a:p>
            <a:r>
              <a:rPr lang="en-US" sz="2800" dirty="0" smtClean="0"/>
              <a:t>Industry &amp; External Affairs Organizational Chart</a:t>
            </a:r>
            <a:endParaRPr lang="en-US" dirty="0"/>
          </a:p>
        </p:txBody>
      </p:sp>
      <p:sp>
        <p:nvSpPr>
          <p:cNvPr id="5" name="Rectangle 4"/>
          <p:cNvSpPr/>
          <p:nvPr/>
        </p:nvSpPr>
        <p:spPr>
          <a:xfrm>
            <a:off x="0" y="6517415"/>
            <a:ext cx="9144000" cy="3405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7418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Sponsored Programs </a:t>
            </a:r>
            <a:br>
              <a:rPr lang="en-US" dirty="0" smtClean="0"/>
            </a:br>
            <a:endParaRPr lang="en-US" dirty="0"/>
          </a:p>
        </p:txBody>
      </p:sp>
      <p:sp>
        <p:nvSpPr>
          <p:cNvPr id="3" name="Text Placeholder 2"/>
          <p:cNvSpPr>
            <a:spLocks noGrp="1"/>
          </p:cNvSpPr>
          <p:nvPr>
            <p:ph type="body" sz="quarter" idx="10"/>
          </p:nvPr>
        </p:nvSpPr>
        <p:spPr/>
        <p:txBody>
          <a:bodyPr/>
          <a:lstStyle/>
          <a:p>
            <a:pPr>
              <a:buNone/>
            </a:pPr>
            <a:endParaRPr lang="en-US" dirty="0" smtClean="0">
              <a:solidFill>
                <a:srgbClr val="004C93"/>
              </a:solidFill>
            </a:endParaRPr>
          </a:p>
          <a:p>
            <a:r>
              <a:rPr lang="en-US" dirty="0">
                <a:solidFill>
                  <a:srgbClr val="0070C0"/>
                </a:solidFill>
              </a:rPr>
              <a:t>What is Research Administration</a:t>
            </a:r>
            <a:r>
              <a:rPr lang="en-US" dirty="0" smtClean="0">
                <a:solidFill>
                  <a:srgbClr val="0070C0"/>
                </a:solidFill>
              </a:rPr>
              <a:t>?</a:t>
            </a:r>
          </a:p>
          <a:p>
            <a:r>
              <a:rPr lang="en-US" dirty="0">
                <a:solidFill>
                  <a:srgbClr val="0070C0"/>
                </a:solidFill>
              </a:rPr>
              <a:t>Where We Fit </a:t>
            </a:r>
            <a:r>
              <a:rPr lang="en-US" dirty="0" smtClean="0">
                <a:solidFill>
                  <a:srgbClr val="0070C0"/>
                </a:solidFill>
              </a:rPr>
              <a:t>In</a:t>
            </a:r>
          </a:p>
          <a:p>
            <a:r>
              <a:rPr lang="en-US" dirty="0" smtClean="0">
                <a:solidFill>
                  <a:srgbClr val="0070C0"/>
                </a:solidFill>
              </a:rPr>
              <a:t>Lifecycle </a:t>
            </a:r>
          </a:p>
          <a:p>
            <a:r>
              <a:rPr lang="en-US" dirty="0" smtClean="0">
                <a:solidFill>
                  <a:srgbClr val="0070C0"/>
                </a:solidFill>
              </a:rPr>
              <a:t>System-Wide Support</a:t>
            </a:r>
          </a:p>
        </p:txBody>
      </p:sp>
      <p:sp>
        <p:nvSpPr>
          <p:cNvPr id="4" name="Slide Number Placeholder 3"/>
          <p:cNvSpPr>
            <a:spLocks noGrp="1"/>
          </p:cNvSpPr>
          <p:nvPr>
            <p:ph type="sldNum" sz="quarter" idx="11"/>
          </p:nvPr>
        </p:nvSpPr>
        <p:spPr/>
        <p:txBody>
          <a:bodyPr/>
          <a:lstStyle/>
          <a:p>
            <a:fld id="{EA5608E7-8253-412F-9277-25053481ABD4}"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lstStyle/>
          <a:p>
            <a:r>
              <a:rPr lang="en-US" sz="3600" dirty="0" smtClean="0"/>
              <a:t>Technology Transfer Ecosystem</a:t>
            </a:r>
            <a:endParaRPr lang="en-US" sz="3600" dirty="0"/>
          </a:p>
        </p:txBody>
      </p:sp>
      <p:graphicFrame>
        <p:nvGraphicFramePr>
          <p:cNvPr id="6" name="Content Placeholder 5"/>
          <p:cNvGraphicFramePr>
            <a:graphicFrameLocks noGrp="1"/>
          </p:cNvGraphicFramePr>
          <p:nvPr>
            <p:ph idx="1"/>
            <p:extLst/>
          </p:nvPr>
        </p:nvGraphicFramePr>
        <p:xfrm>
          <a:off x="152400" y="838200"/>
          <a:ext cx="8839200" cy="571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075543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19200" y="304800"/>
            <a:ext cx="6821532" cy="6324600"/>
          </a:xfrm>
        </p:spPr>
      </p:pic>
    </p:spTree>
    <p:extLst>
      <p:ext uri="{BB962C8B-B14F-4D97-AF65-F5344CB8AC3E}">
        <p14:creationId xmlns:p14="http://schemas.microsoft.com/office/powerpoint/2010/main" val="13772364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34068"/>
            <a:ext cx="8458200" cy="3928532"/>
          </a:xfrm>
        </p:spPr>
        <p:txBody>
          <a:bodyPr/>
          <a:lstStyle/>
          <a:p>
            <a:endParaRPr lang="en-US" dirty="0" smtClean="0"/>
          </a:p>
          <a:p>
            <a:endParaRPr lang="en-US" sz="2600" dirty="0"/>
          </a:p>
          <a:p>
            <a:endParaRPr lang="en-US" sz="2600" dirty="0" smtClean="0"/>
          </a:p>
          <a:p>
            <a:endParaRPr lang="en-US" sz="1200" dirty="0" smtClean="0"/>
          </a:p>
          <a:p>
            <a:endParaRPr lang="en-US" sz="2400" b="1" dirty="0" smtClean="0"/>
          </a:p>
          <a:p>
            <a:endParaRPr lang="en-US" sz="2400" b="1" dirty="0" smtClean="0"/>
          </a:p>
          <a:p>
            <a:pPr marL="0" indent="0" algn="ctr">
              <a:spcAft>
                <a:spcPts val="600"/>
              </a:spcAft>
              <a:buNone/>
            </a:pPr>
            <a:endParaRPr lang="en-US" sz="2800" b="1" dirty="0" smtClean="0">
              <a:solidFill>
                <a:srgbClr val="C00000"/>
              </a:solidFill>
            </a:endParaRPr>
          </a:p>
        </p:txBody>
      </p:sp>
      <p:sp>
        <p:nvSpPr>
          <p:cNvPr id="4" name="Oval 3"/>
          <p:cNvSpPr/>
          <p:nvPr/>
        </p:nvSpPr>
        <p:spPr>
          <a:xfrm>
            <a:off x="2250451" y="258073"/>
            <a:ext cx="1600200" cy="1524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1"/>
                </a:solidFill>
              </a:rPr>
              <a:t>Discovery</a:t>
            </a:r>
            <a:endParaRPr lang="en-US" dirty="0">
              <a:solidFill>
                <a:schemeClr val="bg1"/>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3583" y="2094042"/>
            <a:ext cx="2286002" cy="3265716"/>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2" y="2094042"/>
            <a:ext cx="2286001" cy="3265716"/>
          </a:xfrm>
          <a:prstGeom prst="rect">
            <a:avLst/>
          </a:prstGeom>
        </p:spPr>
      </p:pic>
      <p:sp>
        <p:nvSpPr>
          <p:cNvPr id="11" name="TextBox 10"/>
          <p:cNvSpPr txBox="1"/>
          <p:nvPr/>
        </p:nvSpPr>
        <p:spPr>
          <a:xfrm>
            <a:off x="814946" y="5638800"/>
            <a:ext cx="5585854" cy="923330"/>
          </a:xfrm>
          <a:prstGeom prst="rect">
            <a:avLst/>
          </a:prstGeom>
          <a:noFill/>
        </p:spPr>
        <p:txBody>
          <a:bodyPr wrap="square" rtlCol="0">
            <a:spAutoFit/>
          </a:bodyPr>
          <a:lstStyle/>
          <a:p>
            <a:r>
              <a:rPr lang="en-US" dirty="0" smtClean="0">
                <a:latin typeface="Arial Narrow" panose="020B0606020202030204" pitchFamily="34" charset="0"/>
              </a:rPr>
              <a:t>SUNY Inventor Portal – tool for inventors to disclose a discovery</a:t>
            </a:r>
          </a:p>
          <a:p>
            <a:r>
              <a:rPr lang="en-US" dirty="0">
                <a:latin typeface="Arial Narrow" panose="020B0606020202030204" pitchFamily="34" charset="0"/>
                <a:hlinkClick r:id="rId5"/>
              </a:rPr>
              <a:t>http://www.rfsuny.org/Our-Work/Innovation-and-Partnerships/Services/Information-for-Inventors</a:t>
            </a:r>
            <a:r>
              <a:rPr lang="en-US" dirty="0" smtClean="0">
                <a:latin typeface="Arial Narrow" panose="020B0606020202030204" pitchFamily="34" charset="0"/>
                <a:hlinkClick r:id="rId5"/>
              </a:rPr>
              <a:t>/</a:t>
            </a:r>
            <a:r>
              <a:rPr lang="en-US" dirty="0" smtClean="0">
                <a:latin typeface="Arial Narrow" panose="020B0606020202030204" pitchFamily="34" charset="0"/>
              </a:rPr>
              <a:t> </a:t>
            </a:r>
            <a:endParaRPr lang="en-US" dirty="0">
              <a:latin typeface="Arial Narrow" panose="020B0606020202030204" pitchFamily="34" charset="0"/>
            </a:endParaRPr>
          </a:p>
        </p:txBody>
      </p:sp>
      <p:sp>
        <p:nvSpPr>
          <p:cNvPr id="12" name="Oval 11"/>
          <p:cNvSpPr/>
          <p:nvPr/>
        </p:nvSpPr>
        <p:spPr>
          <a:xfrm>
            <a:off x="5181600" y="258073"/>
            <a:ext cx="1600200" cy="1524000"/>
          </a:xfrm>
          <a:prstGeom prst="ellipse">
            <a:avLst/>
          </a:prstGeom>
          <a:solidFill>
            <a:srgbClr val="006699"/>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dirty="0" smtClean="0">
                <a:solidFill>
                  <a:schemeClr val="bg1"/>
                </a:solidFill>
              </a:rPr>
              <a:t>Disclosure</a:t>
            </a:r>
            <a:endParaRPr lang="en-US" sz="1700" dirty="0">
              <a:solidFill>
                <a:schemeClr val="bg1"/>
              </a:solidFill>
            </a:endParaRPr>
          </a:p>
        </p:txBody>
      </p:sp>
      <p:sp>
        <p:nvSpPr>
          <p:cNvPr id="13" name="Right Arrow 12"/>
          <p:cNvSpPr/>
          <p:nvPr/>
        </p:nvSpPr>
        <p:spPr>
          <a:xfrm>
            <a:off x="4211237" y="814836"/>
            <a:ext cx="684441" cy="4104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67605" y="2094042"/>
            <a:ext cx="2286001" cy="3265716"/>
          </a:xfrm>
          <a:prstGeom prst="rect">
            <a:avLst/>
          </a:prstGeom>
        </p:spPr>
      </p:pic>
    </p:spTree>
    <p:extLst>
      <p:ext uri="{BB962C8B-B14F-4D97-AF65-F5344CB8AC3E}">
        <p14:creationId xmlns:p14="http://schemas.microsoft.com/office/powerpoint/2010/main" val="8773106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a:t>
            </a:r>
            <a:endParaRPr lang="en-US" dirty="0"/>
          </a:p>
        </p:txBody>
      </p:sp>
      <p:sp>
        <p:nvSpPr>
          <p:cNvPr id="3" name="Content Placeholder 2"/>
          <p:cNvSpPr>
            <a:spLocks noGrp="1"/>
          </p:cNvSpPr>
          <p:nvPr>
            <p:ph idx="1"/>
          </p:nvPr>
        </p:nvSpPr>
        <p:spPr>
          <a:xfrm>
            <a:off x="457200" y="1798638"/>
            <a:ext cx="8229600" cy="3763961"/>
          </a:xfrm>
        </p:spPr>
        <p:txBody>
          <a:bodyPr/>
          <a:lstStyle/>
          <a:p>
            <a:pPr marL="0" indent="0" algn="ctr">
              <a:buNone/>
            </a:pPr>
            <a:r>
              <a:rPr lang="en-US" i="1" dirty="0" smtClean="0">
                <a:solidFill>
                  <a:srgbClr val="C00000"/>
                </a:solidFill>
              </a:rPr>
              <a:t>Keys: Marketability </a:t>
            </a:r>
            <a:r>
              <a:rPr lang="en-US" i="1" dirty="0">
                <a:solidFill>
                  <a:srgbClr val="C00000"/>
                </a:solidFill>
              </a:rPr>
              <a:t>and </a:t>
            </a:r>
            <a:r>
              <a:rPr lang="en-US" i="1" dirty="0" err="1" smtClean="0">
                <a:solidFill>
                  <a:srgbClr val="C00000"/>
                </a:solidFill>
              </a:rPr>
              <a:t>Protectability</a:t>
            </a:r>
            <a:endParaRPr lang="en-US" i="1" dirty="0" smtClean="0">
              <a:solidFill>
                <a:srgbClr val="C00000"/>
              </a:solidFill>
            </a:endParaRPr>
          </a:p>
          <a:p>
            <a:pPr marL="0" indent="0" algn="ctr">
              <a:buNone/>
            </a:pPr>
            <a:endParaRPr lang="en-US" sz="800" i="1" dirty="0" smtClean="0">
              <a:solidFill>
                <a:srgbClr val="C00000"/>
              </a:solidFill>
            </a:endParaRPr>
          </a:p>
          <a:p>
            <a:r>
              <a:rPr lang="en-US" sz="2600" dirty="0" smtClean="0"/>
              <a:t>Collaboration - inventors and tech transfer office</a:t>
            </a:r>
          </a:p>
          <a:p>
            <a:r>
              <a:rPr lang="en-US" sz="2600" dirty="0"/>
              <a:t>Technology Transfer Transaction </a:t>
            </a:r>
            <a:r>
              <a:rPr lang="en-US" sz="2600" dirty="0" smtClean="0"/>
              <a:t>Toolbox</a:t>
            </a:r>
          </a:p>
          <a:p>
            <a:r>
              <a:rPr lang="en-US" sz="2600" dirty="0" smtClean="0"/>
              <a:t>Pieces of Market Opportunity Assessment </a:t>
            </a:r>
          </a:p>
          <a:p>
            <a:pPr lvl="1"/>
            <a:r>
              <a:rPr lang="en-US" sz="2600" dirty="0" smtClean="0"/>
              <a:t>How Technology Fits in Market</a:t>
            </a:r>
          </a:p>
          <a:p>
            <a:pPr lvl="1"/>
            <a:r>
              <a:rPr lang="en-US" sz="2600" dirty="0" smtClean="0"/>
              <a:t>Intellectual Property</a:t>
            </a:r>
          </a:p>
          <a:p>
            <a:pPr lvl="1"/>
            <a:r>
              <a:rPr lang="en-US" sz="2600" dirty="0" smtClean="0"/>
              <a:t>Substitutable technologies or products</a:t>
            </a:r>
          </a:p>
          <a:p>
            <a:pPr lvl="1"/>
            <a:r>
              <a:rPr lang="en-US" sz="2600" dirty="0" smtClean="0"/>
              <a:t>Potential partners</a:t>
            </a:r>
          </a:p>
        </p:txBody>
      </p:sp>
      <p:sp>
        <p:nvSpPr>
          <p:cNvPr id="4" name="Oval 3"/>
          <p:cNvSpPr/>
          <p:nvPr/>
        </p:nvSpPr>
        <p:spPr>
          <a:xfrm>
            <a:off x="685800" y="110067"/>
            <a:ext cx="1600200" cy="1524000"/>
          </a:xfrm>
          <a:prstGeom prst="ellipse">
            <a:avLst/>
          </a:prstGeom>
          <a:solidFill>
            <a:srgbClr val="33CC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dirty="0" smtClean="0">
                <a:solidFill>
                  <a:schemeClr val="bg1"/>
                </a:solidFill>
              </a:rPr>
              <a:t>Evaluation</a:t>
            </a:r>
            <a:endParaRPr lang="en-US" sz="1700" dirty="0">
              <a:solidFill>
                <a:schemeClr val="bg1"/>
              </a:solidFill>
            </a:endParaRPr>
          </a:p>
        </p:txBody>
      </p:sp>
    </p:spTree>
    <p:extLst>
      <p:ext uri="{BB962C8B-B14F-4D97-AF65-F5344CB8AC3E}">
        <p14:creationId xmlns:p14="http://schemas.microsoft.com/office/powerpoint/2010/main" val="8245817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6858000" y="5562600"/>
            <a:ext cx="2242457" cy="12192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Title 1"/>
          <p:cNvSpPr>
            <a:spLocks noGrp="1"/>
          </p:cNvSpPr>
          <p:nvPr>
            <p:ph type="title"/>
          </p:nvPr>
        </p:nvSpPr>
        <p:spPr/>
        <p:txBody>
          <a:bodyPr/>
          <a:lstStyle/>
          <a:p>
            <a:r>
              <a:rPr lang="en-US" dirty="0" smtClean="0"/>
              <a:t>                What Is Intellectual Property?</a:t>
            </a:r>
            <a:endParaRPr lang="en-US" dirty="0"/>
          </a:p>
        </p:txBody>
      </p:sp>
      <p:sp>
        <p:nvSpPr>
          <p:cNvPr id="2" name="Content Placeholder 1"/>
          <p:cNvSpPr>
            <a:spLocks noGrp="1"/>
          </p:cNvSpPr>
          <p:nvPr>
            <p:ph sz="half" idx="1"/>
          </p:nvPr>
        </p:nvSpPr>
        <p:spPr>
          <a:xfrm>
            <a:off x="457200" y="1752599"/>
            <a:ext cx="8229600" cy="3810001"/>
          </a:xfrm>
        </p:spPr>
        <p:txBody>
          <a:bodyPr/>
          <a:lstStyle/>
          <a:p>
            <a:r>
              <a:rPr lang="en-US" b="1" dirty="0" smtClean="0"/>
              <a:t>Patents</a:t>
            </a:r>
          </a:p>
          <a:p>
            <a:endParaRPr lang="en-US" b="1" dirty="0"/>
          </a:p>
          <a:p>
            <a:endParaRPr lang="en-US" b="1" dirty="0" smtClean="0"/>
          </a:p>
          <a:p>
            <a:endParaRPr lang="en-US" b="1" dirty="0"/>
          </a:p>
          <a:p>
            <a:endParaRPr lang="en-US" sz="2400" b="1" dirty="0" smtClean="0"/>
          </a:p>
          <a:p>
            <a:r>
              <a:rPr lang="en-US" b="1" dirty="0" smtClean="0"/>
              <a:t>Copyrights</a:t>
            </a:r>
            <a:endParaRPr lang="en-US" b="1" dirty="0"/>
          </a:p>
        </p:txBody>
      </p:sp>
      <p:sp>
        <p:nvSpPr>
          <p:cNvPr id="17" name="Oval 16"/>
          <p:cNvSpPr/>
          <p:nvPr/>
        </p:nvSpPr>
        <p:spPr>
          <a:xfrm>
            <a:off x="685800" y="110067"/>
            <a:ext cx="1600200" cy="1524000"/>
          </a:xfrm>
          <a:prstGeom prst="ellipse">
            <a:avLst/>
          </a:prstGeom>
          <a:solidFill>
            <a:srgbClr val="00CC99"/>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prstClr val="white"/>
                </a:solidFill>
              </a:rPr>
              <a:t>Intellectual Property Protection</a:t>
            </a:r>
            <a:endParaRPr lang="en-US" sz="1600" dirty="0">
              <a:solidFill>
                <a:prstClr val="white"/>
              </a:solidFill>
            </a:endParaRPr>
          </a:p>
        </p:txBody>
      </p:sp>
      <p:pic>
        <p:nvPicPr>
          <p:cNvPr id="14" name="Picture 6" descr="Pi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4672416"/>
            <a:ext cx="2133600" cy="2019729"/>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p:cNvGrpSpPr/>
          <p:nvPr/>
        </p:nvGrpSpPr>
        <p:grpSpPr>
          <a:xfrm>
            <a:off x="5105399" y="4267200"/>
            <a:ext cx="3711429" cy="2362200"/>
            <a:chOff x="457200" y="1828800"/>
            <a:chExt cx="4343400" cy="2667000"/>
          </a:xfrm>
        </p:grpSpPr>
        <p:pic>
          <p:nvPicPr>
            <p:cNvPr id="19" name="Picture 18"/>
            <p:cNvPicPr>
              <a:picLocks noChangeAspect="1"/>
            </p:cNvPicPr>
            <p:nvPr/>
          </p:nvPicPr>
          <p:blipFill rotWithShape="1">
            <a:blip r:embed="rId4"/>
            <a:srcRect b="16664"/>
            <a:stretch/>
          </p:blipFill>
          <p:spPr>
            <a:xfrm>
              <a:off x="457200" y="1880715"/>
              <a:ext cx="4343400" cy="2615085"/>
            </a:xfrm>
            <a:prstGeom prst="rect">
              <a:avLst/>
            </a:prstGeom>
          </p:spPr>
        </p:pic>
        <p:sp>
          <p:nvSpPr>
            <p:cNvPr id="20" name="Rectangle 19"/>
            <p:cNvSpPr/>
            <p:nvPr/>
          </p:nvSpPr>
          <p:spPr>
            <a:xfrm>
              <a:off x="1981200" y="2057400"/>
              <a:ext cx="14478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TextBox 20"/>
            <p:cNvSpPr txBox="1"/>
            <p:nvPr/>
          </p:nvSpPr>
          <p:spPr>
            <a:xfrm>
              <a:off x="1604283" y="1828800"/>
              <a:ext cx="1817101" cy="461665"/>
            </a:xfrm>
            <a:prstGeom prst="rect">
              <a:avLst/>
            </a:prstGeom>
            <a:noFill/>
          </p:spPr>
          <p:txBody>
            <a:bodyPr wrap="none" rtlCol="0">
              <a:spAutoFit/>
            </a:bodyPr>
            <a:lstStyle/>
            <a:p>
              <a:r>
                <a:rPr lang="en-US" sz="2000" dirty="0" smtClean="0">
                  <a:solidFill>
                    <a:prstClr val="black"/>
                  </a:solidFill>
                  <a:latin typeface="Arial Narrow" panose="020B0606020202030204" pitchFamily="34" charset="0"/>
                </a:rPr>
                <a:t>Software Apps</a:t>
              </a:r>
              <a:endParaRPr lang="en-US" sz="2000" dirty="0">
                <a:solidFill>
                  <a:prstClr val="black"/>
                </a:solidFill>
                <a:latin typeface="Arial Narrow" panose="020B0606020202030204" pitchFamily="34" charset="0"/>
              </a:endParaRPr>
            </a:p>
          </p:txBody>
        </p:sp>
      </p:grpSp>
      <p:pic>
        <p:nvPicPr>
          <p:cNvPr id="22" name="Picture 21"/>
          <p:cNvPicPr>
            <a:picLocks noChangeAspect="1"/>
          </p:cNvPicPr>
          <p:nvPr/>
        </p:nvPicPr>
        <p:blipFill>
          <a:blip r:embed="rId5"/>
          <a:stretch>
            <a:fillRect/>
          </a:stretch>
        </p:blipFill>
        <p:spPr>
          <a:xfrm>
            <a:off x="571541" y="4929698"/>
            <a:ext cx="2133518" cy="1699702"/>
          </a:xfrm>
          <a:prstGeom prst="rect">
            <a:avLst/>
          </a:prstGeom>
        </p:spPr>
      </p:pic>
      <p:grpSp>
        <p:nvGrpSpPr>
          <p:cNvPr id="23" name="Group 22"/>
          <p:cNvGrpSpPr/>
          <p:nvPr/>
        </p:nvGrpSpPr>
        <p:grpSpPr>
          <a:xfrm>
            <a:off x="2340428" y="1706948"/>
            <a:ext cx="5638800" cy="2047614"/>
            <a:chOff x="166913" y="1219200"/>
            <a:chExt cx="8062688" cy="2789070"/>
          </a:xfrm>
        </p:grpSpPr>
        <p:grpSp>
          <p:nvGrpSpPr>
            <p:cNvPr id="24" name="Group 23"/>
            <p:cNvGrpSpPr/>
            <p:nvPr/>
          </p:nvGrpSpPr>
          <p:grpSpPr>
            <a:xfrm>
              <a:off x="166913" y="1219200"/>
              <a:ext cx="8062688" cy="2789070"/>
              <a:chOff x="166913" y="4038600"/>
              <a:chExt cx="7224487" cy="2789070"/>
            </a:xfrm>
          </p:grpSpPr>
          <p:grpSp>
            <p:nvGrpSpPr>
              <p:cNvPr id="28" name="Group 27"/>
              <p:cNvGrpSpPr/>
              <p:nvPr/>
            </p:nvGrpSpPr>
            <p:grpSpPr>
              <a:xfrm>
                <a:off x="166913" y="4038600"/>
                <a:ext cx="7224487" cy="2789070"/>
                <a:chOff x="166914" y="1331843"/>
                <a:chExt cx="7224486" cy="2789070"/>
              </a:xfrm>
            </p:grpSpPr>
            <p:pic>
              <p:nvPicPr>
                <p:cNvPr id="30" name="Picture 2" descr="Image result for patent us 1 year grace period aia"/>
                <p:cNvPicPr>
                  <a:picLocks noChangeAspect="1" noChangeArrowheads="1"/>
                </p:cNvPicPr>
                <p:nvPr/>
              </p:nvPicPr>
              <p:blipFill rotWithShape="1">
                <a:blip r:embed="rId6">
                  <a:extLst>
                    <a:ext uri="{28A0092B-C50C-407E-A947-70E740481C1C}">
                      <a14:useLocalDpi xmlns:a14="http://schemas.microsoft.com/office/drawing/2010/main" val="0"/>
                    </a:ext>
                  </a:extLst>
                </a:blip>
                <a:srcRect t="36436" b="12970"/>
                <a:stretch/>
              </p:blipFill>
              <p:spPr bwMode="auto">
                <a:xfrm>
                  <a:off x="166914" y="1331843"/>
                  <a:ext cx="7224486" cy="2742546"/>
                </a:xfrm>
                <a:prstGeom prst="rect">
                  <a:avLst/>
                </a:pr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769854" y="3617843"/>
                  <a:ext cx="1475147" cy="503070"/>
                </a:xfrm>
                <a:prstGeom prst="rect">
                  <a:avLst/>
                </a:prstGeom>
                <a:solidFill>
                  <a:schemeClr val="bg1"/>
                </a:solidFill>
                <a:ln>
                  <a:solidFill>
                    <a:schemeClr val="bg1"/>
                  </a:solidFill>
                </a:ln>
              </p:spPr>
              <p:txBody>
                <a:bodyPr wrap="square" rtlCol="0">
                  <a:spAutoFit/>
                </a:bodyPr>
                <a:lstStyle/>
                <a:p>
                  <a:pPr>
                    <a:spcBef>
                      <a:spcPts val="200"/>
                    </a:spcBef>
                  </a:pPr>
                  <a:r>
                    <a:rPr lang="en-US" dirty="0" smtClean="0">
                      <a:solidFill>
                        <a:prstClr val="black"/>
                      </a:solidFill>
                      <a:latin typeface="Arial Narrow" panose="020B0606020202030204" pitchFamily="34" charset="0"/>
                    </a:rPr>
                    <a:t>Publication</a:t>
                  </a:r>
                </a:p>
              </p:txBody>
            </p:sp>
            <p:sp>
              <p:nvSpPr>
                <p:cNvPr id="32" name="TextBox 31"/>
                <p:cNvSpPr txBox="1"/>
                <p:nvPr/>
              </p:nvSpPr>
              <p:spPr>
                <a:xfrm>
                  <a:off x="3995821" y="3530300"/>
                  <a:ext cx="1142999" cy="586914"/>
                </a:xfrm>
                <a:prstGeom prst="rect">
                  <a:avLst/>
                </a:prstGeom>
                <a:solidFill>
                  <a:schemeClr val="bg1"/>
                </a:solidFill>
                <a:ln>
                  <a:solidFill>
                    <a:schemeClr val="bg1"/>
                  </a:solidFill>
                </a:ln>
              </p:spPr>
              <p:txBody>
                <a:bodyPr wrap="square" rtlCol="0">
                  <a:spAutoFit/>
                </a:bodyPr>
                <a:lstStyle/>
                <a:p>
                  <a:pPr>
                    <a:spcBef>
                      <a:spcPts val="200"/>
                    </a:spcBef>
                  </a:pPr>
                  <a:r>
                    <a:rPr lang="en-US" sz="2200" dirty="0" smtClean="0">
                      <a:solidFill>
                        <a:prstClr val="black"/>
                      </a:solidFill>
                      <a:latin typeface="Arial Narrow" panose="020B0606020202030204" pitchFamily="34" charset="0"/>
                    </a:rPr>
                    <a:t>  </a:t>
                  </a:r>
                  <a:r>
                    <a:rPr lang="en-US" dirty="0" smtClean="0">
                      <a:solidFill>
                        <a:prstClr val="black"/>
                      </a:solidFill>
                      <a:latin typeface="Arial Narrow" panose="020B0606020202030204" pitchFamily="34" charset="0"/>
                    </a:rPr>
                    <a:t>Filing</a:t>
                  </a:r>
                </a:p>
              </p:txBody>
            </p:sp>
          </p:grpSp>
          <p:sp>
            <p:nvSpPr>
              <p:cNvPr id="29" name="TextBox 28"/>
              <p:cNvSpPr txBox="1"/>
              <p:nvPr/>
            </p:nvSpPr>
            <p:spPr>
              <a:xfrm>
                <a:off x="2112816" y="5943599"/>
                <a:ext cx="2001230" cy="880372"/>
              </a:xfrm>
              <a:prstGeom prst="rect">
                <a:avLst/>
              </a:prstGeom>
              <a:solidFill>
                <a:schemeClr val="bg1"/>
              </a:solidFill>
              <a:ln>
                <a:solidFill>
                  <a:schemeClr val="bg1"/>
                </a:solidFill>
              </a:ln>
            </p:spPr>
            <p:txBody>
              <a:bodyPr wrap="square" rtlCol="0">
                <a:spAutoFit/>
              </a:bodyPr>
              <a:lstStyle/>
              <a:p>
                <a:pPr>
                  <a:spcBef>
                    <a:spcPts val="0"/>
                  </a:spcBef>
                </a:pPr>
                <a:r>
                  <a:rPr lang="en-US" dirty="0" smtClean="0">
                    <a:solidFill>
                      <a:prstClr val="black"/>
                    </a:solidFill>
                    <a:latin typeface="Arial Narrow" panose="020B0606020202030204" pitchFamily="34" charset="0"/>
                  </a:rPr>
                  <a:t> 1 year Grace</a:t>
                </a:r>
              </a:p>
              <a:p>
                <a:pPr>
                  <a:spcBef>
                    <a:spcPts val="0"/>
                  </a:spcBef>
                </a:pPr>
                <a:r>
                  <a:rPr lang="en-US" dirty="0" smtClean="0">
                    <a:solidFill>
                      <a:prstClr val="black"/>
                    </a:solidFill>
                    <a:latin typeface="Arial Narrow" panose="020B0606020202030204" pitchFamily="34" charset="0"/>
                  </a:rPr>
                  <a:t>      Period</a:t>
                </a:r>
              </a:p>
            </p:txBody>
          </p:sp>
        </p:grpSp>
        <p:sp>
          <p:nvSpPr>
            <p:cNvPr id="25" name="Rectangle 24"/>
            <p:cNvSpPr/>
            <p:nvPr/>
          </p:nvSpPr>
          <p:spPr>
            <a:xfrm>
              <a:off x="7696200" y="1371600"/>
              <a:ext cx="2286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p:nvSpPr>
          <p:spPr>
            <a:xfrm>
              <a:off x="4572000" y="3200400"/>
              <a:ext cx="2286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p:nvSpPr>
          <p:spPr>
            <a:xfrm>
              <a:off x="2109983" y="3200400"/>
              <a:ext cx="2286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1766558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905000"/>
            <a:ext cx="4038600" cy="4724400"/>
          </a:xfrm>
        </p:spPr>
        <p:txBody>
          <a:bodyPr/>
          <a:lstStyle/>
          <a:p>
            <a:r>
              <a:rPr lang="en-US" sz="2400" dirty="0" smtClean="0"/>
              <a:t>Based on NSF Innovation Corps Program curriculum</a:t>
            </a:r>
          </a:p>
          <a:p>
            <a:pPr lvl="1"/>
            <a:r>
              <a:rPr lang="en-US" dirty="0" smtClean="0"/>
              <a:t>Scientific Method</a:t>
            </a:r>
          </a:p>
          <a:p>
            <a:pPr lvl="1"/>
            <a:r>
              <a:rPr lang="en-US" dirty="0" smtClean="0"/>
              <a:t>Create product and business model hypotheses</a:t>
            </a:r>
          </a:p>
          <a:p>
            <a:pPr lvl="1"/>
            <a:r>
              <a:rPr lang="en-US" dirty="0" smtClean="0"/>
              <a:t>Validate hypothesis through customer/industry interviews </a:t>
            </a:r>
          </a:p>
          <a:p>
            <a:pPr lvl="1"/>
            <a:r>
              <a:rPr lang="en-US" dirty="0" smtClean="0"/>
              <a:t>Determine product market fit and optimal business model</a:t>
            </a:r>
          </a:p>
          <a:p>
            <a:endParaRPr lang="en-US" dirty="0"/>
          </a:p>
        </p:txBody>
      </p:sp>
      <p:sp>
        <p:nvSpPr>
          <p:cNvPr id="6" name="Content Placeholder 5"/>
          <p:cNvSpPr>
            <a:spLocks noGrp="1"/>
          </p:cNvSpPr>
          <p:nvPr>
            <p:ph sz="half" idx="2"/>
          </p:nvPr>
        </p:nvSpPr>
        <p:spPr>
          <a:xfrm>
            <a:off x="4648200" y="1904999"/>
            <a:ext cx="4038600" cy="3657601"/>
          </a:xfrm>
        </p:spPr>
        <p:txBody>
          <a:bodyPr/>
          <a:lstStyle/>
          <a:p>
            <a:r>
              <a:rPr lang="en-US" sz="2400" dirty="0"/>
              <a:t>Promoting Discoveries</a:t>
            </a:r>
          </a:p>
          <a:p>
            <a:pPr lvl="1"/>
            <a:r>
              <a:rPr lang="en-US" dirty="0"/>
              <a:t>Website, Facebook, Twitter</a:t>
            </a:r>
          </a:p>
          <a:p>
            <a:pPr lvl="1"/>
            <a:r>
              <a:rPr lang="en-US" dirty="0"/>
              <a:t>Conferences</a:t>
            </a:r>
          </a:p>
          <a:p>
            <a:pPr lvl="1"/>
            <a:r>
              <a:rPr lang="en-US" dirty="0"/>
              <a:t>One-on-One Networking</a:t>
            </a:r>
          </a:p>
          <a:p>
            <a:pPr lvl="1"/>
            <a:r>
              <a:rPr lang="en-US" dirty="0"/>
              <a:t>Sponsorships</a:t>
            </a:r>
          </a:p>
          <a:p>
            <a:endParaRPr lang="en-US" dirty="0"/>
          </a:p>
        </p:txBody>
      </p:sp>
      <p:sp>
        <p:nvSpPr>
          <p:cNvPr id="4" name="Oval 3"/>
          <p:cNvSpPr/>
          <p:nvPr/>
        </p:nvSpPr>
        <p:spPr>
          <a:xfrm>
            <a:off x="1513114" y="131838"/>
            <a:ext cx="1600200" cy="1524000"/>
          </a:xfrm>
          <a:prstGeom prst="ellipse">
            <a:avLst/>
          </a:prstGeom>
          <a:solidFill>
            <a:srgbClr val="33996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dirty="0" smtClean="0">
                <a:solidFill>
                  <a:schemeClr val="bg1"/>
                </a:solidFill>
              </a:rPr>
              <a:t>Customer Discovery</a:t>
            </a:r>
            <a:endParaRPr lang="en-US" sz="1700" dirty="0">
              <a:solidFill>
                <a:schemeClr val="bg1"/>
              </a:solidFill>
            </a:endParaRPr>
          </a:p>
        </p:txBody>
      </p:sp>
      <p:sp>
        <p:nvSpPr>
          <p:cNvPr id="5" name="Oval 4"/>
          <p:cNvSpPr/>
          <p:nvPr/>
        </p:nvSpPr>
        <p:spPr>
          <a:xfrm>
            <a:off x="5676905" y="131838"/>
            <a:ext cx="1600200" cy="1524000"/>
          </a:xfrm>
          <a:prstGeom prst="ellipse">
            <a:avLst/>
          </a:prstGeom>
          <a:solidFill>
            <a:srgbClr val="07C58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dirty="0" smtClean="0">
                <a:solidFill>
                  <a:schemeClr val="bg1"/>
                </a:solidFill>
              </a:rPr>
              <a:t>Marketing</a:t>
            </a:r>
            <a:endParaRPr lang="en-US" sz="1700" dirty="0">
              <a:solidFill>
                <a:schemeClr val="bg1"/>
              </a:solidFill>
            </a:endParaRPr>
          </a:p>
        </p:txBody>
      </p:sp>
      <p:sp>
        <p:nvSpPr>
          <p:cNvPr id="7" name="Right Arrow 6"/>
          <p:cNvSpPr/>
          <p:nvPr/>
        </p:nvSpPr>
        <p:spPr>
          <a:xfrm>
            <a:off x="4153579" y="688601"/>
            <a:ext cx="684441" cy="410473"/>
          </a:xfrm>
          <a:prstGeom prst="rightArrow">
            <a:avLst/>
          </a:prstGeom>
          <a:solidFill>
            <a:srgbClr val="339966"/>
          </a:solidFill>
          <a:ln>
            <a:solidFill>
              <a:srgbClr val="33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53113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Partnering</a:t>
            </a:r>
            <a:endParaRPr lang="en-US" dirty="0"/>
          </a:p>
        </p:txBody>
      </p:sp>
      <p:sp>
        <p:nvSpPr>
          <p:cNvPr id="3" name="Content Placeholder 2"/>
          <p:cNvSpPr>
            <a:spLocks noGrp="1"/>
          </p:cNvSpPr>
          <p:nvPr>
            <p:ph idx="1"/>
          </p:nvPr>
        </p:nvSpPr>
        <p:spPr>
          <a:xfrm>
            <a:off x="457200" y="1798638"/>
            <a:ext cx="8229600" cy="3763962"/>
          </a:xfrm>
        </p:spPr>
        <p:txBody>
          <a:bodyPr/>
          <a:lstStyle/>
          <a:p>
            <a:r>
              <a:rPr lang="en-US" dirty="0" smtClean="0"/>
              <a:t>Many forms of partnering</a:t>
            </a:r>
          </a:p>
          <a:p>
            <a:pPr lvl="1"/>
            <a:r>
              <a:rPr lang="en-US" dirty="0" smtClean="0"/>
              <a:t>Sponsored Research</a:t>
            </a:r>
          </a:p>
          <a:p>
            <a:pPr lvl="2"/>
            <a:r>
              <a:rPr lang="en-US" dirty="0" smtClean="0"/>
              <a:t>Commercialization Programs</a:t>
            </a:r>
          </a:p>
          <a:p>
            <a:pPr lvl="2"/>
            <a:r>
              <a:rPr lang="en-US" dirty="0" smtClean="0"/>
              <a:t>Evaluative Testing</a:t>
            </a:r>
          </a:p>
          <a:p>
            <a:pPr lvl="2"/>
            <a:r>
              <a:rPr lang="en-US" dirty="0" smtClean="0"/>
              <a:t>Joint Development </a:t>
            </a:r>
          </a:p>
          <a:p>
            <a:pPr lvl="1"/>
            <a:r>
              <a:rPr lang="en-US" dirty="0" smtClean="0"/>
              <a:t>License </a:t>
            </a:r>
          </a:p>
          <a:p>
            <a:pPr lvl="2"/>
            <a:r>
              <a:rPr lang="en-US" dirty="0"/>
              <a:t>Start-up </a:t>
            </a:r>
            <a:r>
              <a:rPr lang="en-US" dirty="0" smtClean="0"/>
              <a:t>company</a:t>
            </a:r>
          </a:p>
          <a:p>
            <a:pPr lvl="2"/>
            <a:r>
              <a:rPr lang="en-US" dirty="0" smtClean="0"/>
              <a:t>Large companies</a:t>
            </a:r>
          </a:p>
          <a:p>
            <a:pPr lvl="1"/>
            <a:r>
              <a:rPr lang="en-US" dirty="0" smtClean="0"/>
              <a:t>Confidentiality Agreement </a:t>
            </a:r>
            <a:endParaRPr lang="en-US" dirty="0"/>
          </a:p>
        </p:txBody>
      </p:sp>
      <p:sp>
        <p:nvSpPr>
          <p:cNvPr id="4" name="Oval 3"/>
          <p:cNvSpPr/>
          <p:nvPr/>
        </p:nvSpPr>
        <p:spPr>
          <a:xfrm>
            <a:off x="685800" y="110067"/>
            <a:ext cx="1600200" cy="1524000"/>
          </a:xfrm>
          <a:prstGeom prst="ellipse">
            <a:avLst/>
          </a:prstGeom>
          <a:solidFill>
            <a:srgbClr val="00CC6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dirty="0" smtClean="0">
                <a:solidFill>
                  <a:schemeClr val="bg1"/>
                </a:solidFill>
              </a:rPr>
              <a:t>Partnering</a:t>
            </a:r>
            <a:endParaRPr lang="en-US" sz="1700" dirty="0">
              <a:solidFill>
                <a:schemeClr val="bg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2393155"/>
            <a:ext cx="4000500" cy="2528888"/>
          </a:xfrm>
          <a:prstGeom prst="rect">
            <a:avLst/>
          </a:prstGeom>
        </p:spPr>
      </p:pic>
    </p:spTree>
    <p:extLst>
      <p:ext uri="{BB962C8B-B14F-4D97-AF65-F5344CB8AC3E}">
        <p14:creationId xmlns:p14="http://schemas.microsoft.com/office/powerpoint/2010/main" val="19373780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19200" y="304800"/>
            <a:ext cx="6821532" cy="6324600"/>
          </a:xfrm>
        </p:spPr>
      </p:pic>
      <p:sp>
        <p:nvSpPr>
          <p:cNvPr id="2" name="Oval 1"/>
          <p:cNvSpPr/>
          <p:nvPr/>
        </p:nvSpPr>
        <p:spPr>
          <a:xfrm>
            <a:off x="1600200" y="620484"/>
            <a:ext cx="2133600" cy="3581400"/>
          </a:xfrm>
          <a:prstGeom prst="ellipse">
            <a:avLst/>
          </a:prstGeom>
          <a:noFill/>
          <a:ln>
            <a:solidFill>
              <a:srgbClr val="FF0000"/>
            </a:solidFill>
          </a:ln>
          <a:scene3d>
            <a:camera prst="orthographicFront">
              <a:rot lat="20699999"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noFill/>
            </a:endParaRPr>
          </a:p>
        </p:txBody>
      </p:sp>
      <p:sp>
        <p:nvSpPr>
          <p:cNvPr id="4" name="TextBox 3"/>
          <p:cNvSpPr txBox="1"/>
          <p:nvPr/>
        </p:nvSpPr>
        <p:spPr>
          <a:xfrm>
            <a:off x="457200" y="620484"/>
            <a:ext cx="1600200" cy="461665"/>
          </a:xfrm>
          <a:prstGeom prst="rect">
            <a:avLst/>
          </a:prstGeom>
          <a:noFill/>
        </p:spPr>
        <p:txBody>
          <a:bodyPr wrap="square" rtlCol="0">
            <a:spAutoFit/>
          </a:bodyPr>
          <a:lstStyle/>
          <a:p>
            <a:r>
              <a:rPr lang="en-US" sz="2400" dirty="0" smtClean="0">
                <a:latin typeface="Arial Narrow" panose="020B0606020202030204" pitchFamily="34" charset="0"/>
              </a:rPr>
              <a:t>Final Steps</a:t>
            </a:r>
          </a:p>
        </p:txBody>
      </p:sp>
    </p:spTree>
    <p:extLst>
      <p:ext uri="{BB962C8B-B14F-4D97-AF65-F5344CB8AC3E}">
        <p14:creationId xmlns:p14="http://schemas.microsoft.com/office/powerpoint/2010/main" val="18806267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192" y="2095153"/>
            <a:ext cx="9146382" cy="1413640"/>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59395" name="Title 1"/>
          <p:cNvSpPr>
            <a:spLocks noGrp="1"/>
          </p:cNvSpPr>
          <p:nvPr>
            <p:ph type="title"/>
          </p:nvPr>
        </p:nvSpPr>
        <p:spPr/>
        <p:txBody>
          <a:bodyPr/>
          <a:lstStyle/>
          <a:p>
            <a:pPr eaLnBrk="1" hangingPunct="1"/>
            <a:r>
              <a:rPr lang="en-US" altLang="en-US" smtClean="0"/>
              <a:t>Sponsored Program Success</a:t>
            </a:r>
          </a:p>
        </p:txBody>
      </p:sp>
      <p:sp>
        <p:nvSpPr>
          <p:cNvPr id="59396"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a:solidFill>
                  <a:srgbClr val="606060"/>
                </a:solidFill>
                <a:latin typeface="Arial" panose="020B0604020202020204" pitchFamily="34" charset="0"/>
                <a:ea typeface="MS PGothic" panose="020B0600070205080204" pitchFamily="34" charset="-128"/>
                <a:cs typeface="Arial" panose="020B0604020202020204" pitchFamily="34" charset="0"/>
              </a:defRPr>
            </a:lvl1pPr>
            <a:lvl2pPr marL="557361" indent="-214370">
              <a:spcBef>
                <a:spcPct val="20000"/>
              </a:spcBef>
              <a:defRPr>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857479" indent="-171496">
              <a:spcBef>
                <a:spcPct val="20000"/>
              </a:spcBef>
              <a:defRPr>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200470" indent="-171496">
              <a:spcBef>
                <a:spcPct val="20000"/>
              </a:spcBef>
              <a:defRPr>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1543461" indent="-171496">
              <a:spcBef>
                <a:spcPct val="20000"/>
              </a:spcBef>
              <a:defRPr>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1886453" indent="-171496" defTabSz="913453"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229444" indent="-171496" defTabSz="913453"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2572436" indent="-171496" defTabSz="913453"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2915427" indent="-171496" defTabSz="913453"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spcBef>
                <a:spcPct val="0"/>
              </a:spcBef>
            </a:pPr>
            <a:fld id="{ED572EE9-15BB-4FEA-BE92-00BDE38F7428}" type="slidenum">
              <a:rPr lang="en-US" altLang="en-US" smtClean="0">
                <a:solidFill>
                  <a:schemeClr val="bg1"/>
                </a:solidFill>
                <a:latin typeface="Roboto Slab" pitchFamily="2" charset="0"/>
              </a:rPr>
              <a:pPr>
                <a:spcBef>
                  <a:spcPct val="0"/>
                </a:spcBef>
              </a:pPr>
              <a:t>28</a:t>
            </a:fld>
            <a:endParaRPr lang="en-US" altLang="en-US" smtClean="0">
              <a:solidFill>
                <a:schemeClr val="bg1"/>
              </a:solidFill>
              <a:latin typeface="Roboto Slab" pitchFamily="2" charset="0"/>
            </a:endParaRPr>
          </a:p>
        </p:txBody>
      </p:sp>
      <p:grpSp>
        <p:nvGrpSpPr>
          <p:cNvPr id="59397" name="Group 6"/>
          <p:cNvGrpSpPr>
            <a:grpSpLocks/>
          </p:cNvGrpSpPr>
          <p:nvPr/>
        </p:nvGrpSpPr>
        <p:grpSpPr bwMode="auto">
          <a:xfrm>
            <a:off x="473993" y="1587814"/>
            <a:ext cx="6640654" cy="5955"/>
            <a:chOff x="581087" y="974533"/>
            <a:chExt cx="8851161" cy="8098"/>
          </a:xfrm>
        </p:grpSpPr>
        <p:cxnSp>
          <p:nvCxnSpPr>
            <p:cNvPr id="8" name="Straight Connector 7"/>
            <p:cNvCxnSpPr/>
            <p:nvPr/>
          </p:nvCxnSpPr>
          <p:spPr>
            <a:xfrm flipV="1">
              <a:off x="581087" y="974533"/>
              <a:ext cx="8851161" cy="8098"/>
            </a:xfrm>
            <a:prstGeom prst="line">
              <a:avLst/>
            </a:prstGeom>
            <a:ln w="50800">
              <a:solidFill>
                <a:srgbClr val="507392">
                  <a:alpha val="30000"/>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81087" y="982631"/>
              <a:ext cx="5481180" cy="0"/>
            </a:xfrm>
            <a:prstGeom prst="line">
              <a:avLst/>
            </a:prstGeom>
            <a:ln w="50800">
              <a:solidFill>
                <a:srgbClr val="507392"/>
              </a:solidFill>
            </a:ln>
          </p:spPr>
          <p:style>
            <a:lnRef idx="1">
              <a:schemeClr val="accent1"/>
            </a:lnRef>
            <a:fillRef idx="0">
              <a:schemeClr val="accent1"/>
            </a:fillRef>
            <a:effectRef idx="0">
              <a:schemeClr val="accent1"/>
            </a:effectRef>
            <a:fontRef idx="minor">
              <a:schemeClr val="tx1"/>
            </a:fontRef>
          </p:style>
        </p:cxnSp>
      </p:grpSp>
      <p:pic>
        <p:nvPicPr>
          <p:cNvPr id="13" name="Content Placeholder 4"/>
          <p:cNvPicPr>
            <a:picLocks noChangeAspect="1"/>
          </p:cNvPicPr>
          <p:nvPr/>
        </p:nvPicPr>
        <p:blipFill>
          <a:blip r:embed="rId3" cstate="print"/>
          <a:stretch>
            <a:fillRect/>
          </a:stretch>
        </p:blipFill>
        <p:spPr>
          <a:xfrm>
            <a:off x="710970" y="2410114"/>
            <a:ext cx="3722900" cy="2474311"/>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1992" name="TextBox 15"/>
          <p:cNvSpPr txBox="1">
            <a:spLocks noChangeArrowheads="1"/>
          </p:cNvSpPr>
          <p:nvPr/>
        </p:nvSpPr>
        <p:spPr bwMode="auto">
          <a:xfrm>
            <a:off x="4905463" y="2360732"/>
            <a:ext cx="3238152" cy="923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a:solidFill>
                  <a:srgbClr val="606060"/>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defRPr>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defRPr>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defRPr>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defRPr>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1217613"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1217613"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1217613"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1217613"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ctr" eaLnBrk="1" hangingPunct="1">
              <a:spcBef>
                <a:spcPct val="0"/>
              </a:spcBef>
            </a:pPr>
            <a:r>
              <a:rPr lang="en-US" altLang="en-US" i="1">
                <a:solidFill>
                  <a:schemeClr val="tx1"/>
                </a:solidFill>
                <a:latin typeface="Roboto" pitchFamily="2" charset="0"/>
              </a:rPr>
              <a:t>Just One of </a:t>
            </a:r>
          </a:p>
          <a:p>
            <a:pPr algn="ctr" eaLnBrk="1" hangingPunct="1">
              <a:spcBef>
                <a:spcPct val="0"/>
              </a:spcBef>
            </a:pPr>
            <a:r>
              <a:rPr lang="en-US" altLang="en-US" sz="3601">
                <a:solidFill>
                  <a:schemeClr val="tx1"/>
                </a:solidFill>
                <a:latin typeface="Roboto Black" pitchFamily="2" charset="0"/>
              </a:rPr>
              <a:t>7,102 Awards </a:t>
            </a:r>
          </a:p>
        </p:txBody>
      </p:sp>
      <p:pic>
        <p:nvPicPr>
          <p:cNvPr id="59400" name="Picture 2" descr="C:\Users\Schaefer Media\Dropbox\Business of RF March 2017\NIH STTR.pn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58982" y="4453204"/>
            <a:ext cx="702652" cy="702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1" name="Picture 12" descr="Image result for american heart association logo 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27478" y="4496078"/>
            <a:ext cx="1220708" cy="48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68407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1992"/>
                                        </p:tgtEl>
                                        <p:attrNameLst>
                                          <p:attrName>style.visibility</p:attrName>
                                        </p:attrNameLst>
                                      </p:cBhvr>
                                      <p:to>
                                        <p:strVal val="visible"/>
                                      </p:to>
                                    </p:set>
                                    <p:anim calcmode="lin" valueType="num">
                                      <p:cBhvr additive="base">
                                        <p:cTn id="13" dur="500" fill="hold"/>
                                        <p:tgtEl>
                                          <p:spTgt spid="41992"/>
                                        </p:tgtEl>
                                        <p:attrNameLst>
                                          <p:attrName>ppt_x</p:attrName>
                                        </p:attrNameLst>
                                      </p:cBhvr>
                                      <p:tavLst>
                                        <p:tav tm="0">
                                          <p:val>
                                            <p:strVal val="#ppt_x"/>
                                          </p:val>
                                        </p:tav>
                                        <p:tav tm="100000">
                                          <p:val>
                                            <p:strVal val="#ppt_x"/>
                                          </p:val>
                                        </p:tav>
                                      </p:tavLst>
                                    </p:anim>
                                    <p:anim calcmode="lin" valueType="num">
                                      <p:cBhvr additive="base">
                                        <p:cTn id="14" dur="500" fill="hold"/>
                                        <p:tgtEl>
                                          <p:spTgt spid="4199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2"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2382" y="2052279"/>
            <a:ext cx="4569619" cy="3425129"/>
          </a:xfrm>
          <a:prstGeom prst="rect">
            <a:avLst/>
          </a:pr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3491" name="Title 1"/>
          <p:cNvSpPr>
            <a:spLocks noGrp="1"/>
          </p:cNvSpPr>
          <p:nvPr>
            <p:ph type="title"/>
          </p:nvPr>
        </p:nvSpPr>
        <p:spPr>
          <a:xfrm>
            <a:off x="463274" y="685801"/>
            <a:ext cx="6173808" cy="1116382"/>
          </a:xfrm>
        </p:spPr>
        <p:txBody>
          <a:bodyPr/>
          <a:lstStyle/>
          <a:p>
            <a:pPr eaLnBrk="1" hangingPunct="1"/>
            <a:r>
              <a:rPr lang="en-US" altLang="en-US" dirty="0" smtClean="0"/>
              <a:t>Commercialization Success</a:t>
            </a:r>
          </a:p>
        </p:txBody>
      </p:sp>
      <p:grpSp>
        <p:nvGrpSpPr>
          <p:cNvPr id="63492" name="Group 12"/>
          <p:cNvGrpSpPr>
            <a:grpSpLocks/>
          </p:cNvGrpSpPr>
          <p:nvPr/>
        </p:nvGrpSpPr>
        <p:grpSpPr bwMode="auto">
          <a:xfrm>
            <a:off x="473993" y="1587814"/>
            <a:ext cx="6640654" cy="5955"/>
            <a:chOff x="581087" y="974533"/>
            <a:chExt cx="8851161" cy="8098"/>
          </a:xfrm>
        </p:grpSpPr>
        <p:cxnSp>
          <p:nvCxnSpPr>
            <p:cNvPr id="14" name="Straight Connector 13"/>
            <p:cNvCxnSpPr/>
            <p:nvPr/>
          </p:nvCxnSpPr>
          <p:spPr>
            <a:xfrm flipV="1">
              <a:off x="581087" y="974533"/>
              <a:ext cx="8851161" cy="8098"/>
            </a:xfrm>
            <a:prstGeom prst="line">
              <a:avLst/>
            </a:prstGeom>
            <a:ln w="50800">
              <a:solidFill>
                <a:srgbClr val="507392">
                  <a:alpha val="30000"/>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81087" y="982631"/>
              <a:ext cx="5481180" cy="0"/>
            </a:xfrm>
            <a:prstGeom prst="line">
              <a:avLst/>
            </a:prstGeom>
            <a:ln w="50800">
              <a:solidFill>
                <a:srgbClr val="507392"/>
              </a:solidFill>
            </a:ln>
          </p:spPr>
          <p:style>
            <a:lnRef idx="1">
              <a:schemeClr val="accent1"/>
            </a:lnRef>
            <a:fillRef idx="0">
              <a:schemeClr val="accent1"/>
            </a:fillRef>
            <a:effectRef idx="0">
              <a:schemeClr val="accent1"/>
            </a:effectRef>
            <a:fontRef idx="minor">
              <a:schemeClr val="tx1"/>
            </a:fontRef>
          </p:style>
        </p:cxnSp>
      </p:grpSp>
      <p:sp>
        <p:nvSpPr>
          <p:cNvPr id="63493" name="Slide Number Placeholder 2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a:solidFill>
                  <a:srgbClr val="606060"/>
                </a:solidFill>
                <a:latin typeface="Arial" panose="020B0604020202020204" pitchFamily="34" charset="0"/>
                <a:ea typeface="MS PGothic" panose="020B0600070205080204" pitchFamily="34" charset="-128"/>
                <a:cs typeface="Arial" panose="020B0604020202020204" pitchFamily="34" charset="0"/>
              </a:defRPr>
            </a:lvl1pPr>
            <a:lvl2pPr marL="557361" indent="-214370">
              <a:spcBef>
                <a:spcPct val="20000"/>
              </a:spcBef>
              <a:defRPr>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857479" indent="-171496">
              <a:spcBef>
                <a:spcPct val="20000"/>
              </a:spcBef>
              <a:defRPr>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200470" indent="-171496">
              <a:spcBef>
                <a:spcPct val="20000"/>
              </a:spcBef>
              <a:defRPr>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1543461" indent="-171496">
              <a:spcBef>
                <a:spcPct val="20000"/>
              </a:spcBef>
              <a:defRPr>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1886453" indent="-171496" defTabSz="913453"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229444" indent="-171496" defTabSz="913453"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2572436" indent="-171496" defTabSz="913453"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2915427" indent="-171496" defTabSz="913453" eaLnBrk="0" fontAlgn="base" hangingPunct="0">
              <a:spcBef>
                <a:spcPct val="20000"/>
              </a:spcBef>
              <a:spcAft>
                <a:spcPct val="0"/>
              </a:spcAft>
              <a:defRPr>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spcBef>
                <a:spcPct val="0"/>
              </a:spcBef>
            </a:pPr>
            <a:fld id="{6203A0E0-A892-43C3-8A74-533CBE75C110}" type="slidenum">
              <a:rPr lang="en-US" altLang="en-US" smtClean="0">
                <a:solidFill>
                  <a:schemeClr val="bg1"/>
                </a:solidFill>
                <a:latin typeface="Roboto Slab" pitchFamily="2" charset="0"/>
              </a:rPr>
              <a:pPr>
                <a:spcBef>
                  <a:spcPct val="0"/>
                </a:spcBef>
              </a:pPr>
              <a:t>29</a:t>
            </a:fld>
            <a:endParaRPr lang="en-US" altLang="en-US" smtClean="0">
              <a:solidFill>
                <a:schemeClr val="bg1"/>
              </a:solidFill>
              <a:latin typeface="Roboto Slab" pitchFamily="2" charset="0"/>
            </a:endParaRPr>
          </a:p>
        </p:txBody>
      </p:sp>
      <p:grpSp>
        <p:nvGrpSpPr>
          <p:cNvPr id="3" name="Group 24"/>
          <p:cNvGrpSpPr>
            <a:grpSpLocks/>
          </p:cNvGrpSpPr>
          <p:nvPr/>
        </p:nvGrpSpPr>
        <p:grpSpPr bwMode="auto">
          <a:xfrm>
            <a:off x="955131" y="2186855"/>
            <a:ext cx="2433081" cy="3213143"/>
            <a:chOff x="1273873" y="1773239"/>
            <a:chExt cx="3243118" cy="4283794"/>
          </a:xfrm>
        </p:grpSpPr>
        <p:pic>
          <p:nvPicPr>
            <p:cNvPr id="63501" name="Picture 11"/>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73873" y="4102583"/>
              <a:ext cx="3243118" cy="723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02" name="Picture 15"/>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54633" y="1773239"/>
              <a:ext cx="2644315" cy="984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03" name="Picture 13" descr="Image result for 43 north logo 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0329" y="3188810"/>
              <a:ext cx="2788028" cy="6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04" name="Picture 3" descr="C:\Users\Schaefer Media\Dropbox\Business of RF March 2017\TAF log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77982" y="4987637"/>
              <a:ext cx="2124092" cy="1069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2" name="Content Placeholder 4"/>
          <p:cNvPicPr>
            <a:picLocks noChangeAspect="1"/>
          </p:cNvPicPr>
          <p:nvPr/>
        </p:nvPicPr>
        <p:blipFill>
          <a:blip r:embed="rId7" cstate="print"/>
          <a:stretch>
            <a:fillRect/>
          </a:stretch>
        </p:blipFill>
        <p:spPr>
          <a:xfrm>
            <a:off x="4226611" y="2014357"/>
            <a:ext cx="3722900" cy="2474311"/>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pSp>
        <p:nvGrpSpPr>
          <p:cNvPr id="4" name="Group 22"/>
          <p:cNvGrpSpPr>
            <a:grpSpLocks/>
          </p:cNvGrpSpPr>
          <p:nvPr/>
        </p:nvGrpSpPr>
        <p:grpSpPr bwMode="auto">
          <a:xfrm>
            <a:off x="4854252" y="4736647"/>
            <a:ext cx="3397738" cy="914638"/>
            <a:chOff x="6470930" y="5172729"/>
            <a:chExt cx="4528766" cy="1219106"/>
          </a:xfrm>
        </p:grpSpPr>
        <p:grpSp>
          <p:nvGrpSpPr>
            <p:cNvPr id="63497" name="Group 16"/>
            <p:cNvGrpSpPr>
              <a:grpSpLocks/>
            </p:cNvGrpSpPr>
            <p:nvPr/>
          </p:nvGrpSpPr>
          <p:grpSpPr bwMode="auto">
            <a:xfrm>
              <a:off x="6470930" y="5211310"/>
              <a:ext cx="3581400" cy="1180525"/>
              <a:chOff x="760412" y="2799804"/>
              <a:chExt cx="3581400" cy="1626326"/>
            </a:xfrm>
          </p:grpSpPr>
          <p:sp>
            <p:nvSpPr>
              <p:cNvPr id="18" name="Rectangle 17"/>
              <p:cNvSpPr/>
              <p:nvPr/>
            </p:nvSpPr>
            <p:spPr>
              <a:xfrm>
                <a:off x="760412" y="2799137"/>
                <a:ext cx="3412845" cy="16269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05794" tIns="116616" rIns="205794"/>
              <a:lstStyle/>
              <a:p>
                <a:pPr eaLnBrk="1" hangingPunct="1">
                  <a:defRPr/>
                </a:pPr>
                <a:r>
                  <a:rPr lang="en-US" sz="1350" i="1" kern="0" dirty="0">
                    <a:solidFill>
                      <a:schemeClr val="bg1"/>
                    </a:solidFill>
                    <a:cs typeface="Arial" pitchFamily="34" charset="0"/>
                  </a:rPr>
                  <a:t>Won business plan competitions, TAF, and STTR awards</a:t>
                </a:r>
              </a:p>
            </p:txBody>
          </p:sp>
          <p:sp>
            <p:nvSpPr>
              <p:cNvPr id="19" name="Isosceles Triangle 18"/>
              <p:cNvSpPr/>
              <p:nvPr/>
            </p:nvSpPr>
            <p:spPr>
              <a:xfrm rot="5400000">
                <a:off x="4156794" y="3018974"/>
                <a:ext cx="201187" cy="16826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05794" tIns="137196" rIns="205794"/>
              <a:lstStyle/>
              <a:p>
                <a:pPr eaLnBrk="1" hangingPunct="1">
                  <a:defRPr/>
                </a:pPr>
                <a:endParaRPr lang="en-US" sz="1350" i="1" dirty="0">
                  <a:cs typeface="Arial" pitchFamily="34" charset="0"/>
                </a:endParaRPr>
              </a:p>
            </p:txBody>
          </p:sp>
        </p:grpSp>
        <p:pic>
          <p:nvPicPr>
            <p:cNvPr id="63498" name="Picture 2" descr="C:\Users\Schaefer Media\Dropbox\Business of RF March 2017\NIH STTR.png"/>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062884" y="5172729"/>
              <a:ext cx="936812" cy="93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2906834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000"/>
                            </p:stCondLst>
                            <p:childTnLst>
                              <p:par>
                                <p:cTn id="10" presetID="2" presetClass="entr" presetSubtype="4"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000" fill="hold"/>
                                        <p:tgtEl>
                                          <p:spTgt spid="4"/>
                                        </p:tgtEl>
                                        <p:attrNameLst>
                                          <p:attrName>ppt_x</p:attrName>
                                        </p:attrNameLst>
                                      </p:cBhvr>
                                      <p:tavLst>
                                        <p:tav tm="0">
                                          <p:val>
                                            <p:strVal val="#ppt_x"/>
                                          </p:val>
                                        </p:tav>
                                        <p:tav tm="100000">
                                          <p:val>
                                            <p:strVal val="#ppt_x"/>
                                          </p:val>
                                        </p:tav>
                                      </p:tavLst>
                                    </p:anim>
                                    <p:anim calcmode="lin" valueType="num">
                                      <p:cBhvr additive="base">
                                        <p:cTn id="13" dur="1000" fill="hold"/>
                                        <p:tgtEl>
                                          <p:spTgt spid="4"/>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2000"/>
                            </p:stCondLst>
                            <p:childTnLst>
                              <p:par>
                                <p:cTn id="15" presetID="2" presetClass="entr" presetSubtype="8"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0-#ppt_w/2"/>
                                          </p:val>
                                        </p:tav>
                                        <p:tav tm="100000">
                                          <p:val>
                                            <p:strVal val="#ppt_x"/>
                                          </p:val>
                                        </p:tav>
                                      </p:tavLst>
                                    </p:anim>
                                    <p:anim calcmode="lin" valueType="num">
                                      <p:cBhvr additive="base">
                                        <p:cTn id="18"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a:t>
            </a:r>
            <a:r>
              <a:rPr lang="en-US" dirty="0" smtClean="0">
                <a:hlinkClick r:id="rId2"/>
              </a:rPr>
              <a:t>Research Administrator</a:t>
            </a:r>
            <a:r>
              <a:rPr lang="en-US" dirty="0" smtClean="0"/>
              <a:t>?</a:t>
            </a:r>
            <a:endParaRPr lang="en-US" dirty="0"/>
          </a:p>
        </p:txBody>
      </p:sp>
      <p:sp>
        <p:nvSpPr>
          <p:cNvPr id="4" name="Text Placeholder 3"/>
          <p:cNvSpPr>
            <a:spLocks noGrp="1"/>
          </p:cNvSpPr>
          <p:nvPr>
            <p:ph type="body" sz="quarter" idx="10"/>
          </p:nvPr>
        </p:nvSpPr>
        <p:spPr>
          <a:xfrm>
            <a:off x="685800" y="1219200"/>
            <a:ext cx="8077200" cy="3581400"/>
          </a:xfrm>
        </p:spPr>
        <p:txBody>
          <a:bodyPr/>
          <a:lstStyle/>
          <a:p>
            <a:pPr marL="0" indent="0">
              <a:buNone/>
            </a:pPr>
            <a:endParaRPr lang="en-US" dirty="0" smtClean="0">
              <a:solidFill>
                <a:schemeClr val="accent1">
                  <a:lumMod val="75000"/>
                </a:schemeClr>
              </a:solidFill>
            </a:endParaRPr>
          </a:p>
          <a:p>
            <a:r>
              <a:rPr lang="en-US" dirty="0" smtClean="0">
                <a:solidFill>
                  <a:schemeClr val="accent1">
                    <a:lumMod val="75000"/>
                  </a:schemeClr>
                </a:solidFill>
              </a:rPr>
              <a:t>How did we get here??</a:t>
            </a:r>
          </a:p>
          <a:p>
            <a:r>
              <a:rPr lang="en-US" dirty="0" smtClean="0">
                <a:solidFill>
                  <a:schemeClr val="accent1">
                    <a:lumMod val="75000"/>
                  </a:schemeClr>
                </a:solidFill>
              </a:rPr>
              <a:t>Realizing the importance of what we do!</a:t>
            </a:r>
          </a:p>
          <a:p>
            <a:r>
              <a:rPr lang="en-US" dirty="0" smtClean="0">
                <a:solidFill>
                  <a:schemeClr val="accent1">
                    <a:lumMod val="75000"/>
                  </a:schemeClr>
                </a:solidFill>
              </a:rPr>
              <a:t>Many career paths in research administration</a:t>
            </a:r>
          </a:p>
          <a:p>
            <a:r>
              <a:rPr lang="en-US" dirty="0" smtClean="0">
                <a:solidFill>
                  <a:schemeClr val="accent1">
                    <a:lumMod val="75000"/>
                  </a:schemeClr>
                </a:solidFill>
              </a:rPr>
              <a:t>Many professional organizations: NCURA, SRA, AUTM, etc.</a:t>
            </a:r>
            <a:endParaRPr lang="en-US" dirty="0">
              <a:solidFill>
                <a:schemeClr val="accent1">
                  <a:lumMod val="75000"/>
                </a:schemeClr>
              </a:solidFill>
            </a:endParaRPr>
          </a:p>
        </p:txBody>
      </p:sp>
      <p:sp>
        <p:nvSpPr>
          <p:cNvPr id="3" name="Slide Number Placeholder 2"/>
          <p:cNvSpPr>
            <a:spLocks noGrp="1"/>
          </p:cNvSpPr>
          <p:nvPr>
            <p:ph type="sldNum" sz="quarter" idx="11"/>
          </p:nvPr>
        </p:nvSpPr>
        <p:spPr/>
        <p:txBody>
          <a:bodyPr/>
          <a:lstStyle/>
          <a:p>
            <a:fld id="{EA5608E7-8253-412F-9277-25053481ABD4}" type="slidenum">
              <a:rPr lang="en-US" smtClean="0"/>
              <a:pPr/>
              <a:t>3</a:t>
            </a:fld>
            <a:endParaRPr lang="en-US"/>
          </a:p>
        </p:txBody>
      </p:sp>
    </p:spTree>
    <p:extLst>
      <p:ext uri="{BB962C8B-B14F-4D97-AF65-F5344CB8AC3E}">
        <p14:creationId xmlns:p14="http://schemas.microsoft.com/office/powerpoint/2010/main" val="41156623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a:t>
            </a:r>
            <a:endParaRPr lang="en-US" dirty="0"/>
          </a:p>
        </p:txBody>
      </p:sp>
      <p:sp>
        <p:nvSpPr>
          <p:cNvPr id="3" name="Content Placeholder 2"/>
          <p:cNvSpPr>
            <a:spLocks noGrp="1"/>
          </p:cNvSpPr>
          <p:nvPr>
            <p:ph idx="1"/>
          </p:nvPr>
        </p:nvSpPr>
        <p:spPr/>
        <p:txBody>
          <a:bodyPr/>
          <a:lstStyle/>
          <a:p>
            <a:r>
              <a:rPr lang="en-US" sz="2600" dirty="0">
                <a:hlinkClick r:id="rId3"/>
              </a:rPr>
              <a:t>http://www.rfsuny.org/Our-Work/Innovation-and-Partnerships</a:t>
            </a:r>
            <a:r>
              <a:rPr lang="en-US" sz="2600" dirty="0" smtClean="0">
                <a:hlinkClick r:id="rId3"/>
              </a:rPr>
              <a:t>/</a:t>
            </a:r>
            <a:endParaRPr lang="en-US" sz="2600" dirty="0" smtClean="0"/>
          </a:p>
          <a:p>
            <a:pPr marL="0" indent="0" algn="ctr">
              <a:buNone/>
            </a:pPr>
            <a:endParaRPr lang="en-US" sz="1200" b="1" dirty="0" smtClean="0"/>
          </a:p>
          <a:p>
            <a:pPr marL="0" indent="0" algn="ctr">
              <a:spcBef>
                <a:spcPts val="400"/>
              </a:spcBef>
              <a:buNone/>
            </a:pPr>
            <a:r>
              <a:rPr lang="en-US" sz="1600" b="1" dirty="0" smtClean="0"/>
              <a:t>Matthew </a:t>
            </a:r>
            <a:r>
              <a:rPr lang="en-US" sz="1600" b="1" dirty="0"/>
              <a:t>A. </a:t>
            </a:r>
            <a:r>
              <a:rPr lang="en-US" sz="1600" b="1" dirty="0" smtClean="0"/>
              <a:t>Mroz</a:t>
            </a:r>
            <a:endParaRPr lang="en-US" sz="1600" dirty="0"/>
          </a:p>
          <a:p>
            <a:pPr marL="0" indent="0" algn="ctr">
              <a:spcBef>
                <a:spcPts val="400"/>
              </a:spcBef>
              <a:buNone/>
            </a:pPr>
            <a:r>
              <a:rPr lang="en-US" sz="1600" dirty="0" smtClean="0"/>
              <a:t>Director</a:t>
            </a:r>
            <a:r>
              <a:rPr lang="en-US" sz="1600" dirty="0"/>
              <a:t>, Enterprise Technology </a:t>
            </a:r>
            <a:r>
              <a:rPr lang="en-US" sz="1600" dirty="0" smtClean="0"/>
              <a:t>Transfer</a:t>
            </a:r>
          </a:p>
          <a:p>
            <a:pPr marL="0" indent="0" algn="ctr">
              <a:spcBef>
                <a:spcPts val="400"/>
              </a:spcBef>
              <a:buNone/>
            </a:pPr>
            <a:r>
              <a:rPr lang="en-US" sz="1600" dirty="0" smtClean="0"/>
              <a:t>Tel</a:t>
            </a:r>
            <a:r>
              <a:rPr lang="en-US" sz="1600" dirty="0"/>
              <a:t>: </a:t>
            </a:r>
            <a:r>
              <a:rPr lang="en-US" sz="1600" dirty="0" smtClean="0"/>
              <a:t>518-434-7061</a:t>
            </a:r>
            <a:r>
              <a:rPr lang="en-US" sz="1600" dirty="0"/>
              <a:t/>
            </a:r>
            <a:br>
              <a:rPr lang="en-US" sz="1600" dirty="0"/>
            </a:br>
            <a:r>
              <a:rPr lang="en-US" sz="1600" u="sng" dirty="0">
                <a:hlinkClick r:id="rId4" action="ppaction://hlinkfile"/>
              </a:rPr>
              <a:t>matthew.mroz@rfsuny.org</a:t>
            </a:r>
            <a:endParaRPr lang="en-US" sz="1600" dirty="0"/>
          </a:p>
          <a:p>
            <a:pPr marL="0" indent="0" algn="ctr">
              <a:spcBef>
                <a:spcPts val="400"/>
              </a:spcBef>
              <a:buNone/>
            </a:pPr>
            <a:endParaRPr lang="en-US" sz="800" dirty="0" smtClean="0"/>
          </a:p>
          <a:p>
            <a:pPr marL="0" indent="0" algn="ctr">
              <a:spcBef>
                <a:spcPts val="400"/>
              </a:spcBef>
              <a:buNone/>
            </a:pPr>
            <a:r>
              <a:rPr lang="en-US" sz="1600" b="1" dirty="0" smtClean="0"/>
              <a:t>Tanya Waite</a:t>
            </a:r>
          </a:p>
          <a:p>
            <a:pPr marL="0" indent="0" algn="ctr">
              <a:spcBef>
                <a:spcPts val="400"/>
              </a:spcBef>
              <a:buNone/>
            </a:pPr>
            <a:r>
              <a:rPr lang="en-US" sz="1600" dirty="0" smtClean="0"/>
              <a:t>Partnership </a:t>
            </a:r>
            <a:r>
              <a:rPr lang="en-US" sz="1600" dirty="0"/>
              <a:t>Manager</a:t>
            </a:r>
            <a:endParaRPr lang="en-US" sz="1600" dirty="0" smtClean="0"/>
          </a:p>
          <a:p>
            <a:pPr marL="0" indent="0" algn="ctr">
              <a:spcBef>
                <a:spcPts val="400"/>
              </a:spcBef>
              <a:buNone/>
            </a:pPr>
            <a:r>
              <a:rPr lang="en-US" sz="1600" dirty="0" smtClean="0"/>
              <a:t>Tel</a:t>
            </a:r>
            <a:r>
              <a:rPr lang="en-US" sz="1600" dirty="0"/>
              <a:t>: </a:t>
            </a:r>
            <a:r>
              <a:rPr lang="en-US" sz="1600" dirty="0" smtClean="0"/>
              <a:t>518-434-7048</a:t>
            </a:r>
            <a:r>
              <a:rPr lang="en-US" sz="1600" dirty="0"/>
              <a:t> </a:t>
            </a:r>
          </a:p>
          <a:p>
            <a:pPr marL="0" indent="0" algn="ctr">
              <a:spcBef>
                <a:spcPts val="400"/>
              </a:spcBef>
              <a:buNone/>
            </a:pPr>
            <a:r>
              <a:rPr lang="en-US" sz="1600" u="sng" dirty="0" smtClean="0">
                <a:hlinkClick r:id="rId5"/>
              </a:rPr>
              <a:t>tanya.waite@rfsuny.org</a:t>
            </a:r>
            <a:endParaRPr lang="en-US" sz="1600" u="sng" dirty="0" smtClean="0"/>
          </a:p>
          <a:p>
            <a:pPr marL="0" indent="0" algn="ctr">
              <a:spcBef>
                <a:spcPts val="400"/>
              </a:spcBef>
              <a:buNone/>
            </a:pPr>
            <a:endParaRPr lang="en-US" sz="800" u="sng" dirty="0"/>
          </a:p>
          <a:p>
            <a:pPr marL="0" indent="0" algn="ctr">
              <a:spcBef>
                <a:spcPts val="400"/>
              </a:spcBef>
              <a:buNone/>
            </a:pPr>
            <a:r>
              <a:rPr lang="en-US" sz="1600" b="1" dirty="0" smtClean="0"/>
              <a:t>Steven Wood</a:t>
            </a:r>
          </a:p>
          <a:p>
            <a:pPr marL="0" indent="0" algn="ctr">
              <a:spcBef>
                <a:spcPts val="400"/>
              </a:spcBef>
              <a:buNone/>
            </a:pPr>
            <a:r>
              <a:rPr lang="en-US" sz="1600" dirty="0" smtClean="0"/>
              <a:t>Assistant Director, Innovation Services</a:t>
            </a:r>
          </a:p>
          <a:p>
            <a:pPr marL="0" indent="0" algn="ctr">
              <a:spcBef>
                <a:spcPts val="400"/>
              </a:spcBef>
              <a:buNone/>
            </a:pPr>
            <a:r>
              <a:rPr lang="en-US" sz="1600" dirty="0" smtClean="0"/>
              <a:t>Tel: 518-434-7196</a:t>
            </a:r>
          </a:p>
          <a:p>
            <a:pPr marL="0" indent="0" algn="ctr">
              <a:spcBef>
                <a:spcPts val="400"/>
              </a:spcBef>
              <a:buNone/>
            </a:pPr>
            <a:r>
              <a:rPr lang="en-US" sz="1600" dirty="0">
                <a:hlinkClick r:id="rId6"/>
              </a:rPr>
              <a:t>s</a:t>
            </a:r>
            <a:r>
              <a:rPr lang="en-US" sz="1600" dirty="0" smtClean="0">
                <a:hlinkClick r:id="rId6"/>
              </a:rPr>
              <a:t>teven.wood@rfsuny.org</a:t>
            </a:r>
            <a:r>
              <a:rPr lang="en-US" sz="1600" dirty="0" smtClean="0"/>
              <a:t> </a:t>
            </a:r>
          </a:p>
          <a:p>
            <a:pPr marL="0" indent="0">
              <a:buNone/>
            </a:pPr>
            <a:endParaRPr lang="en-US" sz="2400" u="sng" dirty="0" smtClean="0"/>
          </a:p>
          <a:p>
            <a:pPr marL="0" indent="0">
              <a:buNone/>
            </a:pPr>
            <a:endParaRPr lang="en-US" sz="2400" dirty="0"/>
          </a:p>
          <a:p>
            <a:endParaRPr lang="en-US" dirty="0"/>
          </a:p>
        </p:txBody>
      </p:sp>
    </p:spTree>
    <p:extLst>
      <p:ext uri="{BB962C8B-B14F-4D97-AF65-F5344CB8AC3E}">
        <p14:creationId xmlns:p14="http://schemas.microsoft.com/office/powerpoint/2010/main" val="29360425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0"/>
          <p:cNvSpPr>
            <a:spLocks noGrp="1"/>
          </p:cNvSpPr>
          <p:nvPr>
            <p:ph type="ctrTitle"/>
          </p:nvPr>
        </p:nvSpPr>
        <p:spPr/>
        <p:txBody>
          <a:bodyPr/>
          <a:lstStyle/>
          <a:p>
            <a:r>
              <a:rPr lang="en-US" altLang="en-US" sz="4500" dirty="0"/>
              <a:t>RF Finance 101</a:t>
            </a:r>
          </a:p>
        </p:txBody>
      </p:sp>
      <p:sp>
        <p:nvSpPr>
          <p:cNvPr id="12" name="Subtitle 11"/>
          <p:cNvSpPr>
            <a:spLocks noGrp="1"/>
          </p:cNvSpPr>
          <p:nvPr>
            <p:ph type="subTitle" idx="1"/>
          </p:nvPr>
        </p:nvSpPr>
        <p:spPr/>
        <p:txBody>
          <a:bodyPr/>
          <a:lstStyle/>
          <a:p>
            <a:pPr>
              <a:defRPr/>
            </a:pPr>
            <a:r>
              <a:rPr lang="en-US" dirty="0" smtClean="0"/>
              <a:t>Keith Kaplan</a:t>
            </a:r>
          </a:p>
          <a:p>
            <a:pPr>
              <a:defRPr/>
            </a:pPr>
            <a:r>
              <a:rPr lang="en-US" dirty="0" smtClean="0"/>
              <a:t>December 14, 2017</a:t>
            </a:r>
            <a:endParaRPr lang="en-US" dirty="0"/>
          </a:p>
        </p:txBody>
      </p:sp>
    </p:spTree>
    <p:extLst>
      <p:ext uri="{BB962C8B-B14F-4D97-AF65-F5344CB8AC3E}">
        <p14:creationId xmlns:p14="http://schemas.microsoft.com/office/powerpoint/2010/main" val="2697141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a:t>
            </a:r>
            <a:endParaRPr lang="en-US" dirty="0"/>
          </a:p>
        </p:txBody>
      </p:sp>
      <p:sp>
        <p:nvSpPr>
          <p:cNvPr id="3" name="Content Placeholder 2"/>
          <p:cNvSpPr>
            <a:spLocks noGrp="1"/>
          </p:cNvSpPr>
          <p:nvPr>
            <p:ph idx="1"/>
          </p:nvPr>
        </p:nvSpPr>
        <p:spPr/>
        <p:txBody>
          <a:bodyPr/>
          <a:lstStyle/>
          <a:p>
            <a:r>
              <a:rPr lang="en-US" dirty="0"/>
              <a:t>How to Get Financial Info</a:t>
            </a:r>
          </a:p>
          <a:p>
            <a:r>
              <a:rPr lang="en-US" dirty="0" smtClean="0"/>
              <a:t>Sources of RF Income</a:t>
            </a:r>
          </a:p>
          <a:p>
            <a:r>
              <a:rPr lang="en-US" dirty="0"/>
              <a:t>Sponsored Program Volume at Campuses</a:t>
            </a:r>
          </a:p>
          <a:p>
            <a:r>
              <a:rPr lang="en-US" dirty="0" smtClean="0"/>
              <a:t>Uses of RF Income</a:t>
            </a:r>
          </a:p>
          <a:p>
            <a:endParaRPr lang="en-US" dirty="0"/>
          </a:p>
        </p:txBody>
      </p:sp>
    </p:spTree>
    <p:extLst>
      <p:ext uri="{BB962C8B-B14F-4D97-AF65-F5344CB8AC3E}">
        <p14:creationId xmlns:p14="http://schemas.microsoft.com/office/powerpoint/2010/main" val="15767215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First, A Question:</a:t>
            </a:r>
            <a:endParaRPr lang="en-US" dirty="0"/>
          </a:p>
        </p:txBody>
      </p:sp>
      <p:sp>
        <p:nvSpPr>
          <p:cNvPr id="3" name="Content Placeholder 2"/>
          <p:cNvSpPr>
            <a:spLocks noGrp="1"/>
          </p:cNvSpPr>
          <p:nvPr>
            <p:ph idx="1"/>
          </p:nvPr>
        </p:nvSpPr>
        <p:spPr/>
        <p:txBody>
          <a:bodyPr/>
          <a:lstStyle/>
          <a:p>
            <a:pPr marL="0" indent="0">
              <a:buNone/>
            </a:pPr>
            <a:r>
              <a:rPr lang="en-US" sz="4050" dirty="0"/>
              <a:t>What year is it????</a:t>
            </a:r>
          </a:p>
        </p:txBody>
      </p:sp>
    </p:spTree>
    <p:extLst>
      <p:ext uri="{BB962C8B-B14F-4D97-AF65-F5344CB8AC3E}">
        <p14:creationId xmlns:p14="http://schemas.microsoft.com/office/powerpoint/2010/main" val="40875637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3070" y="1028700"/>
            <a:ext cx="7938370" cy="457200"/>
          </a:xfrm>
        </p:spPr>
        <p:txBody>
          <a:bodyPr/>
          <a:lstStyle/>
          <a:p>
            <a:r>
              <a:rPr lang="en-US" dirty="0" smtClean="0"/>
              <a:t>Where to Get RF’s Financial Reports</a:t>
            </a:r>
            <a:endParaRPr lang="en-US" dirty="0"/>
          </a:p>
        </p:txBody>
      </p:sp>
      <p:pic>
        <p:nvPicPr>
          <p:cNvPr id="8" name="Snagit_PPT731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43070" y="1657350"/>
            <a:ext cx="8123439" cy="4114800"/>
          </a:xfrm>
        </p:spPr>
      </p:pic>
    </p:spTree>
    <p:extLst>
      <p:ext uri="{BB962C8B-B14F-4D97-AF65-F5344CB8AC3E}">
        <p14:creationId xmlns:p14="http://schemas.microsoft.com/office/powerpoint/2010/main" val="1063397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1025691"/>
            <a:ext cx="2371580" cy="2117559"/>
          </a:xfrm>
        </p:spPr>
        <p:txBody>
          <a:bodyPr/>
          <a:lstStyle/>
          <a:p>
            <a:pPr algn="l"/>
            <a:r>
              <a:rPr lang="en-US" dirty="0" smtClean="0"/>
              <a:t>What They Look Like: </a:t>
            </a:r>
            <a:r>
              <a:rPr lang="en-US" b="1" dirty="0" smtClean="0"/>
              <a:t>Operating Plan</a:t>
            </a:r>
            <a:endParaRPr lang="en-US" b="1" dirty="0"/>
          </a:p>
        </p:txBody>
      </p:sp>
      <p:pic>
        <p:nvPicPr>
          <p:cNvPr id="4" name="Snagit_PPTF51F"/>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86050" y="1031708"/>
            <a:ext cx="4114800" cy="4643260"/>
          </a:xfrm>
        </p:spPr>
      </p:pic>
    </p:spTree>
    <p:extLst>
      <p:ext uri="{BB962C8B-B14F-4D97-AF65-F5344CB8AC3E}">
        <p14:creationId xmlns:p14="http://schemas.microsoft.com/office/powerpoint/2010/main" val="7777982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1064795"/>
            <a:ext cx="2543030" cy="2286000"/>
          </a:xfrm>
        </p:spPr>
        <p:txBody>
          <a:bodyPr/>
          <a:lstStyle/>
          <a:p>
            <a:pPr algn="l"/>
            <a:r>
              <a:rPr lang="en-US" dirty="0" smtClean="0"/>
              <a:t>What They Look Like- </a:t>
            </a:r>
            <a:r>
              <a:rPr lang="en-US" b="1" dirty="0" smtClean="0"/>
              <a:t>Financial Statements</a:t>
            </a:r>
            <a:endParaRPr lang="en-US" b="1" dirty="0"/>
          </a:p>
        </p:txBody>
      </p:sp>
      <p:pic>
        <p:nvPicPr>
          <p:cNvPr id="4" name="Snagit_PPTD50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14651" y="1028701"/>
            <a:ext cx="4052855" cy="4882448"/>
          </a:xfrm>
        </p:spPr>
      </p:pic>
    </p:spTree>
    <p:extLst>
      <p:ext uri="{BB962C8B-B14F-4D97-AF65-F5344CB8AC3E}">
        <p14:creationId xmlns:p14="http://schemas.microsoft.com/office/powerpoint/2010/main" val="22991824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1028700"/>
            <a:ext cx="2543030" cy="2286000"/>
          </a:xfrm>
        </p:spPr>
        <p:txBody>
          <a:bodyPr/>
          <a:lstStyle/>
          <a:p>
            <a:pPr algn="l"/>
            <a:r>
              <a:rPr lang="en-US" dirty="0" smtClean="0"/>
              <a:t>What They Look Like- </a:t>
            </a:r>
            <a:r>
              <a:rPr lang="en-US" b="1" dirty="0" smtClean="0"/>
              <a:t>Single Audit</a:t>
            </a:r>
            <a:endParaRPr lang="en-US" b="1" dirty="0"/>
          </a:p>
        </p:txBody>
      </p:sp>
      <p:pic>
        <p:nvPicPr>
          <p:cNvPr id="4" name="Snagit_PPTD24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7550" y="1016838"/>
            <a:ext cx="3646486" cy="4983912"/>
          </a:xfrm>
          <a:prstGeom prst="rect">
            <a:avLst/>
          </a:prstGeom>
        </p:spPr>
      </p:pic>
    </p:spTree>
    <p:extLst>
      <p:ext uri="{BB962C8B-B14F-4D97-AF65-F5344CB8AC3E}">
        <p14:creationId xmlns:p14="http://schemas.microsoft.com/office/powerpoint/2010/main" val="22987067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1200150"/>
            <a:ext cx="2000249" cy="1714500"/>
          </a:xfrm>
        </p:spPr>
        <p:txBody>
          <a:bodyPr/>
          <a:lstStyle/>
          <a:p>
            <a:r>
              <a:rPr lang="en-US" dirty="0" smtClean="0"/>
              <a:t>What They Look Like- </a:t>
            </a:r>
            <a:r>
              <a:rPr lang="en-US" b="1" dirty="0" smtClean="0"/>
              <a:t>Form 990</a:t>
            </a:r>
            <a:endParaRPr lang="en-US" b="1" dirty="0"/>
          </a:p>
        </p:txBody>
      </p:sp>
      <p:pic>
        <p:nvPicPr>
          <p:cNvPr id="4" name="Snagit_PPT20D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6101" y="1007278"/>
            <a:ext cx="3815765" cy="4993472"/>
          </a:xfrm>
          <a:prstGeom prst="rect">
            <a:avLst/>
          </a:prstGeom>
        </p:spPr>
      </p:pic>
    </p:spTree>
    <p:extLst>
      <p:ext uri="{BB962C8B-B14F-4D97-AF65-F5344CB8AC3E}">
        <p14:creationId xmlns:p14="http://schemas.microsoft.com/office/powerpoint/2010/main" val="162068855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Primary Sources of RF Income</a:t>
            </a:r>
            <a:endParaRPr lang="en-US" dirty="0"/>
          </a:p>
        </p:txBody>
      </p:sp>
      <p:sp>
        <p:nvSpPr>
          <p:cNvPr id="3" name="Text Placeholder 2"/>
          <p:cNvSpPr>
            <a:spLocks noGrp="1"/>
          </p:cNvSpPr>
          <p:nvPr>
            <p:ph type="body" sz="quarter" idx="10"/>
          </p:nvPr>
        </p:nvSpPr>
        <p:spPr/>
        <p:txBody>
          <a:bodyPr/>
          <a:lstStyle/>
          <a:p>
            <a:r>
              <a:rPr lang="en-US" dirty="0" smtClean="0"/>
              <a:t>Sponsored Programs Administration </a:t>
            </a:r>
          </a:p>
          <a:p>
            <a:pPr lvl="1"/>
            <a:r>
              <a:rPr lang="en-US" dirty="0" smtClean="0"/>
              <a:t>Direct (±$753 mil)&amp; </a:t>
            </a:r>
            <a:r>
              <a:rPr lang="en-US" dirty="0"/>
              <a:t>Indirect </a:t>
            </a:r>
            <a:r>
              <a:rPr lang="en-US" dirty="0" smtClean="0"/>
              <a:t>(±$135 mil)</a:t>
            </a:r>
          </a:p>
          <a:p>
            <a:r>
              <a:rPr lang="en-US" dirty="0" smtClean="0"/>
              <a:t>Royalties from Licenses ($7 mil). Generally:</a:t>
            </a:r>
          </a:p>
          <a:p>
            <a:pPr lvl="1"/>
            <a:r>
              <a:rPr lang="en-US" dirty="0" smtClean="0"/>
              <a:t>60% campus</a:t>
            </a:r>
          </a:p>
          <a:p>
            <a:pPr lvl="1"/>
            <a:r>
              <a:rPr lang="en-US" dirty="0" smtClean="0"/>
              <a:t>40% inventor</a:t>
            </a:r>
          </a:p>
          <a:p>
            <a:r>
              <a:rPr lang="en-US" dirty="0" smtClean="0"/>
              <a:t>Agency Services Fees ($8 mil)</a:t>
            </a:r>
            <a:endParaRPr lang="en-US" sz="1500" dirty="0"/>
          </a:p>
          <a:p>
            <a:pPr lvl="1"/>
            <a:r>
              <a:rPr lang="en-US" dirty="0" smtClean="0"/>
              <a:t>Contracted services to campus related organizations</a:t>
            </a:r>
            <a:endParaRPr lang="en-US" dirty="0"/>
          </a:p>
        </p:txBody>
      </p:sp>
      <p:sp>
        <p:nvSpPr>
          <p:cNvPr id="4" name="Slide Number Placeholder 3"/>
          <p:cNvSpPr>
            <a:spLocks noGrp="1"/>
          </p:cNvSpPr>
          <p:nvPr>
            <p:ph type="sldNum" sz="quarter" idx="11"/>
          </p:nvPr>
        </p:nvSpPr>
        <p:spPr/>
        <p:txBody>
          <a:bodyPr/>
          <a:lstStyle/>
          <a:p>
            <a:fld id="{ECD2749B-2A07-4E31-B699-AC0E787B94DF}" type="slidenum">
              <a:rPr lang="en-US" altLang="en-US" smtClean="0"/>
              <a:pPr/>
              <a:t>39</a:t>
            </a:fld>
            <a:endParaRPr lang="en-US" altLang="en-US"/>
          </a:p>
        </p:txBody>
      </p:sp>
    </p:spTree>
    <p:extLst>
      <p:ext uri="{BB962C8B-B14F-4D97-AF65-F5344CB8AC3E}">
        <p14:creationId xmlns:p14="http://schemas.microsoft.com/office/powerpoint/2010/main" val="30604629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models of sponsored research support within SUNY system</a:t>
            </a:r>
            <a:endParaRPr lang="en-US" dirty="0"/>
          </a:p>
        </p:txBody>
      </p:sp>
      <p:sp>
        <p:nvSpPr>
          <p:cNvPr id="3" name="Content Placeholder 2"/>
          <p:cNvSpPr>
            <a:spLocks noGrp="1"/>
          </p:cNvSpPr>
          <p:nvPr>
            <p:ph sz="half" idx="1"/>
          </p:nvPr>
        </p:nvSpPr>
        <p:spPr/>
        <p:txBody>
          <a:bodyPr/>
          <a:lstStyle/>
          <a:p>
            <a:r>
              <a:rPr lang="en-US" dirty="0" smtClean="0"/>
              <a:t>De-centralized:</a:t>
            </a:r>
            <a:r>
              <a:rPr lang="en-US" dirty="0"/>
              <a:t/>
            </a:r>
            <a:br>
              <a:rPr lang="en-US" dirty="0"/>
            </a:br>
            <a:r>
              <a:rPr lang="en-US" dirty="0" smtClean="0"/>
              <a:t/>
            </a:r>
            <a:br>
              <a:rPr lang="en-US" dirty="0" smtClean="0"/>
            </a:br>
            <a:r>
              <a:rPr lang="en-US" sz="2000" dirty="0" smtClean="0"/>
              <a:t>* Albany</a:t>
            </a:r>
            <a:br>
              <a:rPr lang="en-US" sz="2000" dirty="0" smtClean="0"/>
            </a:br>
            <a:r>
              <a:rPr lang="en-US" sz="2000" dirty="0" smtClean="0"/>
              <a:t>* Binghamton</a:t>
            </a:r>
            <a:br>
              <a:rPr lang="en-US" sz="2000" dirty="0" smtClean="0"/>
            </a:br>
            <a:r>
              <a:rPr lang="en-US" sz="2000" dirty="0" smtClean="0"/>
              <a:t>* Buffalo State</a:t>
            </a:r>
            <a:br>
              <a:rPr lang="en-US" sz="2000" dirty="0" smtClean="0"/>
            </a:br>
            <a:r>
              <a:rPr lang="en-US" sz="2000" dirty="0" smtClean="0"/>
              <a:t>* University at Buffalo</a:t>
            </a:r>
            <a:br>
              <a:rPr lang="en-US" sz="2000" dirty="0" smtClean="0"/>
            </a:br>
            <a:r>
              <a:rPr lang="en-US" sz="2000" dirty="0" smtClean="0"/>
              <a:t>* Upstate Medical</a:t>
            </a:r>
            <a:br>
              <a:rPr lang="en-US" sz="2000" dirty="0" smtClean="0"/>
            </a:br>
            <a:r>
              <a:rPr lang="en-US" sz="2000" dirty="0" smtClean="0"/>
              <a:t>* Stony Brook</a:t>
            </a:r>
            <a:br>
              <a:rPr lang="en-US" sz="2000" dirty="0" smtClean="0"/>
            </a:br>
            <a:r>
              <a:rPr lang="en-US" sz="2000" dirty="0" smtClean="0"/>
              <a:t>* SUNY Poly</a:t>
            </a:r>
            <a:br>
              <a:rPr lang="en-US" sz="2000" dirty="0" smtClean="0"/>
            </a:br>
            <a:r>
              <a:rPr lang="en-US" sz="2400" dirty="0" smtClean="0"/>
              <a:t/>
            </a:r>
            <a:br>
              <a:rPr lang="en-US" sz="2400" dirty="0" smtClean="0"/>
            </a:br>
            <a:r>
              <a:rPr lang="en-US" sz="1600" dirty="0" smtClean="0"/>
              <a:t>Each with own Office of Sponsored Programs.</a:t>
            </a:r>
            <a:r>
              <a:rPr lang="en-US" dirty="0" smtClean="0"/>
              <a:t/>
            </a:r>
            <a:br>
              <a:rPr lang="en-US" dirty="0" smtClean="0"/>
            </a:br>
            <a:endParaRPr lang="en-US" dirty="0"/>
          </a:p>
        </p:txBody>
      </p:sp>
      <p:sp>
        <p:nvSpPr>
          <p:cNvPr id="4" name="Content Placeholder 3"/>
          <p:cNvSpPr>
            <a:spLocks noGrp="1"/>
          </p:cNvSpPr>
          <p:nvPr>
            <p:ph sz="half" idx="2"/>
          </p:nvPr>
        </p:nvSpPr>
        <p:spPr/>
        <p:txBody>
          <a:bodyPr/>
          <a:lstStyle/>
          <a:p>
            <a:r>
              <a:rPr lang="en-US" dirty="0" smtClean="0"/>
              <a:t>Central Office OSP:</a:t>
            </a:r>
            <a:br>
              <a:rPr lang="en-US" dirty="0" smtClean="0"/>
            </a:br>
            <a:r>
              <a:rPr lang="en-US" sz="1600" dirty="0" smtClean="0"/>
              <a:t/>
            </a:r>
            <a:br>
              <a:rPr lang="en-US" sz="1600" dirty="0" smtClean="0"/>
            </a:br>
            <a:r>
              <a:rPr lang="en-US" sz="1600" dirty="0" smtClean="0"/>
              <a:t>* Alfred		</a:t>
            </a:r>
            <a:r>
              <a:rPr lang="en-US" sz="1600" dirty="0"/>
              <a:t> * Morrisville</a:t>
            </a:r>
            <a:r>
              <a:rPr lang="en-US" sz="1600" dirty="0" smtClean="0"/>
              <a:t/>
            </a:r>
            <a:br>
              <a:rPr lang="en-US" sz="1600" dirty="0" smtClean="0"/>
            </a:br>
            <a:r>
              <a:rPr lang="en-US" sz="1600" dirty="0" smtClean="0"/>
              <a:t>* Brockport	</a:t>
            </a:r>
            <a:r>
              <a:rPr lang="en-US" sz="1600" dirty="0"/>
              <a:t> * New Paltz</a:t>
            </a:r>
            <a:r>
              <a:rPr lang="en-US" sz="1600" dirty="0" smtClean="0"/>
              <a:t/>
            </a:r>
            <a:br>
              <a:rPr lang="en-US" sz="1600" dirty="0" smtClean="0"/>
            </a:br>
            <a:r>
              <a:rPr lang="en-US" sz="1600" dirty="0" smtClean="0"/>
              <a:t>* Canton	</a:t>
            </a:r>
            <a:r>
              <a:rPr lang="en-US" sz="1600" dirty="0"/>
              <a:t> * Oneonta</a:t>
            </a:r>
            <a:r>
              <a:rPr lang="en-US" sz="1600" dirty="0" smtClean="0"/>
              <a:t/>
            </a:r>
            <a:br>
              <a:rPr lang="en-US" sz="1600" dirty="0" smtClean="0"/>
            </a:br>
            <a:r>
              <a:rPr lang="en-US" sz="1600" dirty="0" smtClean="0"/>
              <a:t>* Delhi		</a:t>
            </a:r>
            <a:r>
              <a:rPr lang="en-US" sz="1600" dirty="0"/>
              <a:t> * Optometry</a:t>
            </a:r>
            <a:r>
              <a:rPr lang="en-US" sz="1600" dirty="0" smtClean="0"/>
              <a:t/>
            </a:r>
            <a:br>
              <a:rPr lang="en-US" sz="1600" dirty="0" smtClean="0"/>
            </a:br>
            <a:r>
              <a:rPr lang="en-US" sz="1600" dirty="0" smtClean="0"/>
              <a:t>* Cobleskill	</a:t>
            </a:r>
            <a:r>
              <a:rPr lang="en-US" sz="1600" dirty="0"/>
              <a:t> * Old </a:t>
            </a:r>
            <a:r>
              <a:rPr lang="en-US" sz="1600" dirty="0" smtClean="0"/>
              <a:t>Westbury	 *Oswego	 *Plattsburgh</a:t>
            </a:r>
            <a:br>
              <a:rPr lang="en-US" sz="1600" dirty="0" smtClean="0"/>
            </a:br>
            <a:r>
              <a:rPr lang="en-US" sz="1600" dirty="0" smtClean="0"/>
              <a:t>* Cortland	</a:t>
            </a:r>
            <a:r>
              <a:rPr lang="en-US" sz="1600" dirty="0"/>
              <a:t> * </a:t>
            </a:r>
            <a:r>
              <a:rPr lang="en-US" sz="1600" dirty="0" smtClean="0"/>
              <a:t>Potsdam</a:t>
            </a:r>
            <a:br>
              <a:rPr lang="en-US" sz="1600" dirty="0" smtClean="0"/>
            </a:br>
            <a:r>
              <a:rPr lang="en-US" sz="1600" dirty="0" smtClean="0"/>
              <a:t>* Downstate Medical </a:t>
            </a:r>
            <a:r>
              <a:rPr lang="en-US" sz="1600" dirty="0"/>
              <a:t>* </a:t>
            </a:r>
            <a:r>
              <a:rPr lang="en-US" sz="1600" dirty="0" smtClean="0"/>
              <a:t>Purchase</a:t>
            </a:r>
            <a:br>
              <a:rPr lang="en-US" sz="1600" dirty="0" smtClean="0"/>
            </a:br>
            <a:r>
              <a:rPr lang="en-US" sz="1600" dirty="0" smtClean="0"/>
              <a:t>* Empire State 	 </a:t>
            </a:r>
            <a:br>
              <a:rPr lang="en-US" sz="1600" dirty="0" smtClean="0"/>
            </a:br>
            <a:r>
              <a:rPr lang="en-US" sz="1600" dirty="0" smtClean="0"/>
              <a:t>* ESF</a:t>
            </a:r>
            <a:br>
              <a:rPr lang="en-US" sz="1600" dirty="0" smtClean="0"/>
            </a:br>
            <a:r>
              <a:rPr lang="en-US" sz="1600" dirty="0" smtClean="0"/>
              <a:t>* Farmingdale </a:t>
            </a:r>
            <a:br>
              <a:rPr lang="en-US" sz="1600" dirty="0" smtClean="0"/>
            </a:br>
            <a:r>
              <a:rPr lang="en-US" sz="1600" dirty="0" smtClean="0"/>
              <a:t>* Fredonia</a:t>
            </a:r>
            <a:br>
              <a:rPr lang="en-US" sz="1600" dirty="0" smtClean="0"/>
            </a:br>
            <a:r>
              <a:rPr lang="en-US" sz="1600" dirty="0" smtClean="0"/>
              <a:t>* Geneseo</a:t>
            </a:r>
            <a:r>
              <a:rPr lang="en-US" sz="1600" dirty="0"/>
              <a:t/>
            </a:r>
            <a:br>
              <a:rPr lang="en-US" sz="1600" dirty="0"/>
            </a:br>
            <a:r>
              <a:rPr lang="en-US" sz="1600" dirty="0" smtClean="0"/>
              <a:t>* Maritime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a:t/>
            </a:r>
            <a:br>
              <a:rPr lang="en-US" sz="1600" dirty="0"/>
            </a:br>
            <a:r>
              <a:rPr lang="en-US" sz="1600" dirty="0"/>
              <a:t/>
            </a:r>
            <a:br>
              <a:rPr lang="en-US" sz="1600" dirty="0"/>
            </a:br>
            <a:r>
              <a:rPr lang="en-US" sz="1600" dirty="0" smtClean="0"/>
              <a:t/>
            </a:r>
            <a:br>
              <a:rPr lang="en-US" sz="1600" dirty="0" smtClean="0"/>
            </a:br>
            <a:r>
              <a:rPr lang="en-US" sz="1600" dirty="0" smtClean="0"/>
              <a:t/>
            </a:r>
            <a:br>
              <a:rPr lang="en-US" sz="1600" dirty="0" smtClean="0"/>
            </a:br>
            <a:endParaRPr lang="en-US" dirty="0"/>
          </a:p>
        </p:txBody>
      </p:sp>
      <p:sp>
        <p:nvSpPr>
          <p:cNvPr id="5" name="Slide Number Placeholder 4"/>
          <p:cNvSpPr>
            <a:spLocks noGrp="1"/>
          </p:cNvSpPr>
          <p:nvPr>
            <p:ph type="sldNum" sz="quarter" idx="10"/>
          </p:nvPr>
        </p:nvSpPr>
        <p:spPr/>
        <p:txBody>
          <a:bodyPr/>
          <a:lstStyle/>
          <a:p>
            <a:fld id="{EA5608E7-8253-412F-9277-25053481ABD4}" type="slidenum">
              <a:rPr lang="en-US" smtClean="0"/>
              <a:pPr/>
              <a:t>4</a:t>
            </a:fld>
            <a:endParaRPr lang="en-US" dirty="0"/>
          </a:p>
        </p:txBody>
      </p:sp>
    </p:spTree>
    <p:extLst>
      <p:ext uri="{BB962C8B-B14F-4D97-AF65-F5344CB8AC3E}">
        <p14:creationId xmlns:p14="http://schemas.microsoft.com/office/powerpoint/2010/main" val="266574738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Primary Sources of RF Income </a:t>
            </a:r>
            <a:r>
              <a:rPr lang="en-US" sz="1800" dirty="0"/>
              <a:t>(cont’d)</a:t>
            </a:r>
          </a:p>
        </p:txBody>
      </p:sp>
      <p:sp>
        <p:nvSpPr>
          <p:cNvPr id="3" name="Text Placeholder 2"/>
          <p:cNvSpPr>
            <a:spLocks noGrp="1"/>
          </p:cNvSpPr>
          <p:nvPr>
            <p:ph type="body" sz="quarter" idx="10"/>
          </p:nvPr>
        </p:nvSpPr>
        <p:spPr/>
        <p:txBody>
          <a:bodyPr/>
          <a:lstStyle/>
          <a:p>
            <a:r>
              <a:rPr lang="en-US" sz="1950" dirty="0"/>
              <a:t>Investment Income ($21  mil)- mostly on operating pool</a:t>
            </a:r>
          </a:p>
          <a:p>
            <a:pPr lvl="1"/>
            <a:r>
              <a:rPr lang="en-US" sz="1950" dirty="0"/>
              <a:t>This operating pool is about $215 million </a:t>
            </a:r>
          </a:p>
          <a:p>
            <a:pPr lvl="1"/>
            <a:r>
              <a:rPr lang="en-US" sz="1950" dirty="0"/>
              <a:t>Does not include Post-retirement plan trust account  </a:t>
            </a:r>
          </a:p>
          <a:p>
            <a:r>
              <a:rPr lang="en-US" sz="1950" dirty="0" err="1"/>
              <a:t>Nonsponsored</a:t>
            </a:r>
            <a:r>
              <a:rPr lang="en-US" sz="1950" dirty="0"/>
              <a:t>/Other Income ($29 mil)</a:t>
            </a:r>
          </a:p>
          <a:p>
            <a:pPr lvl="1"/>
            <a:r>
              <a:rPr lang="en-US" sz="1950" dirty="0"/>
              <a:t>Gifts, balance accounts, etc.</a:t>
            </a:r>
          </a:p>
          <a:p>
            <a:pPr lvl="1"/>
            <a:r>
              <a:rPr lang="en-US" sz="1950" dirty="0"/>
              <a:t>Awards given without terms and conditions</a:t>
            </a:r>
          </a:p>
          <a:p>
            <a:r>
              <a:rPr lang="en-US" sz="1950" dirty="0"/>
              <a:t>Third party Income ($11 mil)</a:t>
            </a:r>
          </a:p>
          <a:p>
            <a:pPr lvl="1"/>
            <a:r>
              <a:rPr lang="en-US" sz="1950" dirty="0"/>
              <a:t>Business &amp; industry using RF-owned facilities</a:t>
            </a:r>
          </a:p>
          <a:p>
            <a:pPr marL="0" indent="0">
              <a:buNone/>
            </a:pPr>
            <a:endParaRPr lang="en-US" sz="1950" dirty="0"/>
          </a:p>
        </p:txBody>
      </p:sp>
      <p:sp>
        <p:nvSpPr>
          <p:cNvPr id="4" name="Slide Number Placeholder 3"/>
          <p:cNvSpPr>
            <a:spLocks noGrp="1"/>
          </p:cNvSpPr>
          <p:nvPr>
            <p:ph type="sldNum" sz="quarter" idx="11"/>
          </p:nvPr>
        </p:nvSpPr>
        <p:spPr/>
        <p:txBody>
          <a:bodyPr/>
          <a:lstStyle/>
          <a:p>
            <a:fld id="{ECD2749B-2A07-4E31-B699-AC0E787B94DF}" type="slidenum">
              <a:rPr lang="en-US" altLang="en-US" smtClean="0"/>
              <a:pPr/>
              <a:t>40</a:t>
            </a:fld>
            <a:endParaRPr lang="en-US" altLang="en-US"/>
          </a:p>
        </p:txBody>
      </p:sp>
    </p:spTree>
    <p:extLst>
      <p:ext uri="{BB962C8B-B14F-4D97-AF65-F5344CB8AC3E}">
        <p14:creationId xmlns:p14="http://schemas.microsoft.com/office/powerpoint/2010/main" val="358902436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Expenditures	</a:t>
            </a:r>
            <a:endParaRPr lang="en-US" dirty="0"/>
          </a:p>
        </p:txBody>
      </p:sp>
      <p:sp>
        <p:nvSpPr>
          <p:cNvPr id="3" name="Content Placeholder 2"/>
          <p:cNvSpPr>
            <a:spLocks noGrp="1"/>
          </p:cNvSpPr>
          <p:nvPr>
            <p:ph idx="1"/>
          </p:nvPr>
        </p:nvSpPr>
        <p:spPr/>
        <p:txBody>
          <a:bodyPr/>
          <a:lstStyle/>
          <a:p>
            <a:r>
              <a:rPr lang="en-US" sz="1800" dirty="0"/>
              <a:t>Total cost of a sponsored agreement is comprised of the allowable direct costs incident to its performance plus allowable indirect costs of the institution (F&amp;A)</a:t>
            </a:r>
          </a:p>
          <a:p>
            <a:r>
              <a:rPr lang="en-US" sz="1800" dirty="0"/>
              <a:t>Direct Costs</a:t>
            </a:r>
          </a:p>
          <a:p>
            <a:pPr lvl="1"/>
            <a:r>
              <a:rPr lang="en-US" dirty="0" smtClean="0"/>
              <a:t>	Costs that can be identified specifically with a particular cost objective </a:t>
            </a:r>
          </a:p>
          <a:p>
            <a:pPr lvl="2"/>
            <a:r>
              <a:rPr lang="en-US" dirty="0"/>
              <a:t>Must be reasonable, allowable, and allocable 	</a:t>
            </a:r>
          </a:p>
          <a:p>
            <a:r>
              <a:rPr lang="en-US" sz="1800" dirty="0"/>
              <a:t>Indirect Costs</a:t>
            </a:r>
          </a:p>
          <a:p>
            <a:pPr lvl="1"/>
            <a:r>
              <a:rPr lang="en-US" dirty="0" smtClean="0"/>
              <a:t>Shared costs not readily identified with a particular cost objective	</a:t>
            </a:r>
            <a:endParaRPr lang="en-US" dirty="0"/>
          </a:p>
        </p:txBody>
      </p:sp>
    </p:spTree>
    <p:extLst>
      <p:ext uri="{BB962C8B-B14F-4D97-AF65-F5344CB8AC3E}">
        <p14:creationId xmlns:p14="http://schemas.microsoft.com/office/powerpoint/2010/main" val="92460111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Consistent Treatment </a:t>
            </a:r>
            <a:endParaRPr lang="en-US" dirty="0"/>
          </a:p>
        </p:txBody>
      </p:sp>
      <p:sp>
        <p:nvSpPr>
          <p:cNvPr id="3" name="Content Placeholder 2"/>
          <p:cNvSpPr>
            <a:spLocks noGrp="1"/>
          </p:cNvSpPr>
          <p:nvPr>
            <p:ph idx="1"/>
          </p:nvPr>
        </p:nvSpPr>
        <p:spPr/>
        <p:txBody>
          <a:bodyPr/>
          <a:lstStyle/>
          <a:p>
            <a:r>
              <a:rPr lang="en-US" dirty="0" smtClean="0"/>
              <a:t>No double dipping!</a:t>
            </a:r>
          </a:p>
          <a:p>
            <a:endParaRPr lang="en-US" dirty="0"/>
          </a:p>
        </p:txBody>
      </p:sp>
      <p:sp>
        <p:nvSpPr>
          <p:cNvPr id="4" name="Slide Number Placeholder 3"/>
          <p:cNvSpPr>
            <a:spLocks noGrp="1"/>
          </p:cNvSpPr>
          <p:nvPr>
            <p:ph type="sldNum" sz="quarter" idx="10"/>
          </p:nvPr>
        </p:nvSpPr>
        <p:spPr/>
        <p:txBody>
          <a:bodyPr/>
          <a:lstStyle/>
          <a:p>
            <a:fld id="{6D178C9A-4CEF-4E2F-A327-3345AC6054F8}" type="slidenum">
              <a:rPr lang="en-US" altLang="en-US" smtClean="0"/>
              <a:pPr/>
              <a:t>42</a:t>
            </a:fld>
            <a:endParaRPr lang="en-US" alt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6367" y="2514600"/>
            <a:ext cx="4571999" cy="2571750"/>
          </a:xfrm>
          <a:prstGeom prst="rect">
            <a:avLst/>
          </a:prstGeom>
        </p:spPr>
      </p:pic>
    </p:spTree>
    <p:extLst>
      <p:ext uri="{BB962C8B-B14F-4D97-AF65-F5344CB8AC3E}">
        <p14:creationId xmlns:p14="http://schemas.microsoft.com/office/powerpoint/2010/main" val="333572647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nvPr>
        </p:nvGraphicFramePr>
        <p:xfrm>
          <a:off x="1289957" y="1200150"/>
          <a:ext cx="6423252" cy="401682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463395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nvPr>
        </p:nvGraphicFramePr>
        <p:xfrm>
          <a:off x="1314450" y="1143001"/>
          <a:ext cx="6286500" cy="39897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8325206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nvPr>
        </p:nvGraphicFramePr>
        <p:xfrm>
          <a:off x="1371601" y="1085851"/>
          <a:ext cx="6393656" cy="428267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3572182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the RF Uses Funds</a:t>
            </a:r>
            <a:endParaRPr lang="en-US" dirty="0"/>
          </a:p>
        </p:txBody>
      </p:sp>
      <p:sp>
        <p:nvSpPr>
          <p:cNvPr id="3" name="Text Placeholder 2"/>
          <p:cNvSpPr>
            <a:spLocks noGrp="1"/>
          </p:cNvSpPr>
          <p:nvPr>
            <p:ph type="body" sz="quarter" idx="10"/>
          </p:nvPr>
        </p:nvSpPr>
        <p:spPr>
          <a:xfrm>
            <a:off x="1657350" y="2114550"/>
            <a:ext cx="6057900" cy="3086100"/>
          </a:xfrm>
        </p:spPr>
        <p:txBody>
          <a:bodyPr/>
          <a:lstStyle/>
          <a:p>
            <a:r>
              <a:rPr lang="en-US" dirty="0" smtClean="0"/>
              <a:t>Funds Sponsored Programs Administration</a:t>
            </a:r>
          </a:p>
          <a:p>
            <a:pPr lvl="1"/>
            <a:r>
              <a:rPr lang="en-US" sz="1500" dirty="0"/>
              <a:t>majority of the funds are used to run sponsored research at SUNY campuses</a:t>
            </a:r>
          </a:p>
          <a:p>
            <a:r>
              <a:rPr lang="en-US" dirty="0" smtClean="0"/>
              <a:t>Allocates Funds to SUNY Campuses</a:t>
            </a:r>
          </a:p>
          <a:p>
            <a:pPr lvl="1"/>
            <a:r>
              <a:rPr lang="en-US" sz="1500" dirty="0"/>
              <a:t>Sponsored Program Indirect cost recoveries </a:t>
            </a:r>
            <a:r>
              <a:rPr lang="en-US" sz="1200" dirty="0"/>
              <a:t>(aka IDC)</a:t>
            </a:r>
            <a:endParaRPr lang="en-US" sz="1500" dirty="0"/>
          </a:p>
          <a:p>
            <a:pPr lvl="1"/>
            <a:r>
              <a:rPr lang="en-US" sz="1500" dirty="0"/>
              <a:t>Agency cost recoveries</a:t>
            </a:r>
          </a:p>
          <a:p>
            <a:pPr lvl="1"/>
            <a:r>
              <a:rPr lang="en-US" sz="1500" dirty="0"/>
              <a:t>RF’s share of royalties</a:t>
            </a:r>
          </a:p>
          <a:p>
            <a:pPr lvl="1"/>
            <a:r>
              <a:rPr lang="en-US" sz="1500" dirty="0"/>
              <a:t>Fees paid by business/industry to use campus service centers</a:t>
            </a:r>
          </a:p>
          <a:p>
            <a:pPr lvl="1"/>
            <a:r>
              <a:rPr lang="en-US" sz="1500" dirty="0"/>
              <a:t>Equity distribution from Brookhaven Science Associates</a:t>
            </a:r>
          </a:p>
          <a:p>
            <a:pPr lvl="1"/>
            <a:r>
              <a:rPr lang="en-US" sz="1500" dirty="0" err="1"/>
              <a:t>Nonsponsored</a:t>
            </a:r>
            <a:r>
              <a:rPr lang="en-US" sz="1500" dirty="0"/>
              <a:t> &amp; other income</a:t>
            </a:r>
          </a:p>
        </p:txBody>
      </p:sp>
      <p:sp>
        <p:nvSpPr>
          <p:cNvPr id="4" name="Slide Number Placeholder 3"/>
          <p:cNvSpPr>
            <a:spLocks noGrp="1"/>
          </p:cNvSpPr>
          <p:nvPr>
            <p:ph type="sldNum" sz="quarter" idx="11"/>
          </p:nvPr>
        </p:nvSpPr>
        <p:spPr/>
        <p:txBody>
          <a:bodyPr/>
          <a:lstStyle/>
          <a:p>
            <a:fld id="{ECD2749B-2A07-4E31-B699-AC0E787B94DF}" type="slidenum">
              <a:rPr lang="en-US" altLang="en-US" smtClean="0"/>
              <a:pPr/>
              <a:t>46</a:t>
            </a:fld>
            <a:endParaRPr lang="en-US" altLang="en-US"/>
          </a:p>
        </p:txBody>
      </p:sp>
    </p:spTree>
    <p:extLst>
      <p:ext uri="{BB962C8B-B14F-4D97-AF65-F5344CB8AC3E}">
        <p14:creationId xmlns:p14="http://schemas.microsoft.com/office/powerpoint/2010/main" val="181531567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the RF Uses Funds </a:t>
            </a:r>
            <a:r>
              <a:rPr lang="en-US" sz="1500" dirty="0"/>
              <a:t>(cont’d)</a:t>
            </a:r>
          </a:p>
        </p:txBody>
      </p:sp>
      <p:sp>
        <p:nvSpPr>
          <p:cNvPr id="3" name="Text Placeholder 2"/>
          <p:cNvSpPr>
            <a:spLocks noGrp="1"/>
          </p:cNvSpPr>
          <p:nvPr>
            <p:ph type="body" sz="quarter" idx="10"/>
          </p:nvPr>
        </p:nvSpPr>
        <p:spPr/>
        <p:txBody>
          <a:bodyPr/>
          <a:lstStyle/>
          <a:p>
            <a:r>
              <a:rPr lang="en-US" dirty="0" smtClean="0"/>
              <a:t>Funds for Systems and Infrastructure</a:t>
            </a:r>
          </a:p>
          <a:p>
            <a:pPr lvl="1"/>
            <a:r>
              <a:rPr lang="en-US" dirty="0" smtClean="0"/>
              <a:t>RF provides services, systems and infrastructure at campuses and Central Office that support the SUNY research enterprise</a:t>
            </a:r>
          </a:p>
          <a:p>
            <a:pPr lvl="1"/>
            <a:r>
              <a:rPr lang="en-US" dirty="0" smtClean="0"/>
              <a:t>Assessment</a:t>
            </a:r>
          </a:p>
          <a:p>
            <a:pPr lvl="2"/>
            <a:r>
              <a:rPr lang="en-US" dirty="0" smtClean="0"/>
              <a:t>Tool used to allocate Central Office costs based on type of cost and campus revenue</a:t>
            </a:r>
          </a:p>
          <a:p>
            <a:pPr lvl="2"/>
            <a:r>
              <a:rPr lang="en-US" dirty="0" smtClean="0"/>
              <a:t>.3% to all campuses for SUNY Strategic Plan</a:t>
            </a:r>
          </a:p>
          <a:p>
            <a:pPr lvl="2"/>
            <a:r>
              <a:rPr lang="en-US" dirty="0" smtClean="0"/>
              <a:t>Agency fee at cost</a:t>
            </a:r>
            <a:endParaRPr lang="en-US" dirty="0"/>
          </a:p>
        </p:txBody>
      </p:sp>
      <p:sp>
        <p:nvSpPr>
          <p:cNvPr id="4" name="Slide Number Placeholder 3"/>
          <p:cNvSpPr>
            <a:spLocks noGrp="1"/>
          </p:cNvSpPr>
          <p:nvPr>
            <p:ph type="sldNum" sz="quarter" idx="11"/>
          </p:nvPr>
        </p:nvSpPr>
        <p:spPr/>
        <p:txBody>
          <a:bodyPr/>
          <a:lstStyle/>
          <a:p>
            <a:fld id="{ECD2749B-2A07-4E31-B699-AC0E787B94DF}" type="slidenum">
              <a:rPr lang="en-US" altLang="en-US" smtClean="0"/>
              <a:pPr/>
              <a:t>47</a:t>
            </a:fld>
            <a:endParaRPr lang="en-US" altLang="en-US" dirty="0"/>
          </a:p>
        </p:txBody>
      </p:sp>
    </p:spTree>
    <p:extLst>
      <p:ext uri="{BB962C8B-B14F-4D97-AF65-F5344CB8AC3E}">
        <p14:creationId xmlns:p14="http://schemas.microsoft.com/office/powerpoint/2010/main" val="20790151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the RF Uses Funds </a:t>
            </a:r>
            <a:r>
              <a:rPr lang="en-US" sz="1500" dirty="0"/>
              <a:t>(cont’d)</a:t>
            </a:r>
            <a:endParaRPr lang="en-US" dirty="0"/>
          </a:p>
        </p:txBody>
      </p:sp>
      <p:sp>
        <p:nvSpPr>
          <p:cNvPr id="3" name="Text Placeholder 2"/>
          <p:cNvSpPr>
            <a:spLocks noGrp="1"/>
          </p:cNvSpPr>
          <p:nvPr>
            <p:ph type="body" sz="quarter" idx="10"/>
          </p:nvPr>
        </p:nvSpPr>
        <p:spPr/>
        <p:txBody>
          <a:bodyPr/>
          <a:lstStyle/>
          <a:p>
            <a:r>
              <a:rPr lang="en-US" dirty="0" smtClean="0"/>
              <a:t>Funds for Corporate Reserve</a:t>
            </a:r>
          </a:p>
          <a:p>
            <a:pPr lvl="1"/>
            <a:r>
              <a:rPr lang="en-US" dirty="0" smtClean="0"/>
              <a:t>Target is to keep on hand 10% of F&amp;A ($13.5 million)</a:t>
            </a:r>
          </a:p>
          <a:p>
            <a:pPr lvl="1"/>
            <a:r>
              <a:rPr lang="en-US" dirty="0" smtClean="0"/>
              <a:t>Primarily used to cover major initiatives</a:t>
            </a:r>
          </a:p>
          <a:p>
            <a:r>
              <a:rPr lang="en-US" dirty="0" smtClean="0"/>
              <a:t>Investment Reserve</a:t>
            </a:r>
          </a:p>
          <a:p>
            <a:pPr lvl="1"/>
            <a:r>
              <a:rPr lang="en-US" dirty="0" smtClean="0"/>
              <a:t>Designed to lessen impact to campuses from investment income fluctuations</a:t>
            </a:r>
          </a:p>
          <a:p>
            <a:pPr lvl="1"/>
            <a:r>
              <a:rPr lang="en-US" dirty="0" smtClean="0"/>
              <a:t>RF has been rebuilding the balance</a:t>
            </a:r>
            <a:endParaRPr lang="en-US" dirty="0"/>
          </a:p>
        </p:txBody>
      </p:sp>
      <p:sp>
        <p:nvSpPr>
          <p:cNvPr id="4" name="Slide Number Placeholder 3"/>
          <p:cNvSpPr>
            <a:spLocks noGrp="1"/>
          </p:cNvSpPr>
          <p:nvPr>
            <p:ph type="sldNum" sz="quarter" idx="11"/>
          </p:nvPr>
        </p:nvSpPr>
        <p:spPr/>
        <p:txBody>
          <a:bodyPr/>
          <a:lstStyle/>
          <a:p>
            <a:fld id="{ECD2749B-2A07-4E31-B699-AC0E787B94DF}" type="slidenum">
              <a:rPr lang="en-US" altLang="en-US" smtClean="0"/>
              <a:pPr/>
              <a:t>48</a:t>
            </a:fld>
            <a:endParaRPr lang="en-US" altLang="en-US"/>
          </a:p>
        </p:txBody>
      </p:sp>
    </p:spTree>
    <p:extLst>
      <p:ext uri="{BB962C8B-B14F-4D97-AF65-F5344CB8AC3E}">
        <p14:creationId xmlns:p14="http://schemas.microsoft.com/office/powerpoint/2010/main" val="191892281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428750" y="914400"/>
            <a:ext cx="6000750" cy="4228817"/>
          </a:xfrm>
          <a:prstGeom prst="rect">
            <a:avLst/>
          </a:prstGeom>
        </p:spPr>
      </p:pic>
    </p:spTree>
    <p:extLst>
      <p:ext uri="{BB962C8B-B14F-4D97-AF65-F5344CB8AC3E}">
        <p14:creationId xmlns:p14="http://schemas.microsoft.com/office/powerpoint/2010/main" val="42518358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Central Office Sponsored Programs</a:t>
            </a:r>
            <a:br>
              <a:rPr lang="en-US" sz="3200" dirty="0" smtClean="0"/>
            </a:br>
            <a:r>
              <a:rPr lang="en-US" sz="2400" dirty="0" smtClean="0"/>
              <a:t>22 campuses plus systems wide support</a:t>
            </a:r>
            <a:endParaRPr lang="en-US" sz="3200" dirty="0"/>
          </a:p>
        </p:txBody>
      </p:sp>
      <p:sp>
        <p:nvSpPr>
          <p:cNvPr id="3" name="Slide Number Placeholder 2"/>
          <p:cNvSpPr>
            <a:spLocks noGrp="1"/>
          </p:cNvSpPr>
          <p:nvPr>
            <p:ph type="sldNum" sz="quarter" idx="10"/>
          </p:nvPr>
        </p:nvSpPr>
        <p:spPr/>
        <p:txBody>
          <a:bodyPr/>
          <a:lstStyle/>
          <a:p>
            <a:fld id="{EA5608E7-8253-412F-9277-25053481ABD4}" type="slidenum">
              <a:rPr lang="en-US" smtClean="0"/>
              <a:pPr/>
              <a:t>5</a:t>
            </a:fld>
            <a:endParaRPr lang="en-US"/>
          </a:p>
        </p:txBody>
      </p:sp>
      <p:pic>
        <p:nvPicPr>
          <p:cNvPr id="1026" name="Picture 2" descr="C:\Users\Parkertr\AppData\Local\Temp\SNAGHTML97bb9e6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95400"/>
            <a:ext cx="6858000"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453595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pPr marL="0" indent="0">
              <a:buNone/>
            </a:pPr>
            <a:r>
              <a:rPr lang="en-US" sz="3000" b="1" dirty="0"/>
              <a:t>Contact:</a:t>
            </a:r>
          </a:p>
          <a:p>
            <a:r>
              <a:rPr lang="en-US" sz="3000" dirty="0"/>
              <a:t>Keith B. Kaplan, CPA</a:t>
            </a:r>
          </a:p>
          <a:p>
            <a:r>
              <a:rPr lang="en-US" sz="3000" dirty="0"/>
              <a:t>Financial Accounting Manager</a:t>
            </a:r>
          </a:p>
          <a:p>
            <a:r>
              <a:rPr lang="en-US" sz="3000" dirty="0"/>
              <a:t>518-434-7035</a:t>
            </a:r>
          </a:p>
          <a:p>
            <a:r>
              <a:rPr lang="en-US" sz="3000" dirty="0"/>
              <a:t>keith.kaplan@rfsuny.org</a:t>
            </a:r>
          </a:p>
        </p:txBody>
      </p:sp>
    </p:spTree>
    <p:extLst>
      <p:ext uri="{BB962C8B-B14F-4D97-AF65-F5344CB8AC3E}">
        <p14:creationId xmlns:p14="http://schemas.microsoft.com/office/powerpoint/2010/main" val="40474860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143000" y="457200"/>
            <a:ext cx="7391400" cy="1200150"/>
          </a:xfrm>
        </p:spPr>
        <p:txBody>
          <a:bodyPr/>
          <a:lstStyle/>
          <a:p>
            <a:r>
              <a:rPr lang="en-US" sz="2400" dirty="0"/>
              <a:t>Collective Volume Position Among Campuses    </a:t>
            </a:r>
            <a:br>
              <a:rPr lang="en-US" sz="2400" dirty="0"/>
            </a:br>
            <a:r>
              <a:rPr lang="en-US" sz="2400" dirty="0"/>
              <a:t>FY </a:t>
            </a:r>
            <a:r>
              <a:rPr lang="en-US" sz="2400" dirty="0" smtClean="0"/>
              <a:t>2017</a:t>
            </a:r>
            <a:endParaRPr lang="en-US" sz="2400" dirty="0"/>
          </a:p>
        </p:txBody>
      </p:sp>
      <p:sp>
        <p:nvSpPr>
          <p:cNvPr id="5" name="Notched Right Arrow 4"/>
          <p:cNvSpPr/>
          <p:nvPr/>
        </p:nvSpPr>
        <p:spPr>
          <a:xfrm>
            <a:off x="1447800" y="2958074"/>
            <a:ext cx="4038600" cy="363474"/>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096000" y="2304366"/>
            <a:ext cx="2914650" cy="646331"/>
          </a:xfrm>
          <a:prstGeom prst="rect">
            <a:avLst/>
          </a:prstGeom>
          <a:noFill/>
        </p:spPr>
        <p:txBody>
          <a:bodyPr wrap="square" rtlCol="0">
            <a:spAutoFit/>
          </a:bodyPr>
          <a:lstStyle/>
          <a:p>
            <a:r>
              <a:rPr lang="en-US" dirty="0" smtClean="0">
                <a:solidFill>
                  <a:srgbClr val="004C93"/>
                </a:solidFill>
              </a:rPr>
              <a:t>Stony Brook University</a:t>
            </a:r>
          </a:p>
          <a:p>
            <a:r>
              <a:rPr lang="en-US" dirty="0" smtClean="0">
                <a:solidFill>
                  <a:srgbClr val="004C93"/>
                </a:solidFill>
              </a:rPr>
              <a:t>$169.2M</a:t>
            </a:r>
            <a:endParaRPr lang="en-US" dirty="0">
              <a:solidFill>
                <a:srgbClr val="004C93"/>
              </a:solidFill>
            </a:endParaRPr>
          </a:p>
        </p:txBody>
      </p:sp>
      <p:sp>
        <p:nvSpPr>
          <p:cNvPr id="10" name="TextBox 9"/>
          <p:cNvSpPr txBox="1"/>
          <p:nvPr/>
        </p:nvSpPr>
        <p:spPr>
          <a:xfrm>
            <a:off x="5854700" y="2942979"/>
            <a:ext cx="2247900" cy="646331"/>
          </a:xfrm>
          <a:prstGeom prst="rect">
            <a:avLst/>
          </a:prstGeom>
          <a:noFill/>
        </p:spPr>
        <p:txBody>
          <a:bodyPr wrap="square" rtlCol="0">
            <a:spAutoFit/>
          </a:bodyPr>
          <a:lstStyle/>
          <a:p>
            <a:r>
              <a:rPr lang="en-US" dirty="0" smtClean="0">
                <a:solidFill>
                  <a:srgbClr val="004C93"/>
                </a:solidFill>
              </a:rPr>
              <a:t>U of Buffalo</a:t>
            </a:r>
          </a:p>
          <a:p>
            <a:r>
              <a:rPr lang="en-US" dirty="0" smtClean="0">
                <a:solidFill>
                  <a:srgbClr val="004C93"/>
                </a:solidFill>
              </a:rPr>
              <a:t>$164.0M</a:t>
            </a:r>
            <a:endParaRPr lang="en-US" dirty="0">
              <a:solidFill>
                <a:srgbClr val="004C93"/>
              </a:solidFill>
            </a:endParaRPr>
          </a:p>
        </p:txBody>
      </p:sp>
      <p:sp>
        <p:nvSpPr>
          <p:cNvPr id="11" name="Notched Right Arrow 10"/>
          <p:cNvSpPr/>
          <p:nvPr/>
        </p:nvSpPr>
        <p:spPr>
          <a:xfrm>
            <a:off x="1447800" y="2339591"/>
            <a:ext cx="4267200" cy="363474"/>
          </a:xfrm>
          <a:prstGeom prst="notched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flipH="1">
            <a:off x="5486400" y="3597713"/>
            <a:ext cx="3105150" cy="646331"/>
          </a:xfrm>
          <a:prstGeom prst="rect">
            <a:avLst/>
          </a:prstGeom>
          <a:noFill/>
        </p:spPr>
        <p:txBody>
          <a:bodyPr wrap="square" rtlCol="0">
            <a:spAutoFit/>
          </a:bodyPr>
          <a:lstStyle/>
          <a:p>
            <a:r>
              <a:rPr lang="en-US" dirty="0" smtClean="0">
                <a:solidFill>
                  <a:srgbClr val="1BA53C"/>
                </a:solidFill>
              </a:rPr>
              <a:t>CO Centralized Campuses</a:t>
            </a:r>
          </a:p>
          <a:p>
            <a:r>
              <a:rPr lang="en-US" dirty="0" smtClean="0">
                <a:solidFill>
                  <a:srgbClr val="1BA53C"/>
                </a:solidFill>
              </a:rPr>
              <a:t>$116.2M</a:t>
            </a:r>
            <a:endParaRPr lang="en-US" dirty="0">
              <a:solidFill>
                <a:srgbClr val="1BA53C"/>
              </a:solidFill>
            </a:endParaRPr>
          </a:p>
        </p:txBody>
      </p:sp>
      <p:sp>
        <p:nvSpPr>
          <p:cNvPr id="13" name="Notched Right Arrow 12"/>
          <p:cNvSpPr/>
          <p:nvPr/>
        </p:nvSpPr>
        <p:spPr>
          <a:xfrm>
            <a:off x="1454150" y="4234897"/>
            <a:ext cx="2781300" cy="363474"/>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877315" y="4232844"/>
            <a:ext cx="4419600" cy="646331"/>
          </a:xfrm>
          <a:prstGeom prst="rect">
            <a:avLst/>
          </a:prstGeom>
          <a:noFill/>
        </p:spPr>
        <p:txBody>
          <a:bodyPr wrap="square" rtlCol="0">
            <a:spAutoFit/>
          </a:bodyPr>
          <a:lstStyle/>
          <a:p>
            <a:r>
              <a:rPr lang="en-US" dirty="0" smtClean="0">
                <a:solidFill>
                  <a:srgbClr val="004C93"/>
                </a:solidFill>
              </a:rPr>
              <a:t>         SUNY Albany </a:t>
            </a:r>
          </a:p>
          <a:p>
            <a:r>
              <a:rPr lang="en-US" dirty="0" smtClean="0">
                <a:solidFill>
                  <a:srgbClr val="004C93"/>
                </a:solidFill>
              </a:rPr>
              <a:t>         $103.0M</a:t>
            </a:r>
            <a:endParaRPr lang="en-US" dirty="0">
              <a:solidFill>
                <a:srgbClr val="004C93"/>
              </a:solidFill>
            </a:endParaRPr>
          </a:p>
        </p:txBody>
      </p:sp>
      <p:sp>
        <p:nvSpPr>
          <p:cNvPr id="16" name="Notched Right Arrow 15"/>
          <p:cNvSpPr/>
          <p:nvPr/>
        </p:nvSpPr>
        <p:spPr>
          <a:xfrm>
            <a:off x="1447800" y="3532858"/>
            <a:ext cx="3581400" cy="363474"/>
          </a:xfrm>
          <a:prstGeom prst="notched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Notched Right Arrow 16"/>
          <p:cNvSpPr/>
          <p:nvPr/>
        </p:nvSpPr>
        <p:spPr>
          <a:xfrm>
            <a:off x="1447800" y="4891312"/>
            <a:ext cx="1752600" cy="363474"/>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3238500" y="4859988"/>
            <a:ext cx="5276850" cy="646331"/>
          </a:xfrm>
          <a:prstGeom prst="rect">
            <a:avLst/>
          </a:prstGeom>
          <a:noFill/>
        </p:spPr>
        <p:txBody>
          <a:bodyPr wrap="square" rtlCol="0">
            <a:spAutoFit/>
          </a:bodyPr>
          <a:lstStyle/>
          <a:p>
            <a:r>
              <a:rPr lang="en-US" dirty="0" smtClean="0">
                <a:solidFill>
                  <a:srgbClr val="004C93"/>
                </a:solidFill>
              </a:rPr>
              <a:t>Binghamton University</a:t>
            </a:r>
          </a:p>
          <a:p>
            <a:r>
              <a:rPr lang="en-US" dirty="0" smtClean="0">
                <a:solidFill>
                  <a:srgbClr val="004C93"/>
                </a:solidFill>
              </a:rPr>
              <a:t>$39.8M</a:t>
            </a:r>
            <a:endParaRPr lang="en-US" dirty="0">
              <a:solidFill>
                <a:srgbClr val="004C93"/>
              </a:solidFill>
            </a:endParaRPr>
          </a:p>
        </p:txBody>
      </p:sp>
      <p:sp>
        <p:nvSpPr>
          <p:cNvPr id="18" name="Notched Right Arrow 17"/>
          <p:cNvSpPr/>
          <p:nvPr/>
        </p:nvSpPr>
        <p:spPr>
          <a:xfrm>
            <a:off x="1447800" y="1820301"/>
            <a:ext cx="5695950" cy="363474"/>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7143750" y="1676400"/>
            <a:ext cx="1162050" cy="646331"/>
          </a:xfrm>
          <a:prstGeom prst="rect">
            <a:avLst/>
          </a:prstGeom>
          <a:noFill/>
        </p:spPr>
        <p:txBody>
          <a:bodyPr wrap="square" rtlCol="0">
            <a:spAutoFit/>
          </a:bodyPr>
          <a:lstStyle/>
          <a:p>
            <a:r>
              <a:rPr lang="en-US" dirty="0" smtClean="0">
                <a:solidFill>
                  <a:srgbClr val="004C93"/>
                </a:solidFill>
              </a:rPr>
              <a:t>Poly</a:t>
            </a:r>
          </a:p>
          <a:p>
            <a:r>
              <a:rPr lang="en-US" dirty="0" smtClean="0">
                <a:solidFill>
                  <a:srgbClr val="004C93"/>
                </a:solidFill>
              </a:rPr>
              <a:t>$271.7M</a:t>
            </a:r>
            <a:endParaRPr lang="en-US" dirty="0">
              <a:solidFill>
                <a:srgbClr val="004C93"/>
              </a:solidFill>
            </a:endParaRPr>
          </a:p>
        </p:txBody>
      </p:sp>
      <p:sp>
        <p:nvSpPr>
          <p:cNvPr id="2" name="Slide Number Placeholder 1"/>
          <p:cNvSpPr>
            <a:spLocks noGrp="1"/>
          </p:cNvSpPr>
          <p:nvPr>
            <p:ph type="sldNum" sz="quarter" idx="10"/>
          </p:nvPr>
        </p:nvSpPr>
        <p:spPr/>
        <p:txBody>
          <a:bodyPr/>
          <a:lstStyle/>
          <a:p>
            <a:fld id="{EA5608E7-8253-412F-9277-25053481ABD4}" type="slidenum">
              <a:rPr lang="en-US" smtClean="0"/>
              <a:pPr/>
              <a:t>6</a:t>
            </a:fld>
            <a:endParaRPr lang="en-US"/>
          </a:p>
        </p:txBody>
      </p:sp>
      <p:sp>
        <p:nvSpPr>
          <p:cNvPr id="20" name="Notched Right Arrow 19"/>
          <p:cNvSpPr/>
          <p:nvPr/>
        </p:nvSpPr>
        <p:spPr>
          <a:xfrm>
            <a:off x="1454150" y="5547727"/>
            <a:ext cx="1371600" cy="363474"/>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190235" y="5506319"/>
            <a:ext cx="1838965" cy="646331"/>
          </a:xfrm>
          <a:prstGeom prst="rect">
            <a:avLst/>
          </a:prstGeom>
          <a:noFill/>
        </p:spPr>
        <p:txBody>
          <a:bodyPr wrap="none" rtlCol="0">
            <a:spAutoFit/>
          </a:bodyPr>
          <a:lstStyle/>
          <a:p>
            <a:r>
              <a:rPr lang="en-US" dirty="0" smtClean="0">
                <a:solidFill>
                  <a:schemeClr val="accent1">
                    <a:lumMod val="75000"/>
                  </a:schemeClr>
                </a:solidFill>
              </a:rPr>
              <a:t>Upstate Medical</a:t>
            </a:r>
          </a:p>
          <a:p>
            <a:r>
              <a:rPr lang="en-US" dirty="0" smtClean="0">
                <a:solidFill>
                  <a:schemeClr val="accent1">
                    <a:lumMod val="75000"/>
                  </a:schemeClr>
                </a:solidFill>
              </a:rPr>
              <a:t>$33.3M</a:t>
            </a:r>
            <a:endParaRPr lang="en-US" dirty="0">
              <a:solidFill>
                <a:schemeClr val="accent1">
                  <a:lumMod val="75000"/>
                </a:schemeClr>
              </a:solidFill>
            </a:endParaRPr>
          </a:p>
        </p:txBody>
      </p:sp>
      <p:sp>
        <p:nvSpPr>
          <p:cNvPr id="21" name="Notched Right Arrow 20"/>
          <p:cNvSpPr/>
          <p:nvPr/>
        </p:nvSpPr>
        <p:spPr>
          <a:xfrm>
            <a:off x="1447800" y="6220791"/>
            <a:ext cx="990600" cy="363474"/>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200400" y="6178133"/>
            <a:ext cx="1501373" cy="646331"/>
          </a:xfrm>
          <a:prstGeom prst="rect">
            <a:avLst/>
          </a:prstGeom>
          <a:noFill/>
        </p:spPr>
        <p:txBody>
          <a:bodyPr wrap="none" rtlCol="0">
            <a:spAutoFit/>
          </a:bodyPr>
          <a:lstStyle/>
          <a:p>
            <a:r>
              <a:rPr lang="en-US" dirty="0" smtClean="0">
                <a:solidFill>
                  <a:schemeClr val="accent1">
                    <a:lumMod val="75000"/>
                  </a:schemeClr>
                </a:solidFill>
              </a:rPr>
              <a:t>Buffalo State</a:t>
            </a:r>
          </a:p>
          <a:p>
            <a:r>
              <a:rPr lang="en-US" dirty="0" smtClean="0">
                <a:solidFill>
                  <a:schemeClr val="accent1">
                    <a:lumMod val="75000"/>
                  </a:schemeClr>
                </a:solidFill>
              </a:rPr>
              <a:t>$23.6M</a:t>
            </a:r>
            <a:endParaRPr lang="en-US" dirty="0">
              <a:solidFill>
                <a:schemeClr val="accent1">
                  <a:lumMod val="75000"/>
                </a:schemeClr>
              </a:solidFill>
            </a:endParaRPr>
          </a:p>
        </p:txBody>
      </p:sp>
    </p:spTree>
    <p:extLst>
      <p:ext uri="{BB962C8B-B14F-4D97-AF65-F5344CB8AC3E}">
        <p14:creationId xmlns:p14="http://schemas.microsoft.com/office/powerpoint/2010/main" val="42766317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57250"/>
          </a:xfrm>
        </p:spPr>
        <p:txBody>
          <a:bodyPr/>
          <a:lstStyle/>
          <a:p>
            <a:r>
              <a:rPr lang="en-US" dirty="0" smtClean="0"/>
              <a:t>Portrait by the Numbers</a:t>
            </a:r>
            <a:endParaRPr lang="en-US" dirty="0"/>
          </a:p>
        </p:txBody>
      </p:sp>
      <p:sp>
        <p:nvSpPr>
          <p:cNvPr id="3" name="Content Placeholder 2"/>
          <p:cNvSpPr>
            <a:spLocks noGrp="1"/>
          </p:cNvSpPr>
          <p:nvPr>
            <p:ph idx="1"/>
          </p:nvPr>
        </p:nvSpPr>
        <p:spPr>
          <a:xfrm>
            <a:off x="457200" y="1085850"/>
            <a:ext cx="8229600" cy="5238750"/>
          </a:xfrm>
        </p:spPr>
        <p:txBody>
          <a:bodyPr/>
          <a:lstStyle/>
          <a:p>
            <a:pPr marL="0" indent="0" algn="ctr">
              <a:buNone/>
            </a:pPr>
            <a:r>
              <a:rPr lang="en-US" sz="2000" b="1" dirty="0"/>
              <a:t>Total of </a:t>
            </a:r>
            <a:r>
              <a:rPr lang="en-US" sz="2000" b="1" dirty="0" smtClean="0"/>
              <a:t>22 </a:t>
            </a:r>
            <a:r>
              <a:rPr lang="en-US" sz="2000" b="1" dirty="0"/>
              <a:t>Campuses</a:t>
            </a:r>
          </a:p>
          <a:p>
            <a:pPr marL="0" indent="0" algn="ctr">
              <a:buNone/>
            </a:pPr>
            <a:r>
              <a:rPr lang="en-US" sz="1800" dirty="0"/>
              <a:t>3 Doctoral Colleges</a:t>
            </a:r>
          </a:p>
          <a:p>
            <a:pPr marL="0" indent="0" algn="ctr">
              <a:buNone/>
            </a:pPr>
            <a:r>
              <a:rPr lang="en-US" sz="1800" dirty="0"/>
              <a:t>12 Arts and Sciences Colleges</a:t>
            </a:r>
          </a:p>
          <a:p>
            <a:pPr marL="0" indent="0" algn="ctr">
              <a:buNone/>
            </a:pPr>
            <a:r>
              <a:rPr lang="en-US" sz="1800" dirty="0"/>
              <a:t>7 Technical </a:t>
            </a:r>
            <a:r>
              <a:rPr lang="en-US" sz="1800" dirty="0" smtClean="0"/>
              <a:t>Colleges</a:t>
            </a:r>
          </a:p>
          <a:p>
            <a:pPr marL="0" indent="0" algn="ctr">
              <a:buNone/>
            </a:pPr>
            <a:r>
              <a:rPr lang="en-US" b="1" u="sng" dirty="0" smtClean="0"/>
              <a:t>Total </a:t>
            </a:r>
            <a:r>
              <a:rPr lang="en-US" b="1" u="sng" dirty="0"/>
              <a:t>Expenditures by Campus Location (FY </a:t>
            </a:r>
            <a:r>
              <a:rPr lang="en-US" b="1" u="sng" dirty="0" smtClean="0"/>
              <a:t>2017 </a:t>
            </a:r>
            <a:r>
              <a:rPr lang="en-US" b="1" u="sng" dirty="0"/>
              <a:t>SPAR)</a:t>
            </a:r>
          </a:p>
          <a:p>
            <a:pPr marL="0" indent="0">
              <a:buNone/>
            </a:pPr>
            <a:r>
              <a:rPr lang="en-US" sz="1500" dirty="0" smtClean="0"/>
              <a:t>	</a:t>
            </a:r>
            <a:r>
              <a:rPr lang="en-US" sz="2000" dirty="0" smtClean="0"/>
              <a:t>Downstate </a:t>
            </a:r>
            <a:r>
              <a:rPr lang="en-US" sz="2000" dirty="0"/>
              <a:t>Medical Center			$ </a:t>
            </a:r>
            <a:r>
              <a:rPr lang="en-US" sz="2000" dirty="0" smtClean="0"/>
              <a:t>47.5M</a:t>
            </a:r>
            <a:endParaRPr lang="en-US" sz="2000" dirty="0"/>
          </a:p>
          <a:p>
            <a:pPr marL="0" indent="0">
              <a:buNone/>
            </a:pPr>
            <a:r>
              <a:rPr lang="en-US" sz="2000" dirty="0"/>
              <a:t>	</a:t>
            </a:r>
            <a:r>
              <a:rPr lang="en-US" sz="2000" dirty="0" smtClean="0"/>
              <a:t>ESF</a:t>
            </a:r>
            <a:r>
              <a:rPr lang="en-US" sz="2000" dirty="0"/>
              <a:t>			  		   </a:t>
            </a:r>
            <a:r>
              <a:rPr lang="en-US" sz="2000" dirty="0" smtClean="0"/>
              <a:t>16.6</a:t>
            </a:r>
            <a:endParaRPr lang="en-US" sz="2000" dirty="0"/>
          </a:p>
          <a:p>
            <a:pPr marL="0" indent="0">
              <a:buNone/>
            </a:pPr>
            <a:r>
              <a:rPr lang="en-US" sz="2000" dirty="0"/>
              <a:t>	</a:t>
            </a:r>
            <a:r>
              <a:rPr lang="en-US" sz="2000" dirty="0" smtClean="0"/>
              <a:t>Optometry</a:t>
            </a:r>
            <a:r>
              <a:rPr lang="en-US" sz="2000" dirty="0"/>
              <a:t>		    		   </a:t>
            </a:r>
            <a:r>
              <a:rPr lang="en-US" sz="2000" dirty="0" smtClean="0"/>
              <a:t>  3.0</a:t>
            </a:r>
            <a:endParaRPr lang="en-US" sz="2000" dirty="0"/>
          </a:p>
          <a:p>
            <a:pPr marL="0" indent="0">
              <a:buNone/>
            </a:pPr>
            <a:r>
              <a:rPr lang="en-US" sz="2000" dirty="0"/>
              <a:t>	</a:t>
            </a:r>
            <a:r>
              <a:rPr lang="en-US" sz="2000" dirty="0" smtClean="0"/>
              <a:t>12 </a:t>
            </a:r>
            <a:r>
              <a:rPr lang="en-US" sz="2000" dirty="0"/>
              <a:t>University Colleges	  		   </a:t>
            </a:r>
            <a:r>
              <a:rPr lang="en-US" sz="2000" dirty="0" smtClean="0"/>
              <a:t>38.8</a:t>
            </a:r>
            <a:endParaRPr lang="en-US" sz="2000" dirty="0"/>
          </a:p>
          <a:p>
            <a:pPr marL="0" indent="0">
              <a:buNone/>
            </a:pPr>
            <a:r>
              <a:rPr lang="en-US" sz="2000" dirty="0"/>
              <a:t>	</a:t>
            </a:r>
            <a:r>
              <a:rPr lang="en-US" sz="2000" dirty="0" smtClean="0"/>
              <a:t>7 </a:t>
            </a:r>
            <a:r>
              <a:rPr lang="en-US" sz="2000" dirty="0"/>
              <a:t>Technical College				</a:t>
            </a:r>
            <a:r>
              <a:rPr lang="en-US" sz="2000" u="sng" dirty="0"/>
              <a:t>   </a:t>
            </a:r>
            <a:r>
              <a:rPr lang="en-US" sz="2000" u="sng" dirty="0" smtClean="0"/>
              <a:t>10.3 </a:t>
            </a:r>
            <a:endParaRPr lang="en-US" sz="2000" u="sng" dirty="0"/>
          </a:p>
          <a:p>
            <a:pPr marL="0" indent="0">
              <a:buNone/>
            </a:pPr>
            <a:r>
              <a:rPr lang="en-US" sz="2000" dirty="0"/>
              <a:t>				</a:t>
            </a:r>
            <a:r>
              <a:rPr lang="en-US" sz="2000" b="1" dirty="0" smtClean="0"/>
              <a:t>Subtotal</a:t>
            </a:r>
            <a:r>
              <a:rPr lang="en-US" sz="2000" b="1" dirty="0"/>
              <a:t>		$</a:t>
            </a:r>
            <a:r>
              <a:rPr lang="en-US" sz="2000" b="1" dirty="0" smtClean="0"/>
              <a:t>116.2M  </a:t>
            </a:r>
            <a:endParaRPr lang="en-US" sz="2000" b="1" dirty="0"/>
          </a:p>
          <a:p>
            <a:pPr marL="0" indent="0">
              <a:buNone/>
            </a:pPr>
            <a:r>
              <a:rPr lang="en-US" sz="2000" dirty="0" smtClean="0"/>
              <a:t>	</a:t>
            </a:r>
          </a:p>
          <a:p>
            <a:pPr marL="0" indent="0">
              <a:buNone/>
            </a:pPr>
            <a:r>
              <a:rPr lang="en-US" sz="2000" dirty="0"/>
              <a:t>	</a:t>
            </a:r>
            <a:endParaRPr lang="en-US" sz="2000" b="1" dirty="0"/>
          </a:p>
        </p:txBody>
      </p:sp>
      <p:sp>
        <p:nvSpPr>
          <p:cNvPr id="4" name="Slide Number Placeholder 2"/>
          <p:cNvSpPr>
            <a:spLocks noGrp="1"/>
          </p:cNvSpPr>
          <p:nvPr>
            <p:ph type="sldNum" sz="quarter" idx="10"/>
          </p:nvPr>
        </p:nvSpPr>
        <p:spPr>
          <a:xfrm>
            <a:off x="3810000" y="6248400"/>
            <a:ext cx="1371600" cy="365125"/>
          </a:xfrm>
        </p:spPr>
        <p:txBody>
          <a:bodyPr/>
          <a:lstStyle/>
          <a:p>
            <a:r>
              <a:rPr lang="en-US" dirty="0"/>
              <a:t>7</a:t>
            </a:r>
          </a:p>
        </p:txBody>
      </p:sp>
    </p:spTree>
    <p:extLst>
      <p:ext uri="{BB962C8B-B14F-4D97-AF65-F5344CB8AC3E}">
        <p14:creationId xmlns:p14="http://schemas.microsoft.com/office/powerpoint/2010/main" val="29135610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Portrait by the Numbers</a:t>
            </a:r>
            <a:endParaRPr lang="en-US" dirty="0"/>
          </a:p>
        </p:txBody>
      </p:sp>
      <p:sp>
        <p:nvSpPr>
          <p:cNvPr id="3" name="Text Placeholder 2"/>
          <p:cNvSpPr>
            <a:spLocks noGrp="1"/>
          </p:cNvSpPr>
          <p:nvPr>
            <p:ph type="body" sz="quarter" idx="10"/>
          </p:nvPr>
        </p:nvSpPr>
        <p:spPr/>
        <p:txBody>
          <a:bodyPr/>
          <a:lstStyle/>
          <a:p>
            <a:r>
              <a:rPr lang="en-US" sz="2400" b="1" u="sng" dirty="0"/>
              <a:t>Total Expenditures by Campus Location (FY 2017 SPAR)</a:t>
            </a:r>
          </a:p>
          <a:p>
            <a:pPr marL="0" indent="0">
              <a:buNone/>
            </a:pPr>
            <a:endParaRPr lang="en-US" sz="2400" dirty="0" smtClean="0"/>
          </a:p>
          <a:p>
            <a:pPr marL="0" indent="0">
              <a:buNone/>
            </a:pPr>
            <a:r>
              <a:rPr lang="en-US" sz="2400" dirty="0" smtClean="0"/>
              <a:t>*SUNY </a:t>
            </a:r>
            <a:r>
              <a:rPr lang="en-US" sz="2400" dirty="0"/>
              <a:t>Poly			$</a:t>
            </a:r>
            <a:r>
              <a:rPr lang="en-US" sz="2400" dirty="0" smtClean="0"/>
              <a:t>271.7M</a:t>
            </a:r>
          </a:p>
          <a:p>
            <a:pPr marL="0" indent="0">
              <a:buNone/>
            </a:pPr>
            <a:r>
              <a:rPr lang="en-US" sz="2400" dirty="0" smtClean="0"/>
              <a:t>*Stony </a:t>
            </a:r>
            <a:r>
              <a:rPr lang="en-US" sz="2400" dirty="0"/>
              <a:t>Brook		</a:t>
            </a:r>
            <a:r>
              <a:rPr lang="en-US" sz="2400" dirty="0" smtClean="0"/>
              <a:t>	$169.2</a:t>
            </a:r>
          </a:p>
          <a:p>
            <a:pPr marL="0" indent="0">
              <a:buNone/>
            </a:pPr>
            <a:r>
              <a:rPr lang="en-US" sz="2400" dirty="0" smtClean="0"/>
              <a:t>*University </a:t>
            </a:r>
            <a:r>
              <a:rPr lang="en-US" sz="2400" dirty="0"/>
              <a:t>at Buffalo		$164.0</a:t>
            </a:r>
          </a:p>
          <a:p>
            <a:pPr marL="0" indent="0">
              <a:buNone/>
            </a:pPr>
            <a:r>
              <a:rPr lang="en-US" sz="2400" dirty="0" smtClean="0"/>
              <a:t>* Albany			$103.0 </a:t>
            </a:r>
            <a:r>
              <a:rPr lang="en-US" sz="2400" dirty="0"/>
              <a:t/>
            </a:r>
            <a:br>
              <a:rPr lang="en-US" sz="2400" dirty="0"/>
            </a:br>
            <a:r>
              <a:rPr lang="en-US" sz="2400" dirty="0"/>
              <a:t>* </a:t>
            </a:r>
            <a:r>
              <a:rPr lang="en-US" sz="2400" dirty="0" smtClean="0"/>
              <a:t>Binghamton University		$39.8</a:t>
            </a:r>
            <a:r>
              <a:rPr lang="en-US" sz="2400" dirty="0"/>
              <a:t/>
            </a:r>
            <a:br>
              <a:rPr lang="en-US" sz="2400" dirty="0"/>
            </a:br>
            <a:r>
              <a:rPr lang="en-US" sz="2400" dirty="0"/>
              <a:t>* </a:t>
            </a:r>
            <a:r>
              <a:rPr lang="en-US" sz="2400" dirty="0" smtClean="0"/>
              <a:t>Upstate Medial 		$33.3		 </a:t>
            </a:r>
            <a:r>
              <a:rPr lang="en-US" sz="2400" dirty="0"/>
              <a:t/>
            </a:r>
            <a:br>
              <a:rPr lang="en-US" sz="2400" dirty="0"/>
            </a:br>
            <a:r>
              <a:rPr lang="en-US" sz="2400" dirty="0" smtClean="0"/>
              <a:t>*Buffalo State			$23.6</a:t>
            </a:r>
            <a:r>
              <a:rPr lang="en-US" sz="2400" dirty="0"/>
              <a:t/>
            </a:r>
            <a:br>
              <a:rPr lang="en-US" sz="2400" dirty="0"/>
            </a:br>
            <a:r>
              <a:rPr lang="en-US" dirty="0"/>
              <a:t/>
            </a:r>
            <a:br>
              <a:rPr lang="en-US" dirty="0"/>
            </a:br>
            <a:endParaRPr lang="en-US" dirty="0"/>
          </a:p>
        </p:txBody>
      </p:sp>
      <p:sp>
        <p:nvSpPr>
          <p:cNvPr id="4" name="Slide Number Placeholder 3"/>
          <p:cNvSpPr>
            <a:spLocks noGrp="1"/>
          </p:cNvSpPr>
          <p:nvPr>
            <p:ph type="sldNum" sz="quarter" idx="11"/>
          </p:nvPr>
        </p:nvSpPr>
        <p:spPr/>
        <p:txBody>
          <a:bodyPr/>
          <a:lstStyle/>
          <a:p>
            <a:fld id="{EA5608E7-8253-412F-9277-25053481ABD4}" type="slidenum">
              <a:rPr lang="en-US" smtClean="0"/>
              <a:pPr/>
              <a:t>8</a:t>
            </a:fld>
            <a:endParaRPr lang="en-US"/>
          </a:p>
        </p:txBody>
      </p:sp>
    </p:spTree>
    <p:extLst>
      <p:ext uri="{BB962C8B-B14F-4D97-AF65-F5344CB8AC3E}">
        <p14:creationId xmlns:p14="http://schemas.microsoft.com/office/powerpoint/2010/main" val="16119055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Sponsored Program Lifecycle</a:t>
            </a:r>
            <a:endParaRPr lang="en-US" dirty="0"/>
          </a:p>
        </p:txBody>
      </p:sp>
      <p:sp>
        <p:nvSpPr>
          <p:cNvPr id="4" name="Slide Number Placeholder 3"/>
          <p:cNvSpPr>
            <a:spLocks noGrp="1"/>
          </p:cNvSpPr>
          <p:nvPr>
            <p:ph type="sldNum" sz="quarter" idx="10"/>
          </p:nvPr>
        </p:nvSpPr>
        <p:spPr/>
        <p:txBody>
          <a:bodyPr/>
          <a:lstStyle/>
          <a:p>
            <a:fld id="{EA5608E7-8253-412F-9277-25053481ABD4}" type="slidenum">
              <a:rPr lang="en-US" smtClean="0"/>
              <a:pPr/>
              <a:t>9</a:t>
            </a:fld>
            <a:endParaRPr lang="en-US"/>
          </a:p>
        </p:txBody>
      </p:sp>
      <p:graphicFrame>
        <p:nvGraphicFramePr>
          <p:cNvPr id="5" name="Content Placeholder 3"/>
          <p:cNvGraphicFramePr>
            <a:graphicFrameLocks noGrp="1"/>
          </p:cNvGraphicFramePr>
          <p:nvPr>
            <p:ph idx="1"/>
          </p:nvPr>
        </p:nvGraphicFramePr>
        <p:xfrm>
          <a:off x="457200" y="1600200"/>
          <a:ext cx="8229600" cy="396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03019138"/>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 w white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Presentation w white background</Template>
  <TotalTime>35771</TotalTime>
  <Words>2476</Words>
  <Application>Microsoft Office PowerPoint</Application>
  <PresentationFormat>On-screen Show (4:3)</PresentationFormat>
  <Paragraphs>500</Paragraphs>
  <Slides>50</Slides>
  <Notes>36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MS PGothic</vt:lpstr>
      <vt:lpstr>Arial</vt:lpstr>
      <vt:lpstr>Arial Narrow</vt:lpstr>
      <vt:lpstr>Calibri</vt:lpstr>
      <vt:lpstr>Courier New</vt:lpstr>
      <vt:lpstr>Roboto</vt:lpstr>
      <vt:lpstr>Roboto Black</vt:lpstr>
      <vt:lpstr>Roboto Slab</vt:lpstr>
      <vt:lpstr>Wingdings</vt:lpstr>
      <vt:lpstr>Presentation w white background</vt:lpstr>
      <vt:lpstr>Sponsored Programs Administration  Overview</vt:lpstr>
      <vt:lpstr>Sponsored Programs  </vt:lpstr>
      <vt:lpstr>What is a Research Administrator?</vt:lpstr>
      <vt:lpstr>Two models of sponsored research support within SUNY system</vt:lpstr>
      <vt:lpstr>Central Office Sponsored Programs 22 campuses plus systems wide support</vt:lpstr>
      <vt:lpstr>Collective Volume Position Among Campuses     FY 2017</vt:lpstr>
      <vt:lpstr>Portrait by the Numbers</vt:lpstr>
      <vt:lpstr>Portrait by the Numbers</vt:lpstr>
      <vt:lpstr>Sponsored Program Lifecycle</vt:lpstr>
      <vt:lpstr>Sponsored Program Lifecycle</vt:lpstr>
      <vt:lpstr>Sponsored Program Lifecycle</vt:lpstr>
      <vt:lpstr>Sponsored Program Lifecycle</vt:lpstr>
      <vt:lpstr>Sponsored Program Lifecycle</vt:lpstr>
      <vt:lpstr>Sponsored Program Lifecycle</vt:lpstr>
      <vt:lpstr>PowerPoint Presentation</vt:lpstr>
      <vt:lpstr>Technology Transfer Overview</vt:lpstr>
      <vt:lpstr>Outline</vt:lpstr>
      <vt:lpstr>Technology Transfer at SUNY is…</vt:lpstr>
      <vt:lpstr>Industry &amp; External Affairs Organizational Chart</vt:lpstr>
      <vt:lpstr>Technology Transfer Ecosystem</vt:lpstr>
      <vt:lpstr>PowerPoint Presentation</vt:lpstr>
      <vt:lpstr>PowerPoint Presentation</vt:lpstr>
      <vt:lpstr>Evaluation</vt:lpstr>
      <vt:lpstr>                What Is Intellectual Property?</vt:lpstr>
      <vt:lpstr>PowerPoint Presentation</vt:lpstr>
      <vt:lpstr>Partnering</vt:lpstr>
      <vt:lpstr>PowerPoint Presentation</vt:lpstr>
      <vt:lpstr>Sponsored Program Success</vt:lpstr>
      <vt:lpstr>Commercialization Success</vt:lpstr>
      <vt:lpstr>Contact Info</vt:lpstr>
      <vt:lpstr>RF Finance 101</vt:lpstr>
      <vt:lpstr>TOPICS</vt:lpstr>
      <vt:lpstr>But First, A Question:</vt:lpstr>
      <vt:lpstr>Where to Get RF’s Financial Reports</vt:lpstr>
      <vt:lpstr>What They Look Like: Operating Plan</vt:lpstr>
      <vt:lpstr>What They Look Like- Financial Statements</vt:lpstr>
      <vt:lpstr>What They Look Like- Single Audit</vt:lpstr>
      <vt:lpstr>What They Look Like- Form 990</vt:lpstr>
      <vt:lpstr>Primary Sources of RF Income</vt:lpstr>
      <vt:lpstr>Primary Sources of RF Income (cont’d)</vt:lpstr>
      <vt:lpstr>Research Expenditures </vt:lpstr>
      <vt:lpstr>Consistent Treatment </vt:lpstr>
      <vt:lpstr>PowerPoint Presentation</vt:lpstr>
      <vt:lpstr>PowerPoint Presentation</vt:lpstr>
      <vt:lpstr>PowerPoint Presentation</vt:lpstr>
      <vt:lpstr>How the RF Uses Funds</vt:lpstr>
      <vt:lpstr>How the RF Uses Funds (cont’d)</vt:lpstr>
      <vt:lpstr>How the RF Uses Funds (cont’d)</vt:lpstr>
      <vt:lpstr>PowerPoint Presentation</vt:lpstr>
      <vt:lpstr>QUESTIONS?</vt:lpstr>
    </vt:vector>
  </TitlesOfParts>
  <Company>Research Foundation of SUNY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Information Services</dc:creator>
  <cp:lastModifiedBy>Lehr, Jenna</cp:lastModifiedBy>
  <cp:revision>454</cp:revision>
  <cp:lastPrinted>2017-12-12T13:57:08Z</cp:lastPrinted>
  <dcterms:created xsi:type="dcterms:W3CDTF">2012-03-08T20:41:46Z</dcterms:created>
  <dcterms:modified xsi:type="dcterms:W3CDTF">2017-12-29T17:41:18Z</dcterms:modified>
</cp:coreProperties>
</file>