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319" r:id="rId5"/>
    <p:sldId id="266" r:id="rId6"/>
    <p:sldId id="284" r:id="rId7"/>
    <p:sldId id="299" r:id="rId8"/>
    <p:sldId id="311" r:id="rId9"/>
    <p:sldId id="306" r:id="rId10"/>
    <p:sldId id="309" r:id="rId11"/>
    <p:sldId id="305" r:id="rId12"/>
    <p:sldId id="310" r:id="rId13"/>
    <p:sldId id="308" r:id="rId14"/>
    <p:sldId id="314" r:id="rId15"/>
    <p:sldId id="318" r:id="rId16"/>
    <p:sldId id="317" r:id="rId17"/>
    <p:sldId id="312" r:id="rId18"/>
    <p:sldId id="288" r:id="rId19"/>
    <p:sldId id="295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5918" autoAdjust="0"/>
  </p:normalViewPr>
  <p:slideViewPr>
    <p:cSldViewPr snapToGrid="0">
      <p:cViewPr varScale="1">
        <p:scale>
          <a:sx n="106" d="100"/>
          <a:sy n="106" d="100"/>
        </p:scale>
        <p:origin x="600" y="96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7/5/2023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08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Until we are not……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1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my invention or idea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IP is worthless until someone proves the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matters most is the work yet to be 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100 % of nothing or 10% of something really big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Room for growth, additional talent, cash is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Day job or side hustle?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>
                <a:effectLst/>
                <a:latin typeface="arial" panose="020B0604020202020204" pitchFamily="34" charset="0"/>
              </a:rPr>
              <a:t>Don't have to give "everyone" a piece of the pie.</a:t>
            </a:r>
            <a:endParaRPr lang="en-US" dirty="0"/>
          </a:p>
          <a:p>
            <a:r>
              <a:rPr lang="en-US" dirty="0">
                <a:effectLst/>
                <a:latin typeface="arial" panose="020B0604020202020204" pitchFamily="34" charset="0"/>
              </a:rPr>
              <a:t>When divvying up the pie, keep in mind that each person should earn his/her share of the pie.</a:t>
            </a:r>
            <a:endParaRPr lang="en-US" dirty="0"/>
          </a:p>
          <a:p>
            <a:r>
              <a:rPr lang="en-US" dirty="0">
                <a:effectLst/>
                <a:latin typeface="arial" panose="020B0604020202020204" pitchFamily="34" charset="0"/>
              </a:rPr>
              <a:t>One mistake often made is n</a:t>
            </a:r>
            <a:r>
              <a:rPr lang="en-US" dirty="0"/>
              <a:t>ot </a:t>
            </a:r>
            <a:r>
              <a:rPr lang="en-US" dirty="0">
                <a:effectLst/>
                <a:latin typeface="arial" panose="020B0604020202020204" pitchFamily="34" charset="0"/>
              </a:rPr>
              <a:t>​divvying up the pie with </a:t>
            </a:r>
            <a:r>
              <a:rPr lang="en-US" dirty="0"/>
              <a:t>people who are doing most of the work.  Don’t have to split the company </a:t>
            </a:r>
            <a:r>
              <a:rPr lang="en-US"/>
              <a:t>with them but </a:t>
            </a:r>
            <a:r>
              <a:rPr lang="en-US" dirty="0"/>
              <a:t>need to be fair.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r>
              <a:rPr lang="en-US" dirty="0"/>
              <a:t>Trapped equity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Typically no or little cash –  equity as the motivator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35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Exocell</a:t>
            </a:r>
            <a:r>
              <a:rPr lang="en-US" dirty="0"/>
              <a:t> example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6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Mpowerd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83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5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be in a rush to incorporate; do it when it’s time, i.e., govt. grants, early funding from accelerators and other startup award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Seek some guidance first – type of entity – LLC v. Corporation is important depending on strategy.  Difficult and expensive to go from one type of entity to another  Example:  the investor who wants to write a large check but will only invest in a corporation.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Don’t form an LLC unless you are willing to have an Operating Agreement.  Who makes decisions?  Who gets how much of profits/losses at the end of the year?  Have to file tax returns at some point.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Solid, detailed Founders agreements – what happens if?  It will happen…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People move, people get sick, people change, life gets in the way, new opportunities present themselves, … Sometimes that financially lucrative top position at a large company is enticing…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decisions are made where?  Shareholders, Board,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4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It’s more expensive and time consuming to reverse mistakes than to get things right at the beginning.  Surround yourself with solid advisors.  Start looking and interviewing early on.  Seek recommendations.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1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these resources and ask lots of questions.  Who can help me this problem?  Eventually you will get to the right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8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2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Current State – Where is the business?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Technical Road Map – TRL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Commercial Road Map – CRL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Manufacturing Road Map – MRL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Typically the commercialization skill set is missing and difficult to find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substitute for direct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5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E82334DA-681A-46EF-9A56-7F4C6ABE7E6A}" type="datetime1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7/5/2023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E41B7-A2DB-4285-A7A5-A1084718EB55}" type="datetime1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9E41B7-A2DB-4285-A7A5-A1084718EB55}" type="datetime1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32546992-DEFF-4765-9FB8-C2ACF446503A}" type="datetime1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fld id="{F6852FE2-76E6-44F3-971E-3B1E6B948E41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A2EC-0BC1-43E2-8137-89DA0CDA488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CF76-9068-4B5F-B484-84599667A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fld id="{C7049658-B31A-4F62-9996-2FC707C5F2CD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fld id="{07B0C15C-146D-42C9-B24A-389A27E5FC3F}" type="datetime1">
              <a:rPr lang="en-US" smtClean="0">
                <a:solidFill>
                  <a:schemeClr val="tx2"/>
                </a:solidFill>
              </a:rPr>
              <a:pPr/>
              <a:t>7/5/2023</a:t>
            </a:fld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DDA8E063-DAA4-4787-8AA1-15BBB2D38CED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150E1EA-44FA-4D89-855F-C0B34F87238D}" type="datetime1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CC5D4559-6AE3-461A-A02E-915BACCC2124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0EE079C-10D4-4C0C-8F48-80E716100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143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EF9D7489-BAB3-49B7-B83B-9F6131DC9D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446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BC0EEF5C-B219-4286-B517-426EDF4EAF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749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66462103-08B6-4C6F-88CC-03FF54626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20521" y="908329"/>
            <a:ext cx="2029968" cy="202996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278BA700-11E2-4D8A-A0C6-7CE3C00EC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9143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F5914669-6EB5-485E-AB8B-3A2E4F171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143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59BCC58C-2434-490A-8749-D8311B9025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3446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8FD90DAF-BAFA-4B9E-A682-AD69AEC3AB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446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5E3B0A9D-DD75-43E3-A689-283E65DF3F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749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EA0EDFB3-D33B-471A-B50B-93FB685241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749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39A96C54-26D5-4B10-A345-F6C034F2E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20521" y="3060803"/>
            <a:ext cx="2029968" cy="365125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966"/>
              </a:spcAft>
              <a:buNone/>
              <a:defRPr lang="en-US" sz="1800" b="1" kern="1200" spc="2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4316B0AE-245F-4164-BF74-B514BA42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20521" y="3365169"/>
            <a:ext cx="2029968" cy="27432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None/>
              <a:defRPr lang="en-US" sz="1600" b="0" kern="1200" spc="2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fld id="{CC5D4559-6AE3-461A-A02E-915BACCC2124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AE613A3-7427-4A9A-9B2A-23B005FA5F48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house-ruins-wall-outdoor-urban-1599151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search/wom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10921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155973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awpixel.com/search/cook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ark@sperryenergy.com" TargetMode="External"/><Relationship Id="rId5" Type="http://schemas.openxmlformats.org/officeDocument/2006/relationships/hyperlink" Target="mailto:ana@galeanolaw.com" TargetMode="Externa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rfsuny/mycompany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imon_sinek_how_great_leaders_inspire_action/c?language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latworldknowledge.lardbucket.org/books/public-speaking-practice-and-ethics/s09-finding-a-purpose-and-selectin.html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pentextbc.ca/teachinginadigitalage/chapter/11-12-building-a-strong-found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yokidconfessions.blogspot.com/2009/10/sperm-donor-shows-his-true-lack-of.html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wpixel.com/search/meetin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pixabay.com/en/meeting-business-conference-people-936059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versityinnovation.org/wiki/Psychological_safe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168" y="1057522"/>
            <a:ext cx="5120975" cy="2173433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dirty="0"/>
              <a:t>Building a winning team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249" y="3751119"/>
            <a:ext cx="5562894" cy="1606163"/>
          </a:xfr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pPr algn="ctr"/>
            <a:r>
              <a:rPr lang="en-US" dirty="0"/>
              <a:t>Ana Galeano and Mark Sperry</a:t>
            </a:r>
          </a:p>
          <a:p>
            <a:pPr algn="ctr"/>
            <a:r>
              <a:rPr lang="en-US" dirty="0"/>
              <a:t>SUNY RF Startup Summer School </a:t>
            </a:r>
          </a:p>
          <a:p>
            <a:pPr algn="ctr"/>
            <a:r>
              <a:rPr lang="en-US" dirty="0"/>
              <a:t>July 5, 2023</a:t>
            </a:r>
          </a:p>
        </p:txBody>
      </p:sp>
      <p:pic>
        <p:nvPicPr>
          <p:cNvPr id="10" name="Picture Placeholder 9" descr="A picture containing logo, screenshot, font, text&#10;&#10;Description automatically generated">
            <a:extLst>
              <a:ext uri="{FF2B5EF4-FFF2-40B4-BE49-F238E27FC236}">
                <a16:creationId xmlns:a16="http://schemas.microsoft.com/office/drawing/2014/main" id="{E98A9DA1-EC7D-4686-BB6F-094668D54C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Placeholder 15" descr="Graph, tables and charts">
            <a:extLst>
              <a:ext uri="{FF2B5EF4-FFF2-40B4-BE49-F238E27FC236}">
                <a16:creationId xmlns:a16="http://schemas.microsoft.com/office/drawing/2014/main" id="{4DD66B66-0870-7C9D-0F29-2F80C1B98F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935" y="2931951"/>
            <a:ext cx="5332063" cy="3926046"/>
          </a:xfrm>
          <a:prstGeom prst="rect">
            <a:avLst/>
          </a:prstGeom>
        </p:spPr>
      </p:pic>
      <p:pic>
        <p:nvPicPr>
          <p:cNvPr id="5" name="Picture Placeholder 25" descr="People around a desk working ">
            <a:extLst>
              <a:ext uri="{FF2B5EF4-FFF2-40B4-BE49-F238E27FC236}">
                <a16:creationId xmlns:a16="http://schemas.microsoft.com/office/drawing/2014/main" id="{0EDD7895-F8B9-B2F7-BDDE-D27F734111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936" y="4"/>
            <a:ext cx="5332068" cy="3926046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</p:pic>
      <p:pic>
        <p:nvPicPr>
          <p:cNvPr id="12" name="Picture 11" descr="A picture containing logo, screenshot, font, text&#10;&#10;Description automatically generated">
            <a:extLst>
              <a:ext uri="{FF2B5EF4-FFF2-40B4-BE49-F238E27FC236}">
                <a16:creationId xmlns:a16="http://schemas.microsoft.com/office/drawing/2014/main" id="{A70D9557-A310-4439-9F68-665DD01ACC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52" y="5357282"/>
            <a:ext cx="2669488" cy="11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3992" y="1148263"/>
            <a:ext cx="4652828" cy="3423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could possibly go wrong?</a:t>
            </a:r>
          </a:p>
        </p:txBody>
      </p:sp>
      <p:pic>
        <p:nvPicPr>
          <p:cNvPr id="11" name="Picture Placeholder 10" descr="A picture containing outdoor, building, sky, hut&#10;&#10;Description automatically generated">
            <a:extLst>
              <a:ext uri="{FF2B5EF4-FFF2-40B4-BE49-F238E27FC236}">
                <a16:creationId xmlns:a16="http://schemas.microsoft.com/office/drawing/2014/main" id="{686D650D-5749-91A0-5FB2-7B7FD81155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Footer Placeholder 22">
            <a:extLst>
              <a:ext uri="{FF2B5EF4-FFF2-40B4-BE49-F238E27FC236}">
                <a16:creationId xmlns:a16="http://schemas.microsoft.com/office/drawing/2014/main" id="{B490AA36-5CB9-5AB1-54FD-5E7193FFD2BF}"/>
              </a:ext>
            </a:extLst>
          </p:cNvPr>
          <p:cNvSpPr txBox="1">
            <a:spLocks/>
          </p:cNvSpPr>
          <p:nvPr/>
        </p:nvSpPr>
        <p:spPr>
          <a:xfrm>
            <a:off x="787179" y="6309360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Building a Winning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45F8234-3080-4C07-B575-B7954102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group of people hugging&#10;&#10;Description automatically generated with medium confidence">
            <a:extLst>
              <a:ext uri="{FF2B5EF4-FFF2-40B4-BE49-F238E27FC236}">
                <a16:creationId xmlns:a16="http://schemas.microsoft.com/office/drawing/2014/main" id="{7FB3D96C-84B0-0D16-E7BC-74D3082906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B0E0466-9F2F-4C27-AE6F-953F891B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1148464"/>
            <a:ext cx="4637567" cy="50191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Building a Winning Team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4F2DCBC-B44F-4E3C-871F-87CC2B8BD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2782" y="3396995"/>
            <a:ext cx="6858002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3065B8-2E07-4810-B74C-42FD04091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84456"/>
            <a:ext cx="4636008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529F17-FB87-4ECB-9485-C58500A1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09423"/>
            <a:ext cx="4636008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8EF59F0-769D-40A3-1A8E-6ECF7A90BF82}"/>
              </a:ext>
            </a:extLst>
          </p:cNvPr>
          <p:cNvSpPr txBox="1">
            <a:spLocks/>
          </p:cNvSpPr>
          <p:nvPr/>
        </p:nvSpPr>
        <p:spPr>
          <a:xfrm>
            <a:off x="0" y="1717130"/>
            <a:ext cx="4652828" cy="342373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We’re all friends here</a:t>
            </a:r>
          </a:p>
        </p:txBody>
      </p:sp>
    </p:spTree>
    <p:extLst>
      <p:ext uri="{BB962C8B-B14F-4D97-AF65-F5344CB8AC3E}">
        <p14:creationId xmlns:p14="http://schemas.microsoft.com/office/powerpoint/2010/main" val="311589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836" y="1709530"/>
            <a:ext cx="4301837" cy="252851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Divvying up the pie</a:t>
            </a:r>
          </a:p>
        </p:txBody>
      </p:sp>
      <p:sp>
        <p:nvSpPr>
          <p:cNvPr id="2" name="Footer Placeholder 22">
            <a:extLst>
              <a:ext uri="{FF2B5EF4-FFF2-40B4-BE49-F238E27FC236}">
                <a16:creationId xmlns:a16="http://schemas.microsoft.com/office/drawing/2014/main" id="{8A6377F8-76BE-5D20-B322-E351EEEFF6F0}"/>
              </a:ext>
            </a:extLst>
          </p:cNvPr>
          <p:cNvSpPr txBox="1">
            <a:spLocks/>
          </p:cNvSpPr>
          <p:nvPr/>
        </p:nvSpPr>
        <p:spPr>
          <a:xfrm>
            <a:off x="787179" y="6309360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Building a Winning Team</a:t>
            </a:r>
            <a:endParaRPr lang="en-US" dirty="0"/>
          </a:p>
        </p:txBody>
      </p:sp>
      <p:pic>
        <p:nvPicPr>
          <p:cNvPr id="31" name="Picture Placeholder 30" descr="A close-up of a pie&#10;&#10;Description automatically generated with medium confidence">
            <a:extLst>
              <a:ext uri="{FF2B5EF4-FFF2-40B4-BE49-F238E27FC236}">
                <a16:creationId xmlns:a16="http://schemas.microsoft.com/office/drawing/2014/main" id="{921C929E-F764-43EA-EA29-7AA912FE95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292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Building a Winning Team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Placeholder 4" descr="A close-up of people shaking hands&#10;&#10;Description automatically generated">
            <a:extLst>
              <a:ext uri="{FF2B5EF4-FFF2-40B4-BE49-F238E27FC236}">
                <a16:creationId xmlns:a16="http://schemas.microsoft.com/office/drawing/2014/main" id="{A412639F-D1DF-4F16-138A-D0ED4ADCDA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>
          <a:xfrm>
            <a:off x="6421582" y="1085431"/>
            <a:ext cx="5770418" cy="5037857"/>
          </a:xfr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id="{C815C4E5-D3A5-38FD-A660-83CDAEBDF802}"/>
              </a:ext>
            </a:extLst>
          </p:cNvPr>
          <p:cNvSpPr txBox="1">
            <a:spLocks/>
          </p:cNvSpPr>
          <p:nvPr/>
        </p:nvSpPr>
        <p:spPr>
          <a:xfrm>
            <a:off x="789709" y="2125168"/>
            <a:ext cx="4890654" cy="252851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Equal partners =  double trouble</a:t>
            </a:r>
          </a:p>
        </p:txBody>
      </p:sp>
    </p:spTree>
    <p:extLst>
      <p:ext uri="{BB962C8B-B14F-4D97-AF65-F5344CB8AC3E}">
        <p14:creationId xmlns:p14="http://schemas.microsoft.com/office/powerpoint/2010/main" val="412124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836" y="1709530"/>
            <a:ext cx="4301837" cy="252851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Too many</a:t>
            </a:r>
            <a:br>
              <a:rPr lang="en-US" sz="4400" dirty="0"/>
            </a:br>
            <a:r>
              <a:rPr lang="en-US" sz="4400" dirty="0"/>
              <a:t>cooks</a:t>
            </a:r>
          </a:p>
        </p:txBody>
      </p:sp>
      <p:sp>
        <p:nvSpPr>
          <p:cNvPr id="2" name="Footer Placeholder 22">
            <a:extLst>
              <a:ext uri="{FF2B5EF4-FFF2-40B4-BE49-F238E27FC236}">
                <a16:creationId xmlns:a16="http://schemas.microsoft.com/office/drawing/2014/main" id="{8A6377F8-76BE-5D20-B322-E351EEEFF6F0}"/>
              </a:ext>
            </a:extLst>
          </p:cNvPr>
          <p:cNvSpPr txBox="1">
            <a:spLocks/>
          </p:cNvSpPr>
          <p:nvPr/>
        </p:nvSpPr>
        <p:spPr>
          <a:xfrm>
            <a:off x="787179" y="6309360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Building a Winning Team</a:t>
            </a:r>
            <a:endParaRPr lang="en-US" dirty="0"/>
          </a:p>
        </p:txBody>
      </p:sp>
      <p:pic>
        <p:nvPicPr>
          <p:cNvPr id="34" name="Picture Placeholder 33" descr="A group of people cooking in a kitchen&#10;&#10;Description automatically generated with medium confidence">
            <a:extLst>
              <a:ext uri="{FF2B5EF4-FFF2-40B4-BE49-F238E27FC236}">
                <a16:creationId xmlns:a16="http://schemas.microsoft.com/office/drawing/2014/main" id="{8AE09257-3394-1940-DA63-51C79EC61A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236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94278F-BBE1-4D62-8038-1FE9C98B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68" y="142939"/>
            <a:ext cx="6172412" cy="103192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11" name="Picture Placeholder 10" descr="A close - up of a person using a computer">
            <a:extLst>
              <a:ext uri="{FF2B5EF4-FFF2-40B4-BE49-F238E27FC236}">
                <a16:creationId xmlns:a16="http://schemas.microsoft.com/office/drawing/2014/main" id="{2090A0CF-D5B6-46F6-9148-3018C1F682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"/>
            <a:ext cx="4613544" cy="2249321"/>
          </a:xfrm>
        </p:spPr>
      </p:pic>
      <p:pic>
        <p:nvPicPr>
          <p:cNvPr id="13" name="Picture Placeholder 12" descr="Digital Graph screen reflection">
            <a:extLst>
              <a:ext uri="{FF2B5EF4-FFF2-40B4-BE49-F238E27FC236}">
                <a16:creationId xmlns:a16="http://schemas.microsoft.com/office/drawing/2014/main" id="{FD008D2D-DCC4-47D7-9308-F53E3DC8BA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311339"/>
            <a:ext cx="4613544" cy="2241520"/>
          </a:xfrm>
        </p:spPr>
      </p:pic>
      <p:pic>
        <p:nvPicPr>
          <p:cNvPr id="8" name="Picture Placeholder 7" descr="Conference Room">
            <a:extLst>
              <a:ext uri="{FF2B5EF4-FFF2-40B4-BE49-F238E27FC236}">
                <a16:creationId xmlns:a16="http://schemas.microsoft.com/office/drawing/2014/main" id="{13908DB8-E92A-433D-BC79-CFD872B072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613572"/>
            <a:ext cx="4613544" cy="2241520"/>
          </a:xfr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5DB2E64-AD14-44FE-948F-FCBEC637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Footer Placeholder 22">
            <a:extLst>
              <a:ext uri="{FF2B5EF4-FFF2-40B4-BE49-F238E27FC236}">
                <a16:creationId xmlns:a16="http://schemas.microsoft.com/office/drawing/2014/main" id="{EAEB8829-2515-B4BC-A170-055C8C108914}"/>
              </a:ext>
            </a:extLst>
          </p:cNvPr>
          <p:cNvSpPr txBox="1">
            <a:spLocks/>
          </p:cNvSpPr>
          <p:nvPr/>
        </p:nvSpPr>
        <p:spPr>
          <a:xfrm>
            <a:off x="2034093" y="6371706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a Winning Team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17C6-5C80-3B53-C631-CB56FCF2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5" y="1174866"/>
            <a:ext cx="7018544" cy="51344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Strong foundation – there will be tough times ahead – plan for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Know your why – build a team around those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Business model and stage of the business drive necessary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Leverage the resources around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 trust; have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Enjoy the 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1138041"/>
            <a:ext cx="4862811" cy="2019488"/>
          </a:xfrm>
        </p:spPr>
        <p:txBody>
          <a:bodyPr/>
          <a:lstStyle/>
          <a:p>
            <a:r>
              <a:rPr lang="en-US" dirty="0"/>
              <a:t>Questions please</a:t>
            </a:r>
          </a:p>
        </p:txBody>
      </p:sp>
      <p:pic>
        <p:nvPicPr>
          <p:cNvPr id="32" name="Picture Placeholder 31" descr="Two people working on a laptop and tablet with graphs and tables ">
            <a:extLst>
              <a:ext uri="{FF2B5EF4-FFF2-40B4-BE49-F238E27FC236}">
                <a16:creationId xmlns:a16="http://schemas.microsoft.com/office/drawing/2014/main" id="{C4A8B214-180D-446B-9616-62B7371F3D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23" y="4941"/>
            <a:ext cx="5333977" cy="3392053"/>
          </a:xfrm>
        </p:spPr>
      </p:pic>
      <p:pic>
        <p:nvPicPr>
          <p:cNvPr id="30" name="Picture Placeholder 29" descr="Office Stairs, hanging lights">
            <a:extLst>
              <a:ext uri="{FF2B5EF4-FFF2-40B4-BE49-F238E27FC236}">
                <a16:creationId xmlns:a16="http://schemas.microsoft.com/office/drawing/2014/main" id="{C1CA27C7-F47D-4606-AAE8-32BD4D0698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712" y="3461002"/>
            <a:ext cx="5728215" cy="339699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762" y="3928342"/>
            <a:ext cx="4599292" cy="2285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Ana Galeano</a:t>
            </a:r>
          </a:p>
          <a:p>
            <a:pPr algn="ctr"/>
            <a:r>
              <a:rPr lang="en-US" dirty="0">
                <a:hlinkClick r:id="rId5"/>
              </a:rPr>
              <a:t>ana@galeanolaw.com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Mark Sperry</a:t>
            </a:r>
          </a:p>
          <a:p>
            <a:pPr algn="ctr"/>
            <a:r>
              <a:rPr lang="en-US" dirty="0">
                <a:hlinkClick r:id="rId6"/>
              </a:rPr>
              <a:t>mark@sperryenergy.com</a:t>
            </a:r>
            <a:r>
              <a:rPr lang="en-US" dirty="0"/>
              <a:t> 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63FD36A-B869-46D7-A4E1-FAA91F31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/>
          <a:p>
            <a:r>
              <a:rPr lang="en-US" dirty="0"/>
              <a:t>Building a Winning Team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6F05ADB0-C4C0-4EB9-ACD6-D5D69C07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EE8C4A12-7F26-4983-9921-67521151B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AEFEB-D70E-4883-9F4C-E42455FC7CBA}"/>
              </a:ext>
            </a:extLst>
          </p:cNvPr>
          <p:cNvSpPr txBox="1"/>
          <p:nvPr/>
        </p:nvSpPr>
        <p:spPr>
          <a:xfrm>
            <a:off x="4782312" y="1588074"/>
            <a:ext cx="7224632" cy="359725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indent="-171450">
              <a:lnSpc>
                <a:spcPct val="13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answer the Zoom poll question</a:t>
            </a:r>
          </a:p>
          <a:p>
            <a:pPr indent="-171450">
              <a:lnSpc>
                <a:spcPct val="13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Recording will be sent tomorrow. </a:t>
            </a:r>
          </a:p>
          <a:p>
            <a:pPr indent="-171450">
              <a:lnSpc>
                <a:spcPct val="13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forget to connect with us on 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71450">
              <a:lnSpc>
                <a:spcPct val="13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</a:pPr>
            <a:r>
              <a:rPr lang="en-US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 you next week for:</a:t>
            </a:r>
            <a:endParaRPr lang="en-US" sz="13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t">
              <a:lnSpc>
                <a:spcPct val="13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anose="020B0503020204020204" pitchFamily="34" charset="0"/>
            </a:pPr>
            <a:r>
              <a:rPr lang="en-US" sz="1600" b="1" u="sng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 6: July 12</a:t>
            </a:r>
            <a:endParaRPr lang="en-US" sz="1600" u="sng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t">
              <a:lnSpc>
                <a:spcPct val="130000"/>
              </a:lnSpc>
              <a:spcBef>
                <a:spcPts val="930"/>
              </a:spcBef>
              <a:buClr>
                <a:schemeClr val="accent1"/>
              </a:buClr>
              <a:buSzPct val="80000"/>
              <a:buFont typeface="Corbel" panose="020B0503020204020204" pitchFamily="34" charset="0"/>
            </a:pPr>
            <a:r>
              <a:rPr lang="en-US" sz="16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Forming and Structuring Your Company Like A </a:t>
            </a:r>
            <a:r>
              <a:rPr lang="en-US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Boss</a:t>
            </a:r>
            <a:endParaRPr lang="en-US" sz="105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34">
            <a:extLst>
              <a:ext uri="{FF2B5EF4-FFF2-40B4-BE49-F238E27FC236}">
                <a16:creationId xmlns:a16="http://schemas.microsoft.com/office/drawing/2014/main" id="{77A58812-2D81-4450-9DC6-3A7E3A43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4E6732-AB05-4D2A-B766-4AC0DCD481D6}"/>
              </a:ext>
            </a:extLst>
          </p:cNvPr>
          <p:cNvSpPr txBox="1">
            <a:spLocks/>
          </p:cNvSpPr>
          <p:nvPr/>
        </p:nvSpPr>
        <p:spPr>
          <a:xfrm>
            <a:off x="1640813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/>
          </a:p>
        </p:txBody>
      </p:sp>
      <p:pic>
        <p:nvPicPr>
          <p:cNvPr id="8" name="Picture 7" descr="A picture containing logo, screenshot, font, text&#10;&#10;Description automatically generated">
            <a:extLst>
              <a:ext uri="{FF2B5EF4-FFF2-40B4-BE49-F238E27FC236}">
                <a16:creationId xmlns:a16="http://schemas.microsoft.com/office/drawing/2014/main" id="{29508205-B5B4-447F-89FD-746E319F90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754" y="5524500"/>
            <a:ext cx="2368778" cy="10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7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94839"/>
            <a:ext cx="6623040" cy="791861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1506071"/>
            <a:ext cx="6623039" cy="40265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Foundational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Professional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Organizational constructs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Story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Summary / Q&amp;A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9" name="Picture Placeholder 28" descr="Dashboard Digital Finance">
            <a:extLst>
              <a:ext uri="{FF2B5EF4-FFF2-40B4-BE49-F238E27FC236}">
                <a16:creationId xmlns:a16="http://schemas.microsoft.com/office/drawing/2014/main" id="{5924239E-C490-438F-B9C9-111D931D0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48" y="1085431"/>
            <a:ext cx="3997652" cy="5037857"/>
          </a:xfrm>
        </p:spPr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/>
          <a:p>
            <a:r>
              <a:rPr lang="en-US" dirty="0"/>
              <a:t>Building a Winning Team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Placeholder 55" descr="Building Skyline">
            <a:extLst>
              <a:ext uri="{FF2B5EF4-FFF2-40B4-BE49-F238E27FC236}">
                <a16:creationId xmlns:a16="http://schemas.microsoft.com/office/drawing/2014/main" id="{8151A96E-A066-4899-8E11-03CDD28C55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1" name="Title 40">
            <a:extLst>
              <a:ext uri="{FF2B5EF4-FFF2-40B4-BE49-F238E27FC236}">
                <a16:creationId xmlns:a16="http://schemas.microsoft.com/office/drawing/2014/main" id="{1B3AD758-B43F-43DC-8A29-B21D2FA5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5" y="1095508"/>
            <a:ext cx="4606535" cy="3936931"/>
          </a:xfrm>
        </p:spPr>
        <p:txBody>
          <a:bodyPr anchor="b">
            <a:noAutofit/>
          </a:bodyPr>
          <a:lstStyle/>
          <a:p>
            <a:r>
              <a:rPr lang="en-US" dirty="0"/>
              <a:t>THE WAY TO GET STARTED IS TO QUIT TALKING AND BEGIN DOING.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D83C2FF-8BF9-4D9A-90A2-5676AC906E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</p:spPr>
        <p:txBody>
          <a:bodyPr>
            <a:normAutofit/>
          </a:bodyPr>
          <a:lstStyle/>
          <a:p>
            <a:r>
              <a:rPr lang="en-US" dirty="0"/>
              <a:t>Walt Disney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CCD3357-E9A1-4B6C-ACE7-EBAE9E70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22">
            <a:extLst>
              <a:ext uri="{FF2B5EF4-FFF2-40B4-BE49-F238E27FC236}">
                <a16:creationId xmlns:a16="http://schemas.microsoft.com/office/drawing/2014/main" id="{AB822F1E-7D03-77EE-470E-CC5AB2EB537F}"/>
              </a:ext>
            </a:extLst>
          </p:cNvPr>
          <p:cNvSpPr txBox="1">
            <a:spLocks/>
          </p:cNvSpPr>
          <p:nvPr/>
        </p:nvSpPr>
        <p:spPr>
          <a:xfrm>
            <a:off x="8621923" y="6309360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Building a Winning Team</a:t>
            </a:r>
          </a:p>
        </p:txBody>
      </p:sp>
    </p:spTree>
    <p:extLst>
      <p:ext uri="{BB962C8B-B14F-4D97-AF65-F5344CB8AC3E}">
        <p14:creationId xmlns:p14="http://schemas.microsoft.com/office/powerpoint/2010/main" val="318511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B7E63-0AD5-451A-9802-48AB1D44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918" y="127176"/>
            <a:ext cx="6457717" cy="1580890"/>
          </a:xfrm>
        </p:spPr>
        <p:txBody>
          <a:bodyPr>
            <a:normAutofit/>
          </a:bodyPr>
          <a:lstStyle/>
          <a:p>
            <a:r>
              <a:rPr lang="en-US" dirty="0"/>
              <a:t>SOME COMMENTARY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9D770A-D8B9-4D5E-BB61-CD763E29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918" y="1460310"/>
            <a:ext cx="6668925" cy="466077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Purpose does matter – what is your why?</a:t>
            </a:r>
          </a:p>
          <a:p>
            <a:pPr algn="ctr"/>
            <a:r>
              <a:rPr lang="en-US" sz="2400" dirty="0">
                <a:hlinkClick r:id="rId3"/>
              </a:rPr>
              <a:t>Simon Sinek Ted Talk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Startups are exhilarating and exhausting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– not a hobby or side hustle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really does take a village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Trust and integrity are mandatory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Footer Placeholder 22">
            <a:extLst>
              <a:ext uri="{FF2B5EF4-FFF2-40B4-BE49-F238E27FC236}">
                <a16:creationId xmlns:a16="http://schemas.microsoft.com/office/drawing/2014/main" id="{3E712631-9E54-675E-0299-69C09DA4AC8D}"/>
              </a:ext>
            </a:extLst>
          </p:cNvPr>
          <p:cNvSpPr txBox="1">
            <a:spLocks/>
          </p:cNvSpPr>
          <p:nvPr/>
        </p:nvSpPr>
        <p:spPr>
          <a:xfrm>
            <a:off x="7016017" y="6309360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Building a Winning Team</a:t>
            </a:r>
          </a:p>
        </p:txBody>
      </p:sp>
      <p:pic>
        <p:nvPicPr>
          <p:cNvPr id="27" name="Picture Placeholder 26" descr="A white character looking at a red question mark&#10;&#10;Description automatically generated with low confidence">
            <a:extLst>
              <a:ext uri="{FF2B5EF4-FFF2-40B4-BE49-F238E27FC236}">
                <a16:creationId xmlns:a16="http://schemas.microsoft.com/office/drawing/2014/main" id="{885D4B4F-EFB8-A874-6AC0-1C3349D1FD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13275" cy="6858000"/>
          </a:xfrm>
        </p:spPr>
      </p:pic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31CEB84-49DC-40A9-B2F0-D573658AE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172" y="44723"/>
            <a:ext cx="4652828" cy="910424"/>
          </a:xfrm>
        </p:spPr>
        <p:txBody>
          <a:bodyPr>
            <a:normAutofit/>
          </a:bodyPr>
          <a:lstStyle/>
          <a:p>
            <a:r>
              <a:rPr lang="en-US" dirty="0"/>
              <a:t>Solid Foundation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B7886DF7-FA3D-4AD1-AEC1-578EA3AC8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9099" y="1310185"/>
            <a:ext cx="4433947" cy="46692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Incorporate (more on this topic next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Founder Agreements - no handshakes please!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Operating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Proper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Team cohesion</a:t>
            </a:r>
          </a:p>
        </p:txBody>
      </p:sp>
      <p:pic>
        <p:nvPicPr>
          <p:cNvPr id="6" name="Picture Placeholder 5" descr="A picture containing building, composite material, outdoor, cement&#10;&#10;Description automatically generated">
            <a:extLst>
              <a:ext uri="{FF2B5EF4-FFF2-40B4-BE49-F238E27FC236}">
                <a16:creationId xmlns:a16="http://schemas.microsoft.com/office/drawing/2014/main" id="{C4BBE5CB-4AEF-E74E-B789-EF3C6EE21D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22">
            <a:extLst>
              <a:ext uri="{FF2B5EF4-FFF2-40B4-BE49-F238E27FC236}">
                <a16:creationId xmlns:a16="http://schemas.microsoft.com/office/drawing/2014/main" id="{72E40399-F357-04E0-3B85-29C217C620BC}"/>
              </a:ext>
            </a:extLst>
          </p:cNvPr>
          <p:cNvSpPr txBox="1">
            <a:spLocks/>
          </p:cNvSpPr>
          <p:nvPr/>
        </p:nvSpPr>
        <p:spPr>
          <a:xfrm>
            <a:off x="2200345" y="6309360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a Winning Team</a:t>
            </a:r>
          </a:p>
        </p:txBody>
      </p:sp>
    </p:spTree>
    <p:extLst>
      <p:ext uri="{BB962C8B-B14F-4D97-AF65-F5344CB8AC3E}">
        <p14:creationId xmlns:p14="http://schemas.microsoft.com/office/powerpoint/2010/main" val="47269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B7E63-0AD5-451A-9802-48AB1D44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547" y="479873"/>
            <a:ext cx="7578453" cy="15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Advisors and Service Providers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9D770A-D8B9-4D5E-BB61-CD763E29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918" y="1793631"/>
            <a:ext cx="6668925" cy="49729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Legal</a:t>
            </a:r>
          </a:p>
          <a:p>
            <a:pPr marL="747713" lvl="2" indent="-279400">
              <a:buFont typeface="Arial" panose="020B0604020202020204" pitchFamily="34" charset="0"/>
              <a:buChar char="•"/>
            </a:pPr>
            <a:r>
              <a:rPr lang="en-US" sz="2400" i="0" dirty="0"/>
              <a:t>General, patent, securities</a:t>
            </a:r>
            <a:endParaRPr lang="en-US" sz="2600" i="0" dirty="0"/>
          </a:p>
          <a:p>
            <a:pPr marL="347663" lvl="1" indent="-331788">
              <a:buFont typeface="Arial" panose="020B0604020202020204" pitchFamily="34" charset="0"/>
              <a:buChar char="•"/>
            </a:pPr>
            <a:r>
              <a:rPr lang="en-US" sz="2600" dirty="0"/>
              <a:t>Financial</a:t>
            </a:r>
          </a:p>
          <a:p>
            <a:pPr marL="747713" lvl="2" indent="-279400">
              <a:buFont typeface="Arial" panose="020B0604020202020204" pitchFamily="34" charset="0"/>
              <a:buChar char="•"/>
            </a:pPr>
            <a:r>
              <a:rPr lang="en-US" sz="2400" i="0" dirty="0"/>
              <a:t>Accounting, bookkeeping, tax, payroll, government contracts</a:t>
            </a:r>
          </a:p>
          <a:p>
            <a:pPr marL="468313" lvl="2" indent="0">
              <a:buNone/>
            </a:pPr>
            <a:endParaRPr lang="en-US" sz="2400" i="0" dirty="0"/>
          </a:p>
          <a:p>
            <a:pPr marL="468313" lvl="2" indent="0">
              <a:buNone/>
            </a:pPr>
            <a:r>
              <a:rPr lang="en-US" sz="2400" i="0" dirty="0"/>
              <a:t> My uncle, roommate, cousin is a..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Placeholder 7" descr="Gavel resting on block">
            <a:extLst>
              <a:ext uri="{FF2B5EF4-FFF2-40B4-BE49-F238E27FC236}">
                <a16:creationId xmlns:a16="http://schemas.microsoft.com/office/drawing/2014/main" id="{3CC552A2-4774-11CB-65E1-B28DE89C84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Calculator keypad">
            <a:extLst>
              <a:ext uri="{FF2B5EF4-FFF2-40B4-BE49-F238E27FC236}">
                <a16:creationId xmlns:a16="http://schemas.microsoft.com/office/drawing/2014/main" id="{3B995CB7-F5FA-3601-4814-D3DD588279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14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4B324345-37B6-1682-25C9-B885EAC90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42731" y="5355424"/>
            <a:ext cx="1114296" cy="1114296"/>
          </a:xfrm>
          <a:prstGeom prst="rect">
            <a:avLst/>
          </a:prstGeom>
        </p:spPr>
      </p:pic>
      <p:sp>
        <p:nvSpPr>
          <p:cNvPr id="19" name="Footer Placeholder 22">
            <a:extLst>
              <a:ext uri="{FF2B5EF4-FFF2-40B4-BE49-F238E27FC236}">
                <a16:creationId xmlns:a16="http://schemas.microsoft.com/office/drawing/2014/main" id="{BC770ACC-D6D3-4ABF-75D3-BF817CB79064}"/>
              </a:ext>
            </a:extLst>
          </p:cNvPr>
          <p:cNvSpPr txBox="1">
            <a:spLocks/>
          </p:cNvSpPr>
          <p:nvPr/>
        </p:nvSpPr>
        <p:spPr>
          <a:xfrm>
            <a:off x="2179563" y="6392488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a Winning Team</a:t>
            </a:r>
          </a:p>
        </p:txBody>
      </p:sp>
    </p:spTree>
    <p:extLst>
      <p:ext uri="{BB962C8B-B14F-4D97-AF65-F5344CB8AC3E}">
        <p14:creationId xmlns:p14="http://schemas.microsoft.com/office/powerpoint/2010/main" val="26010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3FEC850-D70F-4F53-AFB0-352FEA945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667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EDB7E63-0AD5-451A-9802-48AB1D44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622" y="23199"/>
            <a:ext cx="5295361" cy="801843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Support Resources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928BEC-981A-4B8F-98FA-839975C5F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63" y="9307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7F32EF27-CD6D-EFB0-593C-8831D4E09A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1" b="-1"/>
          <a:stretch/>
        </p:blipFill>
        <p:spPr>
          <a:xfrm>
            <a:off x="6859936" y="10"/>
            <a:ext cx="5332063" cy="3396984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515921"/>
            <a:ext cx="5789163" cy="334207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5114E9F-2A15-431C-9EF8-E5F1FFEE1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8B9C70-F708-443B-82A0-80E311A00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48457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9D770A-D8B9-4D5E-BB61-CD763E29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622" y="3461327"/>
            <a:ext cx="5117253" cy="2956125"/>
          </a:xfrm>
        </p:spPr>
        <p:txBody>
          <a:bodyPr vert="horz" lIns="109728" tIns="109728" rIns="109728" bIns="91440" rtlCol="0" anchor="ctr">
            <a:normAutofit fontScale="62500" lnSpcReduction="20000"/>
          </a:bodyPr>
          <a:lstStyle/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2600" dirty="0"/>
              <a:t>HQ SUNY RF startup support</a:t>
            </a:r>
          </a:p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2600" dirty="0"/>
              <a:t>Campus specific support </a:t>
            </a:r>
            <a:endParaRPr lang="en-US" sz="2600" i="0" dirty="0"/>
          </a:p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2600" dirty="0"/>
              <a:t>Accelerators, Incubators</a:t>
            </a:r>
          </a:p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2600" dirty="0"/>
              <a:t>Trade Associations</a:t>
            </a:r>
          </a:p>
          <a:p>
            <a:pPr indent="-2794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2600" dirty="0"/>
              <a:t>NYS Empire State Development</a:t>
            </a:r>
          </a:p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2600" dirty="0"/>
              <a:t>Mentors, advisors</a:t>
            </a:r>
          </a:p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2600" dirty="0"/>
              <a:t>Small Business Association</a:t>
            </a:r>
          </a:p>
        </p:txBody>
      </p:sp>
      <p:sp>
        <p:nvSpPr>
          <p:cNvPr id="16" name="Footer Placeholder 22">
            <a:extLst>
              <a:ext uri="{FF2B5EF4-FFF2-40B4-BE49-F238E27FC236}">
                <a16:creationId xmlns:a16="http://schemas.microsoft.com/office/drawing/2014/main" id="{1018C177-5888-E83D-BDAC-71B77AA3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8085" y="6377600"/>
            <a:ext cx="2975620" cy="45720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t>Building a Winning Team</a:t>
            </a:r>
          </a:p>
        </p:txBody>
      </p:sp>
      <p:pic>
        <p:nvPicPr>
          <p:cNvPr id="12" name="Picture Placeholder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7DA2198-3FC6-F37F-9741-5378D125F0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6853608" y="3456179"/>
            <a:ext cx="5338391" cy="3401821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5D7B94B2-D9B6-4EAC-8CD9-3961D1784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70">
            <a:extLst>
              <a:ext uri="{FF2B5EF4-FFF2-40B4-BE49-F238E27FC236}">
                <a16:creationId xmlns:a16="http://schemas.microsoft.com/office/drawing/2014/main" id="{EA6FE760-E70F-4EB9-BCB1-D7795F04B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CFAACA4-65B8-42F6-BCD5-C3D1E8D9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920E62-B737-C323-4B4E-08C6F6AD1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009" y="1202292"/>
            <a:ext cx="4310753" cy="187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37950"/>
            <a:ext cx="4684060" cy="186234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500" dirty="0"/>
              <a:t>Business Model Drives</a:t>
            </a:r>
            <a:br>
              <a:rPr lang="en-US" sz="2500" dirty="0"/>
            </a:br>
            <a:r>
              <a:rPr lang="en-US" sz="2500" dirty="0"/>
              <a:t>Required Skills and Talent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74" y="2743203"/>
            <a:ext cx="3616073" cy="320881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800" dirty="0"/>
              <a:t>Hardware</a:t>
            </a: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800" dirty="0"/>
              <a:t>Services</a:t>
            </a: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800" dirty="0"/>
              <a:t>Software</a:t>
            </a: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800" dirty="0"/>
              <a:t>Licensing</a:t>
            </a: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800" dirty="0"/>
              <a:t>Annuity</a:t>
            </a:r>
          </a:p>
          <a:p>
            <a:pPr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1800" dirty="0"/>
              <a:t>B2B / B2C</a:t>
            </a:r>
            <a:endParaRPr lang="en-US" sz="17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600"/>
              </a:spcAft>
            </a:pPr>
            <a:fld id="{FAEF9944-A4F6-4C59-AEBD-678D6480B8E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5" name="Picture Placeholder 4" descr="People in the middle of a circular room ">
            <a:extLst>
              <a:ext uri="{FF2B5EF4-FFF2-40B4-BE49-F238E27FC236}">
                <a16:creationId xmlns:a16="http://schemas.microsoft.com/office/drawing/2014/main" id="{435B4E7D-25B8-2011-1E58-63B331354C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7474" y="758246"/>
            <a:ext cx="7507941" cy="5354155"/>
          </a:xfrm>
        </p:spPr>
      </p:pic>
      <p:sp>
        <p:nvSpPr>
          <p:cNvPr id="16" name="Footer Placeholder 22">
            <a:extLst>
              <a:ext uri="{FF2B5EF4-FFF2-40B4-BE49-F238E27FC236}">
                <a16:creationId xmlns:a16="http://schemas.microsoft.com/office/drawing/2014/main" id="{B6E5D5CD-65B4-8EA1-DA24-014B1F544628}"/>
              </a:ext>
            </a:extLst>
          </p:cNvPr>
          <p:cNvSpPr txBox="1">
            <a:spLocks/>
          </p:cNvSpPr>
          <p:nvPr/>
        </p:nvSpPr>
        <p:spPr>
          <a:xfrm>
            <a:off x="787179" y="6309360"/>
            <a:ext cx="287042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spc="15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Building a Winning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2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0" y="104209"/>
            <a:ext cx="8007178" cy="840576"/>
          </a:xfrm>
        </p:spPr>
        <p:txBody>
          <a:bodyPr>
            <a:noAutofit/>
          </a:bodyPr>
          <a:lstStyle/>
          <a:p>
            <a:r>
              <a:rPr lang="en-US" sz="2400" dirty="0"/>
              <a:t>Needed roles / skills - vary over time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1266093"/>
            <a:ext cx="6623039" cy="48571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and development, technical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Commercialization</a:t>
            </a:r>
          </a:p>
          <a:p>
            <a:pPr marL="747713" lvl="1" indent="-279400">
              <a:buFont typeface="Arial" panose="020B0604020202020204" pitchFamily="34" charset="0"/>
              <a:buChar char="•"/>
            </a:pPr>
            <a:r>
              <a:rPr lang="en-US" sz="1800" dirty="0"/>
              <a:t>Sales, marketing, business development, strategy, partnerships, fund raising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Operations</a:t>
            </a:r>
          </a:p>
          <a:p>
            <a:pPr marL="695325" indent="-227013">
              <a:buFont typeface="Arial" panose="020B0604020202020204" pitchFamily="34" charset="0"/>
              <a:buChar char="•"/>
            </a:pPr>
            <a:r>
              <a:rPr lang="en-US" sz="1800" dirty="0"/>
              <a:t>Manufacturing, supply chain, customer support,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Finance, legal, human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 management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0BB1C4-223C-42B9-AF6A-F40E305B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/>
          <a:p>
            <a:r>
              <a:rPr lang="en-US" dirty="0"/>
              <a:t>Building a Winning Team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29B547D4-09F9-49AB-B5C7-2EDDB233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Placeholder 6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1C772421-79E4-3798-BC65-04ADC58FCD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157546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93A0A0-A69C-47FE-9FE5-21F06181BF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B374A7-2E79-4FEF-822D-2492B9AD90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DA6507DE-E02C-4320-873D-704EA2AB6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871</Words>
  <Application>Microsoft Office PowerPoint</Application>
  <PresentationFormat>Widescreen</PresentationFormat>
  <Paragraphs>161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Meiryo</vt:lpstr>
      <vt:lpstr>arial</vt:lpstr>
      <vt:lpstr>arial</vt:lpstr>
      <vt:lpstr>Calibri</vt:lpstr>
      <vt:lpstr>Corbel</vt:lpstr>
      <vt:lpstr>Wingdings 3</vt:lpstr>
      <vt:lpstr>ShojiVTI</vt:lpstr>
      <vt:lpstr>Building a winning team</vt:lpstr>
      <vt:lpstr>Agenda</vt:lpstr>
      <vt:lpstr>THE WAY TO GET STARTED IS TO QUIT TALKING AND BEGIN DOING.</vt:lpstr>
      <vt:lpstr>SOME COMMENTARY</vt:lpstr>
      <vt:lpstr>Solid Foundation</vt:lpstr>
      <vt:lpstr>Advisors and Service Providers</vt:lpstr>
      <vt:lpstr>Support Resources</vt:lpstr>
      <vt:lpstr>Business Model Drives Required Skills and Talent </vt:lpstr>
      <vt:lpstr>Needed roles / skills - vary over time </vt:lpstr>
      <vt:lpstr>What could possibly go wrong?</vt:lpstr>
      <vt:lpstr>PowerPoint Presentation</vt:lpstr>
      <vt:lpstr>Divvying up the pie</vt:lpstr>
      <vt:lpstr>PowerPoint Presentation</vt:lpstr>
      <vt:lpstr>Too many cooks</vt:lpstr>
      <vt:lpstr>Summary</vt:lpstr>
      <vt:lpstr>Questions please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2021-01-27T10:29:50Z</dcterms:created>
  <dcterms:modified xsi:type="dcterms:W3CDTF">2023-07-05T12:44:23Z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