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732" r:id="rId2"/>
    <p:sldMasterId id="2147483739" r:id="rId3"/>
  </p:sldMasterIdLst>
  <p:notesMasterIdLst>
    <p:notesMasterId r:id="rId10"/>
  </p:notesMasterIdLst>
  <p:sldIdLst>
    <p:sldId id="305" r:id="rId4"/>
    <p:sldId id="2894" r:id="rId5"/>
    <p:sldId id="2896" r:id="rId6"/>
    <p:sldId id="309" r:id="rId7"/>
    <p:sldId id="320" r:id="rId8"/>
    <p:sldId id="306" r:id="rId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0A239A5B-B152-A444-B485-677486243557}">
          <p14:sldIdLst>
            <p14:sldId id="305"/>
            <p14:sldId id="2894"/>
            <p14:sldId id="2896"/>
            <p14:sldId id="309"/>
            <p14:sldId id="320"/>
            <p14:sldId id="306"/>
          </p14:sldIdLst>
        </p14:section>
        <p14:section name="Default Section" id="{167DDF83-F933-4119-85CD-74A2A35D90EB}">
          <p14:sldIdLst/>
        </p14:section>
        <p14:section name="Closing slide" id="{7DBDCD1A-973C-4F49-91AA-71471FBF328E}">
          <p14:sldIdLst/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5A111915-BE36-4E01-A7E5-04B1672EAD32}" styleName="Light Style 2 - Accent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795" autoAdjust="0"/>
    <p:restoredTop sz="94660"/>
  </p:normalViewPr>
  <p:slideViewPr>
    <p:cSldViewPr snapToGrid="0">
      <p:cViewPr varScale="1">
        <p:scale>
          <a:sx n="111" d="100"/>
          <a:sy n="111" d="100"/>
        </p:scale>
        <p:origin x="432" y="96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presProps" Target="presProps.xml"/><Relationship Id="rId5" Type="http://schemas.openxmlformats.org/officeDocument/2006/relationships/slide" Target="slides/slide2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tableStyles" Target="tableStyles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hyperlink" Target="mailto:S4@rfsuny.org" TargetMode="External"/><Relationship Id="rId5" Type="http://schemas.openxmlformats.org/officeDocument/2006/relationships/image" Target="../media/image10.svg"/><Relationship Id="rId4" Type="http://schemas.openxmlformats.org/officeDocument/2006/relationships/image" Target="../media/image9.pn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hyperlink" Target="mailto:S4@rfsuny.org" TargetMode="External"/><Relationship Id="rId2" Type="http://schemas.openxmlformats.org/officeDocument/2006/relationships/image" Target="../media/image8.svg"/><Relationship Id="rId1" Type="http://schemas.openxmlformats.org/officeDocument/2006/relationships/image" Target="../media/image7.png"/><Relationship Id="rId5" Type="http://schemas.openxmlformats.org/officeDocument/2006/relationships/image" Target="../media/image10.svg"/><Relationship Id="rId4" Type="http://schemas.openxmlformats.org/officeDocument/2006/relationships/image" Target="../media/image9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18/5/colors/Iconchunking_neutralbg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D7271D2-845C-458D-8F1D-3B799181D630}" type="doc">
      <dgm:prSet loTypeId="urn:microsoft.com/office/officeart/2018/2/layout/IconLabelList" loCatId="icon" qsTypeId="urn:microsoft.com/office/officeart/2005/8/quickstyle/simple1" qsCatId="simple" csTypeId="urn:microsoft.com/office/officeart/2018/5/colors/Iconchunking_neutralbg_colorful1" csCatId="colorful" phldr="1"/>
      <dgm:spPr/>
      <dgm:t>
        <a:bodyPr/>
        <a:lstStyle/>
        <a:p>
          <a:endParaRPr lang="en-US"/>
        </a:p>
      </dgm:t>
    </dgm:pt>
    <dgm:pt modelId="{9EB93DD8-AC13-4017-91DC-9E131B2101C4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n-US" sz="2000" dirty="0">
              <a:solidFill>
                <a:schemeClr val="tx1">
                  <a:lumMod val="75000"/>
                  <a:lumOff val="25000"/>
                </a:schemeClr>
              </a:solidFill>
              <a:latin typeface="Gautami" panose="020B0502040204020203" pitchFamily="34" charset="0"/>
              <a:cs typeface="Gautami" panose="020B0502040204020203" pitchFamily="34" charset="0"/>
            </a:rPr>
            <a:t>Email us at </a:t>
          </a:r>
          <a:r>
            <a:rPr lang="en-US" sz="2000" dirty="0">
              <a:latin typeface="Gautami" panose="020B0502040204020203" pitchFamily="34" charset="0"/>
              <a:cs typeface="Gautami" panose="020B0502040204020203" pitchFamily="34" charset="0"/>
              <a:hlinkClick xmlns:r="http://schemas.openxmlformats.org/officeDocument/2006/relationships" r:id="rId1"/>
            </a:rPr>
            <a:t>S4@rfsuny.org</a:t>
          </a:r>
          <a:endParaRPr lang="en-US" sz="2000" dirty="0">
            <a:latin typeface="Gautami" panose="020B0502040204020203" pitchFamily="34" charset="0"/>
            <a:cs typeface="Gautami" panose="020B0502040204020203" pitchFamily="34" charset="0"/>
          </a:endParaRPr>
        </a:p>
      </dgm:t>
    </dgm:pt>
    <dgm:pt modelId="{865CDA19-3918-4795-B22F-41A671D46D2E}" type="parTrans" cxnId="{3B7730C3-A4D9-4798-B1DD-2E02E8BDE19E}">
      <dgm:prSet/>
      <dgm:spPr/>
      <dgm:t>
        <a:bodyPr/>
        <a:lstStyle/>
        <a:p>
          <a:endParaRPr lang="en-US"/>
        </a:p>
      </dgm:t>
    </dgm:pt>
    <dgm:pt modelId="{B899C0E2-34C5-4F41-B1DA-73E19C89470E}" type="sibTrans" cxnId="{3B7730C3-A4D9-4798-B1DD-2E02E8BDE19E}">
      <dgm:prSet/>
      <dgm:spPr/>
      <dgm:t>
        <a:bodyPr/>
        <a:lstStyle/>
        <a:p>
          <a:endParaRPr lang="en-US"/>
        </a:p>
      </dgm:t>
    </dgm:pt>
    <dgm:pt modelId="{DFAD29AD-5FCD-4DE5-AD01-5AE3BFC2AC09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n-US" sz="2000" dirty="0">
              <a:solidFill>
                <a:schemeClr val="tx1">
                  <a:lumMod val="75000"/>
                  <a:lumOff val="25000"/>
                </a:schemeClr>
              </a:solidFill>
              <a:latin typeface="Gautami" panose="020B0502040204020203" pitchFamily="34" charset="0"/>
              <a:cs typeface="Gautami" panose="020B0502040204020203" pitchFamily="34" charset="0"/>
            </a:rPr>
            <a:t>Let’s jump into our session on </a:t>
          </a:r>
        </a:p>
        <a:p>
          <a:pPr>
            <a:lnSpc>
              <a:spcPct val="100000"/>
            </a:lnSpc>
          </a:pPr>
          <a:r>
            <a:rPr lang="en-US" sz="2000" dirty="0">
              <a:solidFill>
                <a:schemeClr val="tx1">
                  <a:lumMod val="75000"/>
                  <a:lumOff val="25000"/>
                </a:schemeClr>
              </a:solidFill>
              <a:latin typeface="Gautami" panose="020B0502040204020203" pitchFamily="34" charset="0"/>
              <a:cs typeface="Gautami" panose="020B0502040204020203" pitchFamily="34" charset="0"/>
            </a:rPr>
            <a:t>Strategies for Unstoppable Success with Arel Moodie</a:t>
          </a:r>
        </a:p>
      </dgm:t>
    </dgm:pt>
    <dgm:pt modelId="{5C4DEFA6-88EC-4F32-8B6F-9F29E80261CC}" type="parTrans" cxnId="{F5DF5665-AD15-4387-A04C-1AF3B3A543CF}">
      <dgm:prSet/>
      <dgm:spPr/>
      <dgm:t>
        <a:bodyPr/>
        <a:lstStyle/>
        <a:p>
          <a:endParaRPr lang="en-US"/>
        </a:p>
      </dgm:t>
    </dgm:pt>
    <dgm:pt modelId="{E6783923-A2A4-462F-86E1-543E75A7347F}" type="sibTrans" cxnId="{F5DF5665-AD15-4387-A04C-1AF3B3A543CF}">
      <dgm:prSet/>
      <dgm:spPr/>
      <dgm:t>
        <a:bodyPr/>
        <a:lstStyle/>
        <a:p>
          <a:endParaRPr lang="en-US"/>
        </a:p>
      </dgm:t>
    </dgm:pt>
    <dgm:pt modelId="{CFC91491-9215-48B4-B539-F9E5F1BE3794}" type="pres">
      <dgm:prSet presAssocID="{ED7271D2-845C-458D-8F1D-3B799181D630}" presName="root" presStyleCnt="0">
        <dgm:presLayoutVars>
          <dgm:dir/>
          <dgm:resizeHandles val="exact"/>
        </dgm:presLayoutVars>
      </dgm:prSet>
      <dgm:spPr/>
    </dgm:pt>
    <dgm:pt modelId="{A5FAB235-58AF-4174-922B-DEB30FCAD13D}" type="pres">
      <dgm:prSet presAssocID="{9EB93DD8-AC13-4017-91DC-9E131B2101C4}" presName="compNode" presStyleCnt="0"/>
      <dgm:spPr/>
    </dgm:pt>
    <dgm:pt modelId="{408F9368-6AFB-47C6-9C6C-45EC31454B51}" type="pres">
      <dgm:prSet presAssocID="{9EB93DD8-AC13-4017-91DC-9E131B2101C4}" presName="iconRect" presStyleLbl="node1" presStyleIdx="0" presStyleCnt="2" custLinFactNeighborX="40177" custLinFactNeighborY="1486"/>
      <dgm:spPr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Email"/>
        </a:ext>
      </dgm:extLst>
    </dgm:pt>
    <dgm:pt modelId="{E17FD5B0-817E-4BD1-8F10-BCB455BCF3B8}" type="pres">
      <dgm:prSet presAssocID="{9EB93DD8-AC13-4017-91DC-9E131B2101C4}" presName="spaceRect" presStyleCnt="0"/>
      <dgm:spPr/>
    </dgm:pt>
    <dgm:pt modelId="{95552818-9B46-434F-B684-8FE915126027}" type="pres">
      <dgm:prSet presAssocID="{9EB93DD8-AC13-4017-91DC-9E131B2101C4}" presName="textRect" presStyleLbl="revTx" presStyleIdx="0" presStyleCnt="2" custLinFactNeighborX="21268" custLinFactNeighborY="-3969">
        <dgm:presLayoutVars>
          <dgm:chMax val="1"/>
          <dgm:chPref val="1"/>
        </dgm:presLayoutVars>
      </dgm:prSet>
      <dgm:spPr/>
    </dgm:pt>
    <dgm:pt modelId="{9E16BD1D-BBF1-42F8-9E8C-FFD981B042FD}" type="pres">
      <dgm:prSet presAssocID="{B899C0E2-34C5-4F41-B1DA-73E19C89470E}" presName="sibTrans" presStyleCnt="0"/>
      <dgm:spPr/>
    </dgm:pt>
    <dgm:pt modelId="{7F82A6E9-B194-40E7-AF9F-02A50DDB962B}" type="pres">
      <dgm:prSet presAssocID="{DFAD29AD-5FCD-4DE5-AD01-5AE3BFC2AC09}" presName="compNode" presStyleCnt="0"/>
      <dgm:spPr/>
    </dgm:pt>
    <dgm:pt modelId="{A554E629-C9FC-427A-8EE5-BE1693E5358B}" type="pres">
      <dgm:prSet presAssocID="{DFAD29AD-5FCD-4DE5-AD01-5AE3BFC2AC09}" presName="iconRect" presStyleLbl="node1" presStyleIdx="1" presStyleCnt="2" custLinFactNeighborX="-4838" custLinFactNeighborY="1486"/>
      <dgm:spPr>
        <a:blipFill>
          <a:blip xmlns:r="http://schemas.openxmlformats.org/officeDocument/2006/relationships"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Sunglasses Face with Solid Fill"/>
        </a:ext>
      </dgm:extLst>
    </dgm:pt>
    <dgm:pt modelId="{4395769D-62AE-4E22-B6F6-BF297A62D846}" type="pres">
      <dgm:prSet presAssocID="{DFAD29AD-5FCD-4DE5-AD01-5AE3BFC2AC09}" presName="spaceRect" presStyleCnt="0"/>
      <dgm:spPr/>
    </dgm:pt>
    <dgm:pt modelId="{ED7087F7-A1EC-425C-B2CD-A60B7F30FCC6}" type="pres">
      <dgm:prSet presAssocID="{DFAD29AD-5FCD-4DE5-AD01-5AE3BFC2AC09}" presName="textRect" presStyleLbl="revTx" presStyleIdx="1" presStyleCnt="2" custScaleX="256483">
        <dgm:presLayoutVars>
          <dgm:chMax val="1"/>
          <dgm:chPref val="1"/>
        </dgm:presLayoutVars>
      </dgm:prSet>
      <dgm:spPr/>
    </dgm:pt>
  </dgm:ptLst>
  <dgm:cxnLst>
    <dgm:cxn modelId="{6FCF3D0C-688D-4C08-8556-7B9C0E016BB0}" type="presOf" srcId="{DFAD29AD-5FCD-4DE5-AD01-5AE3BFC2AC09}" destId="{ED7087F7-A1EC-425C-B2CD-A60B7F30FCC6}" srcOrd="0" destOrd="0" presId="urn:microsoft.com/office/officeart/2018/2/layout/IconLabelList"/>
    <dgm:cxn modelId="{F5DF5665-AD15-4387-A04C-1AF3B3A543CF}" srcId="{ED7271D2-845C-458D-8F1D-3B799181D630}" destId="{DFAD29AD-5FCD-4DE5-AD01-5AE3BFC2AC09}" srcOrd="1" destOrd="0" parTransId="{5C4DEFA6-88EC-4F32-8B6F-9F29E80261CC}" sibTransId="{E6783923-A2A4-462F-86E1-543E75A7347F}"/>
    <dgm:cxn modelId="{9CF52055-3B8E-4D8D-AD73-F979A6BD21CF}" type="presOf" srcId="{ED7271D2-845C-458D-8F1D-3B799181D630}" destId="{CFC91491-9215-48B4-B539-F9E5F1BE3794}" srcOrd="0" destOrd="0" presId="urn:microsoft.com/office/officeart/2018/2/layout/IconLabelList"/>
    <dgm:cxn modelId="{BF5C9099-0DAC-4E8E-B41E-34597FD181A3}" type="presOf" srcId="{9EB93DD8-AC13-4017-91DC-9E131B2101C4}" destId="{95552818-9B46-434F-B684-8FE915126027}" srcOrd="0" destOrd="0" presId="urn:microsoft.com/office/officeart/2018/2/layout/IconLabelList"/>
    <dgm:cxn modelId="{3B7730C3-A4D9-4798-B1DD-2E02E8BDE19E}" srcId="{ED7271D2-845C-458D-8F1D-3B799181D630}" destId="{9EB93DD8-AC13-4017-91DC-9E131B2101C4}" srcOrd="0" destOrd="0" parTransId="{865CDA19-3918-4795-B22F-41A671D46D2E}" sibTransId="{B899C0E2-34C5-4F41-B1DA-73E19C89470E}"/>
    <dgm:cxn modelId="{5ACE2EA6-8A96-4789-A8B3-37E3377FAF6F}" type="presParOf" srcId="{CFC91491-9215-48B4-B539-F9E5F1BE3794}" destId="{A5FAB235-58AF-4174-922B-DEB30FCAD13D}" srcOrd="0" destOrd="0" presId="urn:microsoft.com/office/officeart/2018/2/layout/IconLabelList"/>
    <dgm:cxn modelId="{43E2BEE5-F752-485B-91BB-50796F910DBB}" type="presParOf" srcId="{A5FAB235-58AF-4174-922B-DEB30FCAD13D}" destId="{408F9368-6AFB-47C6-9C6C-45EC31454B51}" srcOrd="0" destOrd="0" presId="urn:microsoft.com/office/officeart/2018/2/layout/IconLabelList"/>
    <dgm:cxn modelId="{A144D4A7-9F42-4CC8-A755-972EE206F227}" type="presParOf" srcId="{A5FAB235-58AF-4174-922B-DEB30FCAD13D}" destId="{E17FD5B0-817E-4BD1-8F10-BCB455BCF3B8}" srcOrd="1" destOrd="0" presId="urn:microsoft.com/office/officeart/2018/2/layout/IconLabelList"/>
    <dgm:cxn modelId="{7F0058E5-E838-49FE-ABC2-432178E48FFB}" type="presParOf" srcId="{A5FAB235-58AF-4174-922B-DEB30FCAD13D}" destId="{95552818-9B46-434F-B684-8FE915126027}" srcOrd="2" destOrd="0" presId="urn:microsoft.com/office/officeart/2018/2/layout/IconLabelList"/>
    <dgm:cxn modelId="{BF27D7A1-DCB8-4A0E-8DAE-446D5D593C9A}" type="presParOf" srcId="{CFC91491-9215-48B4-B539-F9E5F1BE3794}" destId="{9E16BD1D-BBF1-42F8-9E8C-FFD981B042FD}" srcOrd="1" destOrd="0" presId="urn:microsoft.com/office/officeart/2018/2/layout/IconLabelList"/>
    <dgm:cxn modelId="{1AFE818D-F635-4FD1-BC01-75654E116C8C}" type="presParOf" srcId="{CFC91491-9215-48B4-B539-F9E5F1BE3794}" destId="{7F82A6E9-B194-40E7-AF9F-02A50DDB962B}" srcOrd="2" destOrd="0" presId="urn:microsoft.com/office/officeart/2018/2/layout/IconLabelList"/>
    <dgm:cxn modelId="{6E709DCF-BC5F-4153-89A2-4D596BE2BD15}" type="presParOf" srcId="{7F82A6E9-B194-40E7-AF9F-02A50DDB962B}" destId="{A554E629-C9FC-427A-8EE5-BE1693E5358B}" srcOrd="0" destOrd="0" presId="urn:microsoft.com/office/officeart/2018/2/layout/IconLabelList"/>
    <dgm:cxn modelId="{02DF6F20-617A-4088-A907-CC26F4D557A3}" type="presParOf" srcId="{7F82A6E9-B194-40E7-AF9F-02A50DDB962B}" destId="{4395769D-62AE-4E22-B6F6-BF297A62D846}" srcOrd="1" destOrd="0" presId="urn:microsoft.com/office/officeart/2018/2/layout/IconLabelList"/>
    <dgm:cxn modelId="{A2C406A7-C8E7-4BFD-9C7B-9F0362515784}" type="presParOf" srcId="{7F82A6E9-B194-40E7-AF9F-02A50DDB962B}" destId="{ED7087F7-A1EC-425C-B2CD-A60B7F30FCC6}" srcOrd="2" destOrd="0" presId="urn:microsoft.com/office/officeart/2018/2/layout/IconLabel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08F9368-6AFB-47C6-9C6C-45EC31454B51}">
      <dsp:nvSpPr>
        <dsp:cNvPr id="0" name=""/>
        <dsp:cNvSpPr/>
      </dsp:nvSpPr>
      <dsp:spPr>
        <a:xfrm>
          <a:off x="1186052" y="441687"/>
          <a:ext cx="1128937" cy="1128937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9050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5552818-9B46-434F-B684-8FE915126027}">
      <dsp:nvSpPr>
        <dsp:cNvPr id="0" name=""/>
        <dsp:cNvSpPr/>
      </dsp:nvSpPr>
      <dsp:spPr>
        <a:xfrm>
          <a:off x="576134" y="1895869"/>
          <a:ext cx="2508750" cy="104362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8890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>
              <a:solidFill>
                <a:schemeClr val="tx1">
                  <a:lumMod val="75000"/>
                  <a:lumOff val="25000"/>
                </a:schemeClr>
              </a:solidFill>
              <a:latin typeface="Gautami" panose="020B0502040204020203" pitchFamily="34" charset="0"/>
              <a:cs typeface="Gautami" panose="020B0502040204020203" pitchFamily="34" charset="0"/>
            </a:rPr>
            <a:t>Email us at </a:t>
          </a:r>
          <a:r>
            <a:rPr lang="en-US" sz="2000" kern="1200" dirty="0">
              <a:latin typeface="Gautami" panose="020B0502040204020203" pitchFamily="34" charset="0"/>
              <a:cs typeface="Gautami" panose="020B0502040204020203" pitchFamily="34" charset="0"/>
              <a:hlinkClick xmlns:r="http://schemas.openxmlformats.org/officeDocument/2006/relationships" r:id="rId3"/>
            </a:rPr>
            <a:t>S4@rfsuny.org</a:t>
          </a:r>
          <a:endParaRPr lang="en-US" sz="2000" kern="1200" dirty="0">
            <a:latin typeface="Gautami" panose="020B0502040204020203" pitchFamily="34" charset="0"/>
            <a:cs typeface="Gautami" panose="020B0502040204020203" pitchFamily="34" charset="0"/>
          </a:endParaRPr>
        </a:p>
      </dsp:txBody>
      <dsp:txXfrm>
        <a:off x="576134" y="1895869"/>
        <a:ext cx="2508750" cy="1043626"/>
      </dsp:txXfrm>
    </dsp:sp>
    <dsp:sp modelId="{A554E629-C9FC-427A-8EE5-BE1693E5358B}">
      <dsp:nvSpPr>
        <dsp:cNvPr id="0" name=""/>
        <dsp:cNvSpPr/>
      </dsp:nvSpPr>
      <dsp:spPr>
        <a:xfrm>
          <a:off x="5588526" y="441687"/>
          <a:ext cx="1128937" cy="1128937"/>
        </a:xfrm>
        <a:prstGeom prst="rect">
          <a:avLst/>
        </a:prstGeom>
        <a:blipFill>
          <a:blip xmlns:r="http://schemas.openxmlformats.org/officeDocument/2006/relationships"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a:blipFill>
        <a:ln w="19050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D7087F7-A1EC-425C-B2CD-A60B7F30FCC6}">
      <dsp:nvSpPr>
        <dsp:cNvPr id="0" name=""/>
        <dsp:cNvSpPr/>
      </dsp:nvSpPr>
      <dsp:spPr>
        <a:xfrm>
          <a:off x="2990354" y="1937290"/>
          <a:ext cx="6434517" cy="104362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8890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>
              <a:solidFill>
                <a:schemeClr val="tx1">
                  <a:lumMod val="75000"/>
                  <a:lumOff val="25000"/>
                </a:schemeClr>
              </a:solidFill>
              <a:latin typeface="Gautami" panose="020B0502040204020203" pitchFamily="34" charset="0"/>
              <a:cs typeface="Gautami" panose="020B0502040204020203" pitchFamily="34" charset="0"/>
            </a:rPr>
            <a:t>Let’s jump into our session on </a:t>
          </a:r>
        </a:p>
        <a:p>
          <a:pPr marL="0" lvl="0" indent="0" algn="ctr" defTabSz="8890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>
              <a:solidFill>
                <a:schemeClr val="tx1">
                  <a:lumMod val="75000"/>
                  <a:lumOff val="25000"/>
                </a:schemeClr>
              </a:solidFill>
              <a:latin typeface="Gautami" panose="020B0502040204020203" pitchFamily="34" charset="0"/>
              <a:cs typeface="Gautami" panose="020B0502040204020203" pitchFamily="34" charset="0"/>
            </a:rPr>
            <a:t>Strategies for Unstoppable Success with Arel Moodie</a:t>
          </a:r>
        </a:p>
      </dsp:txBody>
      <dsp:txXfrm>
        <a:off x="2990354" y="1937290"/>
        <a:ext cx="6434517" cy="104362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8/2/layout/IconLabelList">
  <dgm:title val="Icon Label List"/>
  <dgm:desc val="Use to show non-sequential or grouped chunks of information accompanied by a related visuals. Works best with icons or small pictures with short text ca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2">
        <dgm:constrLst>
          <dgm:constr type="h" for="ch" forName="compNode" refType="h" fact="0.4"/>
          <dgm:constr type="w" for="ch" forName="compNode" val="12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50"/>
          <dgm:constr type="h" for="des" forName="compNode" op="equ"/>
          <dgm:constr type="h" for="des" forName="textRect" op="equ"/>
        </dgm:constrLst>
      </dgm:if>
      <dgm:if name="Name5" axis="ch" ptType="node" func="cnt" op="lte" val="4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36"/>
          <dgm:constr type="h" for="des" forName="compNode" op="equ"/>
          <dgm:constr type="h" for="des" forName="textRect" op="equ"/>
        </dgm:constrLst>
      </dgm:if>
      <dgm:else name="Name6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24"/>
          <dgm:constr type="h" for="des" forName="compNode" op="equ"/>
          <dgm:constr type="h" for="des" forName="textRect" op="equ"/>
        </dgm:constrLst>
      </dgm:else>
    </dgm:choose>
    <dgm:ruleLst>
      <dgm:rule type="w" for="ch" forName="compNode" val="50" fact="NaN" max="NaN"/>
    </dgm:ruleLst>
    <dgm:forEach name="Name7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Rect" refType="w" fact="0.45"/>
          <dgm:constr type="h" for="ch" forName="iconRect" refType="w" refFor="ch" refForName="iconRect"/>
          <dgm:constr type="ctrX" for="ch" forName="iconRect" refType="w" fact="0.5"/>
          <dgm:constr type="t" for="ch" forName="iconRect"/>
          <dgm:constr type="h" for="ch" forName="spaceRect" refType="h" fact="0.15"/>
          <dgm:constr type="w" for="ch" forName="spaceRect" refType="w"/>
          <dgm:constr type="l" for="ch" forName="spaceRect"/>
          <dgm:constr type="t" for="ch" forName="spaceRect" refType="b" refFor="ch" refForName="iconRect"/>
          <dgm:constr type="h" for="ch" forName="textRect" val="20"/>
          <dgm:constr type="w" for="ch" forName="textRect" refType="w"/>
          <dgm:constr type="l" for="ch" forName="textRect"/>
          <dgm:constr type="t" for="ch" forName="textRect" refType="b" refFor="ch" refForName="spaceRect"/>
        </dgm:constrLst>
        <dgm:ruleLst>
          <dgm:rule type="h" val="INF" fact="NaN" max="NaN"/>
        </dgm:ruleLst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textRect" styleLbl="revTx">
          <dgm:varLst>
            <dgm:chMax val="1"/>
            <dgm:chPref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1" fact="NaN" max="NaN"/>
            <dgm:rule type="h" val="INF" fact="NaN" max="NaN"/>
          </dgm:ruleLst>
        </dgm:layoutNode>
      </dgm:layoutNode>
      <dgm:forEach name="Name8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</dgm1612:lstStyle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8F59373-54A2-4358-904B-903E38FF0335}" type="datetimeFigureOut">
              <a:rPr lang="en-US" smtClean="0"/>
              <a:t>7/11/2024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C4213A9-20CC-460C-ABB2-ED45B9A0B8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150553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C2A2EC-0BC1-43E2-8137-89DA0CDA4885}" type="datetimeFigureOut">
              <a:rPr lang="en-US" smtClean="0"/>
              <a:t>7/11/2024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17CF76-9068-4B5F-B484-84599667AE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221659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C2A2EC-0BC1-43E2-8137-89DA0CDA4885}" type="datetimeFigureOut">
              <a:rPr lang="en-US" smtClean="0"/>
              <a:t>7/11/2024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17CF76-9068-4B5F-B484-84599667AE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44842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C2A2EC-0BC1-43E2-8137-89DA0CDA4885}" type="datetimeFigureOut">
              <a:rPr lang="en-US" smtClean="0"/>
              <a:t>7/11/2024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17CF76-9068-4B5F-B484-84599667AE38}" type="slidenum">
              <a:rPr lang="en-US" smtClean="0"/>
              <a:t>‹#›</a:t>
            </a:fld>
            <a:endParaRPr lang="en-US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48421731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C2A2EC-0BC1-43E2-8137-89DA0CDA4885}" type="datetimeFigureOut">
              <a:rPr lang="en-US" smtClean="0"/>
              <a:t>7/11/2024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17CF76-9068-4B5F-B484-84599667AE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408809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C2A2EC-0BC1-43E2-8137-89DA0CDA4885}" type="datetimeFigureOut">
              <a:rPr lang="en-US" smtClean="0"/>
              <a:t>7/11/2024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17CF76-9068-4B5F-B484-84599667AE38}" type="slidenum">
              <a:rPr lang="en-US" smtClean="0"/>
              <a:t>‹#›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73635051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C2A2EC-0BC1-43E2-8137-89DA0CDA4885}" type="datetimeFigureOut">
              <a:rPr lang="en-US" smtClean="0"/>
              <a:t>7/11/2024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17CF76-9068-4B5F-B484-84599667AE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598380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C2A2EC-0BC1-43E2-8137-89DA0CDA4885}" type="datetimeFigureOut">
              <a:rPr lang="en-US" smtClean="0"/>
              <a:t>7/11/2024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17CF76-9068-4B5F-B484-84599667AE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70156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C2A2EC-0BC1-43E2-8137-89DA0CDA4885}" type="datetimeFigureOut">
              <a:rPr lang="en-US" smtClean="0"/>
              <a:t>7/11/2024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17CF76-9068-4B5F-B484-84599667AE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410733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31850" y="756458"/>
            <a:ext cx="10515600" cy="2128058"/>
          </a:xfrm>
          <a:prstGeom prst="rect">
            <a:avLst/>
          </a:prstGeom>
        </p:spPr>
        <p:txBody>
          <a:bodyPr anchor="b"/>
          <a:lstStyle>
            <a:lvl1pPr>
              <a:defRPr sz="5998"/>
            </a:lvl1pPr>
          </a:lstStyle>
          <a:p>
            <a:r>
              <a:rPr lang="en-US" dirty="0"/>
              <a:t>Slide/Category Title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831850" y="3079693"/>
            <a:ext cx="10515600" cy="185881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399">
                <a:solidFill>
                  <a:schemeClr val="tx1">
                    <a:tint val="75000"/>
                  </a:schemeClr>
                </a:solidFill>
              </a:defRPr>
            </a:lvl1pPr>
            <a:lvl2pPr marL="457063" indent="0">
              <a:buNone/>
              <a:defRPr sz="1999">
                <a:solidFill>
                  <a:schemeClr val="tx1">
                    <a:tint val="75000"/>
                  </a:schemeClr>
                </a:solidFill>
              </a:defRPr>
            </a:lvl2pPr>
            <a:lvl3pPr marL="914126" indent="0">
              <a:buNone/>
              <a:defRPr sz="1799">
                <a:solidFill>
                  <a:schemeClr val="tx1">
                    <a:tint val="75000"/>
                  </a:schemeClr>
                </a:solidFill>
              </a:defRPr>
            </a:lvl3pPr>
            <a:lvl4pPr marL="137118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25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31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237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19944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650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Slide Subtitle</a:t>
            </a:r>
          </a:p>
        </p:txBody>
      </p:sp>
    </p:spTree>
    <p:extLst>
      <p:ext uri="{BB962C8B-B14F-4D97-AF65-F5344CB8AC3E}">
        <p14:creationId xmlns:p14="http://schemas.microsoft.com/office/powerpoint/2010/main" val="28990668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38201" y="764771"/>
            <a:ext cx="10515600" cy="1060854"/>
          </a:xfrm>
          <a:prstGeom prst="rect">
            <a:avLst/>
          </a:prstGeom>
        </p:spPr>
        <p:txBody>
          <a:bodyPr anchor="b"/>
          <a:lstStyle/>
          <a:p>
            <a:r>
              <a:rPr lang="en-US" dirty="0"/>
              <a:t>Slide Title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838201" y="1991113"/>
            <a:ext cx="10515600" cy="3309707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/>
              <a:t>Slide Info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10363434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838201" y="1979935"/>
            <a:ext cx="5181600" cy="3963667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/>
              <a:t>Slide Info Comparison 1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6172200" y="1979935"/>
            <a:ext cx="5181600" cy="3963667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/>
              <a:t>Slide Info Comparison 2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FE2DAF7C-99A6-2141-A120-1CAD26D1FFF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1" y="764771"/>
            <a:ext cx="10515600" cy="1060854"/>
          </a:xfrm>
          <a:prstGeom prst="rect">
            <a:avLst/>
          </a:prstGeom>
        </p:spPr>
        <p:txBody>
          <a:bodyPr anchor="b"/>
          <a:lstStyle/>
          <a:p>
            <a:r>
              <a:rPr lang="en-US" dirty="0"/>
              <a:t>Slide Title</a:t>
            </a:r>
          </a:p>
        </p:txBody>
      </p:sp>
    </p:spTree>
    <p:extLst>
      <p:ext uri="{BB962C8B-B14F-4D97-AF65-F5344CB8AC3E}">
        <p14:creationId xmlns:p14="http://schemas.microsoft.com/office/powerpoint/2010/main" val="25501692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C2A2EC-0BC1-43E2-8137-89DA0CDA4885}" type="datetimeFigureOut">
              <a:rPr lang="en-US" smtClean="0"/>
              <a:t>7/11/2024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17CF76-9068-4B5F-B484-84599667AE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683922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839789" y="1825625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399" b="1"/>
            </a:lvl1pPr>
            <a:lvl2pPr marL="457063" indent="0">
              <a:buNone/>
              <a:defRPr sz="1999" b="1"/>
            </a:lvl2pPr>
            <a:lvl3pPr marL="914126" indent="0">
              <a:buNone/>
              <a:defRPr sz="1799" b="1"/>
            </a:lvl3pPr>
            <a:lvl4pPr marL="1371189" indent="0">
              <a:buNone/>
              <a:defRPr sz="1600" b="1"/>
            </a:lvl4pPr>
            <a:lvl5pPr marL="1828251" indent="0">
              <a:buNone/>
              <a:defRPr sz="1600" b="1"/>
            </a:lvl5pPr>
            <a:lvl6pPr marL="2285314" indent="0">
              <a:buNone/>
              <a:defRPr sz="1600" b="1"/>
            </a:lvl6pPr>
            <a:lvl7pPr marL="2742377" indent="0">
              <a:buNone/>
              <a:defRPr sz="1600" b="1"/>
            </a:lvl7pPr>
            <a:lvl8pPr marL="3199440" indent="0">
              <a:buNone/>
              <a:defRPr sz="1600" b="1"/>
            </a:lvl8pPr>
            <a:lvl9pPr marL="3656503" indent="0">
              <a:buNone/>
              <a:defRPr sz="1600" b="1"/>
            </a:lvl9pPr>
          </a:lstStyle>
          <a:p>
            <a:pPr lvl="0"/>
            <a:r>
              <a:rPr lang="en-US" dirty="0"/>
              <a:t>Category Subtitle 1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839789" y="2817020"/>
            <a:ext cx="5157787" cy="288551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/>
              <a:t>Slide Info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825625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399" b="1"/>
            </a:lvl1pPr>
            <a:lvl2pPr marL="457063" indent="0">
              <a:buNone/>
              <a:defRPr sz="1999" b="1"/>
            </a:lvl2pPr>
            <a:lvl3pPr marL="914126" indent="0">
              <a:buNone/>
              <a:defRPr sz="1799" b="1"/>
            </a:lvl3pPr>
            <a:lvl4pPr marL="1371189" indent="0">
              <a:buNone/>
              <a:defRPr sz="1600" b="1"/>
            </a:lvl4pPr>
            <a:lvl5pPr marL="1828251" indent="0">
              <a:buNone/>
              <a:defRPr sz="1600" b="1"/>
            </a:lvl5pPr>
            <a:lvl6pPr marL="2285314" indent="0">
              <a:buNone/>
              <a:defRPr sz="1600" b="1"/>
            </a:lvl6pPr>
            <a:lvl7pPr marL="2742377" indent="0">
              <a:buNone/>
              <a:defRPr sz="1600" b="1"/>
            </a:lvl7pPr>
            <a:lvl8pPr marL="3199440" indent="0">
              <a:buNone/>
              <a:defRPr sz="1600" b="1"/>
            </a:lvl8pPr>
            <a:lvl9pPr marL="3656503" indent="0">
              <a:buNone/>
              <a:defRPr sz="1600" b="1"/>
            </a:lvl9pPr>
          </a:lstStyle>
          <a:p>
            <a:pPr lvl="0"/>
            <a:r>
              <a:rPr lang="en-US" dirty="0"/>
              <a:t>Category Subtitle 2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 hasCustomPrompt="1"/>
          </p:nvPr>
        </p:nvSpPr>
        <p:spPr>
          <a:xfrm>
            <a:off x="6172200" y="2817020"/>
            <a:ext cx="5183188" cy="2885512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/>
              <a:t>Slide Info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2E6B6538-D317-114C-8581-5F51DE3C5F3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1" y="764771"/>
            <a:ext cx="10515600" cy="1060854"/>
          </a:xfrm>
          <a:prstGeom prst="rect">
            <a:avLst/>
          </a:prstGeom>
        </p:spPr>
        <p:txBody>
          <a:bodyPr anchor="b"/>
          <a:lstStyle/>
          <a:p>
            <a:r>
              <a:rPr lang="en-US" dirty="0"/>
              <a:t>Slide Title</a:t>
            </a:r>
          </a:p>
        </p:txBody>
      </p:sp>
    </p:spTree>
    <p:extLst>
      <p:ext uri="{BB962C8B-B14F-4D97-AF65-F5344CB8AC3E}">
        <p14:creationId xmlns:p14="http://schemas.microsoft.com/office/powerpoint/2010/main" val="146346930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5183188" y="1238596"/>
            <a:ext cx="6172200" cy="4622454"/>
          </a:xfrm>
          <a:prstGeom prst="rect">
            <a:avLst/>
          </a:prstGeom>
        </p:spPr>
        <p:txBody>
          <a:bodyPr/>
          <a:lstStyle>
            <a:lvl1pPr>
              <a:defRPr sz="3199"/>
            </a:lvl1pPr>
            <a:lvl2pPr>
              <a:defRPr sz="2799"/>
            </a:lvl2pPr>
            <a:lvl3pPr>
              <a:defRPr sz="2399"/>
            </a:lvl3pPr>
            <a:lvl4pPr>
              <a:defRPr sz="1999"/>
            </a:lvl4pPr>
            <a:lvl5pPr>
              <a:defRPr sz="1999"/>
            </a:lvl5pPr>
            <a:lvl6pPr>
              <a:defRPr sz="1999"/>
            </a:lvl6pPr>
            <a:lvl7pPr>
              <a:defRPr sz="1999"/>
            </a:lvl7pPr>
            <a:lvl8pPr>
              <a:defRPr sz="1999"/>
            </a:lvl8pPr>
            <a:lvl9pPr>
              <a:defRPr sz="1999"/>
            </a:lvl9pPr>
          </a:lstStyle>
          <a:p>
            <a:pPr lvl="0"/>
            <a:r>
              <a:rPr lang="en-US" dirty="0"/>
              <a:t>Slide Points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839789" y="3225340"/>
            <a:ext cx="3932237" cy="264364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 dirty="0"/>
              <a:t>Slide Subtitle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5515BB59-1662-B246-A6E1-C1E70879103F}"/>
              </a:ext>
            </a:extLst>
          </p:cNvPr>
          <p:cNvSpPr txBox="1">
            <a:spLocks/>
          </p:cNvSpPr>
          <p:nvPr userDrawn="1"/>
        </p:nvSpPr>
        <p:spPr>
          <a:xfrm>
            <a:off x="838201" y="764771"/>
            <a:ext cx="3933825" cy="2269374"/>
          </a:xfrm>
          <a:prstGeom prst="rect">
            <a:avLst/>
          </a:prstGeom>
        </p:spPr>
        <p:txBody>
          <a:bodyPr anchor="b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399" dirty="0"/>
              <a:t>Slide</a:t>
            </a:r>
            <a:br>
              <a:rPr lang="en-US" sz="4399" dirty="0"/>
            </a:br>
            <a:r>
              <a:rPr lang="en-US" sz="4399" dirty="0"/>
              <a:t>Title</a:t>
            </a:r>
          </a:p>
        </p:txBody>
      </p:sp>
    </p:spTree>
    <p:extLst>
      <p:ext uri="{BB962C8B-B14F-4D97-AF65-F5344CB8AC3E}">
        <p14:creationId xmlns:p14="http://schemas.microsoft.com/office/powerpoint/2010/main" val="99789696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7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199"/>
            </a:lvl1pPr>
            <a:lvl2pPr marL="457063" indent="0">
              <a:buNone/>
              <a:defRPr sz="2799"/>
            </a:lvl2pPr>
            <a:lvl3pPr marL="914126" indent="0">
              <a:buNone/>
              <a:defRPr sz="2399"/>
            </a:lvl3pPr>
            <a:lvl4pPr marL="1371189" indent="0">
              <a:buNone/>
              <a:defRPr sz="1999"/>
            </a:lvl4pPr>
            <a:lvl5pPr marL="1828251" indent="0">
              <a:buNone/>
              <a:defRPr sz="1999"/>
            </a:lvl5pPr>
            <a:lvl6pPr marL="2285314" indent="0">
              <a:buNone/>
              <a:defRPr sz="1999"/>
            </a:lvl6pPr>
            <a:lvl7pPr marL="2742377" indent="0">
              <a:buNone/>
              <a:defRPr sz="1999"/>
            </a:lvl7pPr>
            <a:lvl8pPr marL="3199440" indent="0">
              <a:buNone/>
              <a:defRPr sz="1999"/>
            </a:lvl8pPr>
            <a:lvl9pPr marL="3656503" indent="0">
              <a:buNone/>
              <a:defRPr sz="1999"/>
            </a:lvl9pPr>
          </a:lstStyle>
          <a:p>
            <a:endParaRPr lang="en-US"/>
          </a:p>
        </p:txBody>
      </p:sp>
      <p:sp>
        <p:nvSpPr>
          <p:cNvPr id="8" name="Text Placeholder 3">
            <a:extLst>
              <a:ext uri="{FF2B5EF4-FFF2-40B4-BE49-F238E27FC236}">
                <a16:creationId xmlns:a16="http://schemas.microsoft.com/office/drawing/2014/main" id="{B282B5E2-49B9-2544-8DF0-F757493BC340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839789" y="3225340"/>
            <a:ext cx="3932237" cy="264364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 dirty="0"/>
              <a:t>Subtitle</a:t>
            </a: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2785A254-35F7-DE44-98E3-A54D8EFA27A0}"/>
              </a:ext>
            </a:extLst>
          </p:cNvPr>
          <p:cNvSpPr txBox="1">
            <a:spLocks/>
          </p:cNvSpPr>
          <p:nvPr userDrawn="1"/>
        </p:nvSpPr>
        <p:spPr>
          <a:xfrm>
            <a:off x="838201" y="764771"/>
            <a:ext cx="3933825" cy="2269374"/>
          </a:xfrm>
          <a:prstGeom prst="rect">
            <a:avLst/>
          </a:prstGeom>
        </p:spPr>
        <p:txBody>
          <a:bodyPr anchor="b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399" dirty="0"/>
              <a:t>Slide</a:t>
            </a:r>
          </a:p>
          <a:p>
            <a:r>
              <a:rPr lang="en-US" sz="4399" dirty="0"/>
              <a:t>Title</a:t>
            </a:r>
          </a:p>
        </p:txBody>
      </p:sp>
    </p:spTree>
    <p:extLst>
      <p:ext uri="{BB962C8B-B14F-4D97-AF65-F5344CB8AC3E}">
        <p14:creationId xmlns:p14="http://schemas.microsoft.com/office/powerpoint/2010/main" val="290316477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31850" y="756458"/>
            <a:ext cx="10515600" cy="2128058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 dirty="0"/>
              <a:t>Slide/Category Title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831850" y="3079693"/>
            <a:ext cx="10515600" cy="185881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Slide Subtitle</a:t>
            </a:r>
          </a:p>
        </p:txBody>
      </p:sp>
    </p:spTree>
    <p:extLst>
      <p:ext uri="{BB962C8B-B14F-4D97-AF65-F5344CB8AC3E}">
        <p14:creationId xmlns:p14="http://schemas.microsoft.com/office/powerpoint/2010/main" val="129465136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38200" y="764771"/>
            <a:ext cx="10515600" cy="1060854"/>
          </a:xfrm>
          <a:prstGeom prst="rect">
            <a:avLst/>
          </a:prstGeom>
        </p:spPr>
        <p:txBody>
          <a:bodyPr anchor="b"/>
          <a:lstStyle/>
          <a:p>
            <a:r>
              <a:rPr lang="en-US" dirty="0"/>
              <a:t>Slide Title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838200" y="1991111"/>
            <a:ext cx="10515600" cy="3309707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/>
              <a:t>Slide Info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90753099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838200" y="1979933"/>
            <a:ext cx="5181600" cy="3963667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/>
              <a:t>Slide Info Comparison 1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6172200" y="1979933"/>
            <a:ext cx="5181600" cy="3963667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/>
              <a:t>Slide Info Comparison 2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FE2DAF7C-99A6-2141-A120-1CAD26D1FFF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764771"/>
            <a:ext cx="10515600" cy="1060854"/>
          </a:xfrm>
          <a:prstGeom prst="rect">
            <a:avLst/>
          </a:prstGeom>
        </p:spPr>
        <p:txBody>
          <a:bodyPr anchor="b"/>
          <a:lstStyle/>
          <a:p>
            <a:r>
              <a:rPr lang="en-US" dirty="0"/>
              <a:t>Slide Title</a:t>
            </a:r>
          </a:p>
        </p:txBody>
      </p:sp>
    </p:spTree>
    <p:extLst>
      <p:ext uri="{BB962C8B-B14F-4D97-AF65-F5344CB8AC3E}">
        <p14:creationId xmlns:p14="http://schemas.microsoft.com/office/powerpoint/2010/main" val="259976765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839788" y="1825625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Category Subtitle 1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839788" y="2817020"/>
            <a:ext cx="5157787" cy="288551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/>
              <a:t>Slide Info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825625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Category Subtitle 2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 hasCustomPrompt="1"/>
          </p:nvPr>
        </p:nvSpPr>
        <p:spPr>
          <a:xfrm>
            <a:off x="6172200" y="2817020"/>
            <a:ext cx="5183188" cy="2885512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/>
              <a:t>Slide Info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2E6B6538-D317-114C-8581-5F51DE3C5F3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764771"/>
            <a:ext cx="10515600" cy="1060854"/>
          </a:xfrm>
          <a:prstGeom prst="rect">
            <a:avLst/>
          </a:prstGeom>
        </p:spPr>
        <p:txBody>
          <a:bodyPr anchor="b"/>
          <a:lstStyle/>
          <a:p>
            <a:r>
              <a:rPr lang="en-US" dirty="0"/>
              <a:t>Slide Title</a:t>
            </a:r>
          </a:p>
        </p:txBody>
      </p:sp>
    </p:spTree>
    <p:extLst>
      <p:ext uri="{BB962C8B-B14F-4D97-AF65-F5344CB8AC3E}">
        <p14:creationId xmlns:p14="http://schemas.microsoft.com/office/powerpoint/2010/main" val="98068765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5183188" y="1238596"/>
            <a:ext cx="6172200" cy="4622454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Slide Points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3225338"/>
            <a:ext cx="3932237" cy="264364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Slide Subtitle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5515BB59-1662-B246-A6E1-C1E70879103F}"/>
              </a:ext>
            </a:extLst>
          </p:cNvPr>
          <p:cNvSpPr txBox="1">
            <a:spLocks/>
          </p:cNvSpPr>
          <p:nvPr userDrawn="1"/>
        </p:nvSpPr>
        <p:spPr>
          <a:xfrm>
            <a:off x="838200" y="764771"/>
            <a:ext cx="3933825" cy="2269374"/>
          </a:xfrm>
          <a:prstGeom prst="rect">
            <a:avLst/>
          </a:prstGeom>
        </p:spPr>
        <p:txBody>
          <a:bodyPr anchor="b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Slide</a:t>
            </a:r>
            <a:br>
              <a:rPr lang="en-US" dirty="0"/>
            </a:br>
            <a:r>
              <a:rPr lang="en-US" dirty="0"/>
              <a:t>Title</a:t>
            </a:r>
          </a:p>
        </p:txBody>
      </p:sp>
    </p:spTree>
    <p:extLst>
      <p:ext uri="{BB962C8B-B14F-4D97-AF65-F5344CB8AC3E}">
        <p14:creationId xmlns:p14="http://schemas.microsoft.com/office/powerpoint/2010/main" val="425683814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8" name="Text Placeholder 3">
            <a:extLst>
              <a:ext uri="{FF2B5EF4-FFF2-40B4-BE49-F238E27FC236}">
                <a16:creationId xmlns:a16="http://schemas.microsoft.com/office/drawing/2014/main" id="{B282B5E2-49B9-2544-8DF0-F757493BC340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3225338"/>
            <a:ext cx="3932237" cy="264364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Subtitle</a:t>
            </a: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2785A254-35F7-DE44-98E3-A54D8EFA27A0}"/>
              </a:ext>
            </a:extLst>
          </p:cNvPr>
          <p:cNvSpPr txBox="1">
            <a:spLocks/>
          </p:cNvSpPr>
          <p:nvPr userDrawn="1"/>
        </p:nvSpPr>
        <p:spPr>
          <a:xfrm>
            <a:off x="838200" y="764771"/>
            <a:ext cx="3933825" cy="2269374"/>
          </a:xfrm>
          <a:prstGeom prst="rect">
            <a:avLst/>
          </a:prstGeom>
        </p:spPr>
        <p:txBody>
          <a:bodyPr anchor="b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Slide</a:t>
            </a:r>
          </a:p>
          <a:p>
            <a:r>
              <a:rPr lang="en-US" dirty="0"/>
              <a:t>Title</a:t>
            </a:r>
          </a:p>
        </p:txBody>
      </p:sp>
    </p:spTree>
    <p:extLst>
      <p:ext uri="{BB962C8B-B14F-4D97-AF65-F5344CB8AC3E}">
        <p14:creationId xmlns:p14="http://schemas.microsoft.com/office/powerpoint/2010/main" val="13723922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C2A2EC-0BC1-43E2-8137-89DA0CDA4885}" type="datetimeFigureOut">
              <a:rPr lang="en-US" smtClean="0"/>
              <a:t>7/11/2024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17CF76-9068-4B5F-B484-84599667AE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01490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C2A2EC-0BC1-43E2-8137-89DA0CDA4885}" type="datetimeFigureOut">
              <a:rPr lang="en-US" smtClean="0"/>
              <a:t>7/11/2024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17CF76-9068-4B5F-B484-84599667AE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77298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C2A2EC-0BC1-43E2-8137-89DA0CDA4885}" type="datetimeFigureOut">
              <a:rPr lang="en-US" smtClean="0"/>
              <a:t>7/11/2024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17CF76-9068-4B5F-B484-84599667AE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29243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C2A2EC-0BC1-43E2-8137-89DA0CDA4885}" type="datetimeFigureOut">
              <a:rPr lang="en-US" smtClean="0"/>
              <a:t>7/11/2024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17CF76-9068-4B5F-B484-84599667AE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81408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C2A2EC-0BC1-43E2-8137-89DA0CDA4885}" type="datetimeFigureOut">
              <a:rPr lang="en-US" smtClean="0"/>
              <a:t>7/11/2024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17CF76-9068-4B5F-B484-84599667AE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61059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C2A2EC-0BC1-43E2-8137-89DA0CDA4885}" type="datetimeFigureOut">
              <a:rPr lang="en-US" smtClean="0"/>
              <a:t>7/11/2024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17CF76-9068-4B5F-B484-84599667AE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46567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C2A2EC-0BC1-43E2-8137-89DA0CDA4885}" type="datetimeFigureOut">
              <a:rPr lang="en-US" smtClean="0"/>
              <a:t>7/11/2024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17CF76-9068-4B5F-B484-84599667AE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37916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slideLayout" Target="../slideLayouts/slideLayout19.xml"/><Relationship Id="rId7" Type="http://schemas.openxmlformats.org/officeDocument/2006/relationships/theme" Target="../theme/theme2.xml"/><Relationship Id="rId2" Type="http://schemas.openxmlformats.org/officeDocument/2006/relationships/slideLayout" Target="../slideLayouts/slideLayout18.xml"/><Relationship Id="rId1" Type="http://schemas.openxmlformats.org/officeDocument/2006/relationships/slideLayout" Target="../slideLayouts/slideLayout17.xml"/><Relationship Id="rId6" Type="http://schemas.openxmlformats.org/officeDocument/2006/relationships/slideLayout" Target="../slideLayouts/slideLayout22.xml"/><Relationship Id="rId5" Type="http://schemas.openxmlformats.org/officeDocument/2006/relationships/slideLayout" Target="../slideLayouts/slideLayout21.xml"/><Relationship Id="rId4" Type="http://schemas.openxmlformats.org/officeDocument/2006/relationships/slideLayout" Target="../slideLayouts/slideLayout20.xml"/><Relationship Id="rId9" Type="http://schemas.microsoft.com/office/2007/relationships/hdphoto" Target="../media/hdphoto1.wdp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5.xml"/><Relationship Id="rId7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5" Type="http://schemas.openxmlformats.org/officeDocument/2006/relationships/slideLayout" Target="../slideLayouts/slideLayout27.xml"/><Relationship Id="rId4" Type="http://schemas.openxmlformats.org/officeDocument/2006/relationships/slideLayout" Target="../slideLayouts/slideLayout2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0C2A2EC-0BC1-43E2-8137-89DA0CDA4885}" type="datetimeFigureOut">
              <a:rPr lang="en-US" smtClean="0"/>
              <a:t>7/11/2024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DB17CF76-9068-4B5F-B484-84599667AE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46482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>
            <a:extLst>
              <a:ext uri="{FF2B5EF4-FFF2-40B4-BE49-F238E27FC236}">
                <a16:creationId xmlns:a16="http://schemas.microsoft.com/office/drawing/2014/main" id="{5550DBC7-52DB-6D4F-AF90-9C4CE6F36A02}"/>
              </a:ext>
            </a:extLst>
          </p:cNvPr>
          <p:cNvSpPr txBox="1"/>
          <p:nvPr userDrawn="1"/>
        </p:nvSpPr>
        <p:spPr>
          <a:xfrm>
            <a:off x="5148350" y="6325986"/>
            <a:ext cx="18953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DC2C4AE8-3A9E-1C4A-83F1-A3FE6CB0DA91}" type="slidenum">
              <a:rPr lang="en-US" sz="1799" smtClean="0">
                <a:solidFill>
                  <a:schemeClr val="bg1"/>
                </a:solidFill>
              </a:rPr>
              <a:pPr algn="ctr"/>
              <a:t>‹#›</a:t>
            </a:fld>
            <a:endParaRPr lang="en-US" sz="1799" dirty="0">
              <a:solidFill>
                <a:schemeClr val="bg1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8" cstate="email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rightnessContrast bright="-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987616" y="6325986"/>
            <a:ext cx="1288441" cy="4271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29746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</p:sldLayoutIdLst>
  <p:hf hdr="0" ftr="0" dt="0"/>
  <p:txStyles>
    <p:titleStyle>
      <a:lvl1pPr algn="l" defTabSz="914126" rtl="0" eaLnBrk="1" latinLnBrk="0" hangingPunct="1">
        <a:lnSpc>
          <a:spcPct val="90000"/>
        </a:lnSpc>
        <a:spcBef>
          <a:spcPct val="0"/>
        </a:spcBef>
        <a:buNone/>
        <a:defRPr sz="4399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31" indent="-228531" algn="l" defTabSz="914126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799" kern="1200">
          <a:solidFill>
            <a:schemeClr val="tx1"/>
          </a:solidFill>
          <a:latin typeface="+mn-lt"/>
          <a:ea typeface="+mn-ea"/>
          <a:cs typeface="+mn-cs"/>
        </a:defRPr>
      </a:lvl1pPr>
      <a:lvl2pPr marL="685594" indent="-228531" algn="l" defTabSz="914126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399" kern="1200">
          <a:solidFill>
            <a:schemeClr val="tx1"/>
          </a:solidFill>
          <a:latin typeface="+mn-lt"/>
          <a:ea typeface="+mn-ea"/>
          <a:cs typeface="+mn-cs"/>
        </a:defRPr>
      </a:lvl2pPr>
      <a:lvl3pPr marL="1142657" indent="-228531" algn="l" defTabSz="914126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999" kern="1200">
          <a:solidFill>
            <a:schemeClr val="tx1"/>
          </a:solidFill>
          <a:latin typeface="+mn-lt"/>
          <a:ea typeface="+mn-ea"/>
          <a:cs typeface="+mn-cs"/>
        </a:defRPr>
      </a:lvl3pPr>
      <a:lvl4pPr marL="1599720" indent="-228531" algn="l" defTabSz="914126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799" kern="1200">
          <a:solidFill>
            <a:schemeClr val="tx1"/>
          </a:solidFill>
          <a:latin typeface="+mn-lt"/>
          <a:ea typeface="+mn-ea"/>
          <a:cs typeface="+mn-cs"/>
        </a:defRPr>
      </a:lvl4pPr>
      <a:lvl5pPr marL="2056783" indent="-228531" algn="l" defTabSz="914126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799" kern="1200">
          <a:solidFill>
            <a:schemeClr val="tx1"/>
          </a:solidFill>
          <a:latin typeface="+mn-lt"/>
          <a:ea typeface="+mn-ea"/>
          <a:cs typeface="+mn-cs"/>
        </a:defRPr>
      </a:lvl5pPr>
      <a:lvl6pPr marL="2513846" indent="-228531" algn="l" defTabSz="914126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799" kern="1200">
          <a:solidFill>
            <a:schemeClr val="tx1"/>
          </a:solidFill>
          <a:latin typeface="+mn-lt"/>
          <a:ea typeface="+mn-ea"/>
          <a:cs typeface="+mn-cs"/>
        </a:defRPr>
      </a:lvl6pPr>
      <a:lvl7pPr marL="2970908" indent="-228531" algn="l" defTabSz="914126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799" kern="1200">
          <a:solidFill>
            <a:schemeClr val="tx1"/>
          </a:solidFill>
          <a:latin typeface="+mn-lt"/>
          <a:ea typeface="+mn-ea"/>
          <a:cs typeface="+mn-cs"/>
        </a:defRPr>
      </a:lvl7pPr>
      <a:lvl8pPr marL="3427971" indent="-228531" algn="l" defTabSz="914126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799" kern="1200">
          <a:solidFill>
            <a:schemeClr val="tx1"/>
          </a:solidFill>
          <a:latin typeface="+mn-lt"/>
          <a:ea typeface="+mn-ea"/>
          <a:cs typeface="+mn-cs"/>
        </a:defRPr>
      </a:lvl8pPr>
      <a:lvl9pPr marL="3885034" indent="-228531" algn="l" defTabSz="914126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799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1pPr>
      <a:lvl2pPr marL="457063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2pPr>
      <a:lvl3pPr marL="914126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3pPr>
      <a:lvl4pPr marL="1371189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4pPr>
      <a:lvl5pPr marL="1828251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5pPr>
      <a:lvl6pPr marL="2285314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6pPr>
      <a:lvl7pPr marL="2742377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7pPr>
      <a:lvl8pPr marL="3199440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8pPr>
      <a:lvl9pPr marL="3656503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>
            <a:extLst>
              <a:ext uri="{FF2B5EF4-FFF2-40B4-BE49-F238E27FC236}">
                <a16:creationId xmlns:a16="http://schemas.microsoft.com/office/drawing/2014/main" id="{5550DBC7-52DB-6D4F-AF90-9C4CE6F36A02}"/>
              </a:ext>
            </a:extLst>
          </p:cNvPr>
          <p:cNvSpPr txBox="1"/>
          <p:nvPr userDrawn="1"/>
        </p:nvSpPr>
        <p:spPr>
          <a:xfrm>
            <a:off x="5148349" y="6325986"/>
            <a:ext cx="18953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DC2C4AE8-3A9E-1C4A-83F1-A3FE6CB0DA91}" type="slidenum">
              <a:rPr lang="en-US" smtClean="0">
                <a:solidFill>
                  <a:schemeClr val="bg1"/>
                </a:solidFill>
              </a:rPr>
              <a:pPr algn="ctr"/>
              <a:t>‹#›</a:t>
            </a:fld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23955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0" r:id="rId1"/>
    <p:sldLayoutId id="2147483741" r:id="rId2"/>
    <p:sldLayoutId id="2147483742" r:id="rId3"/>
    <p:sldLayoutId id="2147483743" r:id="rId4"/>
    <p:sldLayoutId id="2147483744" r:id="rId5"/>
    <p:sldLayoutId id="2147483745" r:id="rId6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2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CE441A8D-A096-4C3E-8BCA-B37106C5B52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772180" y="3494637"/>
            <a:ext cx="8647641" cy="2010975"/>
          </a:xfrm>
          <a:noFill/>
        </p:spPr>
        <p:txBody>
          <a:bodyPr>
            <a:normAutofit/>
          </a:bodyPr>
          <a:lstStyle/>
          <a:p>
            <a:pPr algn="ctr">
              <a:spcAft>
                <a:spcPts val="1000"/>
              </a:spcAft>
            </a:pPr>
            <a:r>
              <a:rPr lang="en-US" sz="21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Gautami" panose="020B0502040204020203" pitchFamily="34" charset="0"/>
                <a:cs typeface="Gautami" panose="020B0502040204020203" pitchFamily="34" charset="0"/>
              </a:rPr>
              <a:t>Week 7</a:t>
            </a:r>
          </a:p>
          <a:p>
            <a:pPr algn="ctr">
              <a:spcAft>
                <a:spcPts val="1000"/>
              </a:spcAft>
            </a:pPr>
            <a:r>
              <a:rPr lang="en-US" sz="21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Gautami" panose="020B0502040204020203" pitchFamily="34" charset="0"/>
                <a:cs typeface="Gautami" panose="020B0502040204020203" pitchFamily="34" charset="0"/>
              </a:rPr>
              <a:t>Strategies for Unstoppable Success with Arel Moodie</a:t>
            </a:r>
          </a:p>
          <a:p>
            <a:pPr algn="ctr">
              <a:spcAft>
                <a:spcPts val="1000"/>
              </a:spcAft>
            </a:pPr>
            <a:endParaRPr lang="en-US" sz="2100" b="1" dirty="0">
              <a:solidFill>
                <a:schemeClr val="tx1">
                  <a:lumMod val="65000"/>
                  <a:lumOff val="35000"/>
                </a:schemeClr>
              </a:solidFill>
              <a:latin typeface="Gautami" panose="020B0502040204020203" pitchFamily="34" charset="0"/>
              <a:cs typeface="Gautami" panose="020B0502040204020203" pitchFamily="34" charset="0"/>
            </a:endParaRPr>
          </a:p>
        </p:txBody>
      </p:sp>
      <p:pic>
        <p:nvPicPr>
          <p:cNvPr id="7" name="Picture 6" descr="Logo&#10;&#10;Description automatically generated">
            <a:extLst>
              <a:ext uri="{FF2B5EF4-FFF2-40B4-BE49-F238E27FC236}">
                <a16:creationId xmlns:a16="http://schemas.microsoft.com/office/drawing/2014/main" id="{CE48B935-157B-4233-9D77-293B4999E42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05068" y="854805"/>
            <a:ext cx="4181865" cy="1783084"/>
          </a:xfrm>
          <a:prstGeom prst="rect">
            <a:avLst/>
          </a:prstGeom>
        </p:spPr>
      </p:pic>
      <p:pic>
        <p:nvPicPr>
          <p:cNvPr id="6" name="Picture 5" descr="Logo&#10;&#10;Description automatically generated">
            <a:extLst>
              <a:ext uri="{FF2B5EF4-FFF2-40B4-BE49-F238E27FC236}">
                <a16:creationId xmlns:a16="http://schemas.microsoft.com/office/drawing/2014/main" id="{CBEF0E84-4DAE-4EEA-BAD6-48A4010E137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1912" y="5678904"/>
            <a:ext cx="1776815" cy="7576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111005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64DAFA9-EC63-D04F-8F6F-1EAEB76D7D9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731752" y="0"/>
            <a:ext cx="457200" cy="2514600"/>
          </a:xfrm>
          <a:prstGeom prst="rect">
            <a:avLst/>
          </a:prstGeom>
        </p:spPr>
      </p:pic>
      <p:sp>
        <p:nvSpPr>
          <p:cNvPr id="9" name="Subtitle 2">
            <a:extLst>
              <a:ext uri="{FF2B5EF4-FFF2-40B4-BE49-F238E27FC236}">
                <a16:creationId xmlns:a16="http://schemas.microsoft.com/office/drawing/2014/main" id="{9E4E6732-AB05-4D2A-B766-4AC0DCD481D6}"/>
              </a:ext>
            </a:extLst>
          </p:cNvPr>
          <p:cNvSpPr txBox="1">
            <a:spLocks/>
          </p:cNvSpPr>
          <p:nvPr/>
        </p:nvSpPr>
        <p:spPr>
          <a:xfrm>
            <a:off x="2534615" y="257175"/>
            <a:ext cx="6932272" cy="1071969"/>
          </a:xfrm>
          <a:prstGeom prst="rect">
            <a:avLst/>
          </a:prstGeom>
          <a:noFill/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3000" b="1" dirty="0">
                <a:latin typeface="Gautami" panose="020B0502040204020203" pitchFamily="34" charset="0"/>
                <a:cs typeface="Gautami" panose="020B0502040204020203" pitchFamily="34" charset="0"/>
              </a:rPr>
              <a:t>Course Schedule</a:t>
            </a:r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8ED1C877-768B-4F15-91E9-7B4779A9448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2011680" cy="6858000"/>
          </a:xfrm>
          <a:prstGeom prst="rect">
            <a:avLst/>
          </a:prstGeom>
        </p:spPr>
      </p:pic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4297D6D8-B39A-4CC1-BDF6-64AB1985C64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62679586"/>
              </p:ext>
            </p:extLst>
          </p:nvPr>
        </p:nvGraphicFramePr>
        <p:xfrm>
          <a:off x="619432" y="761499"/>
          <a:ext cx="10958052" cy="5524703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798162">
                  <a:extLst>
                    <a:ext uri="{9D8B030D-6E8A-4147-A177-3AD203B41FA5}">
                      <a16:colId xmlns:a16="http://schemas.microsoft.com/office/drawing/2014/main" val="354138721"/>
                    </a:ext>
                  </a:extLst>
                </a:gridCol>
                <a:gridCol w="1256917">
                  <a:extLst>
                    <a:ext uri="{9D8B030D-6E8A-4147-A177-3AD203B41FA5}">
                      <a16:colId xmlns:a16="http://schemas.microsoft.com/office/drawing/2014/main" val="1230914435"/>
                    </a:ext>
                  </a:extLst>
                </a:gridCol>
                <a:gridCol w="5184557">
                  <a:extLst>
                    <a:ext uri="{9D8B030D-6E8A-4147-A177-3AD203B41FA5}">
                      <a16:colId xmlns:a16="http://schemas.microsoft.com/office/drawing/2014/main" val="3525628"/>
                    </a:ext>
                  </a:extLst>
                </a:gridCol>
                <a:gridCol w="3718416">
                  <a:extLst>
                    <a:ext uri="{9D8B030D-6E8A-4147-A177-3AD203B41FA5}">
                      <a16:colId xmlns:a16="http://schemas.microsoft.com/office/drawing/2014/main" val="2507182395"/>
                    </a:ext>
                  </a:extLst>
                </a:gridCol>
              </a:tblGrid>
              <a:tr h="427221">
                <a:tc>
                  <a:txBody>
                    <a:bodyPr/>
                    <a:lstStyle/>
                    <a:p>
                      <a:r>
                        <a:rPr lang="en-US" sz="1600" dirty="0">
                          <a:latin typeface="Gautami" panose="020B0502040204020203" pitchFamily="34" charset="0"/>
                          <a:cs typeface="Gautami" panose="020B0502040204020203" pitchFamily="34" charset="0"/>
                        </a:rPr>
                        <a:t>Week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latin typeface="Gautami" panose="020B0502040204020203" pitchFamily="34" charset="0"/>
                          <a:cs typeface="Gautami" panose="020B0502040204020203" pitchFamily="34" charset="0"/>
                        </a:rPr>
                        <a:t>Date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latin typeface="Gautami" panose="020B0502040204020203" pitchFamily="34" charset="0"/>
                          <a:cs typeface="Gautami" panose="020B0502040204020203" pitchFamily="34" charset="0"/>
                        </a:rPr>
                        <a:t>Course Title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latin typeface="Gautami" panose="020B0502040204020203" pitchFamily="34" charset="0"/>
                          <a:cs typeface="Gautami" panose="020B0502040204020203" pitchFamily="34" charset="0"/>
                        </a:rPr>
                        <a:t>Presenters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392131628"/>
                  </a:ext>
                </a:extLst>
              </a:tr>
              <a:tr h="566808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Gautami" panose="020B0502040204020203" pitchFamily="34" charset="0"/>
                          <a:cs typeface="Gautami" panose="020B0502040204020203" pitchFamily="34" charset="0"/>
                        </a:rPr>
                        <a:t>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latin typeface="Gautami" panose="020B0502040204020203" pitchFamily="34" charset="0"/>
                          <a:cs typeface="Gautami" panose="020B0502040204020203" pitchFamily="34" charset="0"/>
                        </a:rPr>
                        <a:t>June 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latin typeface="Gautami" panose="020B0502040204020203" pitchFamily="34" charset="0"/>
                          <a:cs typeface="Gautami" panose="020B0502040204020203" pitchFamily="34" charset="0"/>
                        </a:rPr>
                        <a:t>Entrepreneurship 101 – What It Takes To Commercialize Your Tech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latin typeface="Gautami" panose="020B0502040204020203" pitchFamily="34" charset="0"/>
                          <a:cs typeface="Gautami" panose="020B0502040204020203" pitchFamily="34" charset="0"/>
                        </a:rPr>
                        <a:t>Felix Litvinsky, </a:t>
                      </a:r>
                      <a:r>
                        <a:rPr lang="en-US" sz="1600" dirty="0" err="1">
                          <a:latin typeface="Gautami" panose="020B0502040204020203" pitchFamily="34" charset="0"/>
                          <a:cs typeface="Gautami" panose="020B0502040204020203" pitchFamily="34" charset="0"/>
                        </a:rPr>
                        <a:t>Abakama</a:t>
                      </a:r>
                      <a:endParaRPr lang="en-US" sz="1600" dirty="0">
                        <a:latin typeface="Gautami" panose="020B0502040204020203" pitchFamily="34" charset="0"/>
                        <a:cs typeface="Gautami" panose="020B0502040204020203" pitchFamily="34" charset="0"/>
                      </a:endParaRPr>
                    </a:p>
                    <a:p>
                      <a:r>
                        <a:rPr lang="en-US" sz="1600" dirty="0">
                          <a:latin typeface="Gautami" panose="020B0502040204020203" pitchFamily="34" charset="0"/>
                          <a:cs typeface="Gautami" panose="020B0502040204020203" pitchFamily="34" charset="0"/>
                        </a:rPr>
                        <a:t>Allison Yacci, </a:t>
                      </a:r>
                      <a:r>
                        <a:rPr lang="en-US" sz="1600" dirty="0" err="1">
                          <a:latin typeface="Gautami" panose="020B0502040204020203" pitchFamily="34" charset="0"/>
                          <a:cs typeface="Gautami" panose="020B0502040204020203" pitchFamily="34" charset="0"/>
                        </a:rPr>
                        <a:t>DataCicada</a:t>
                      </a:r>
                      <a:endParaRPr lang="en-US" sz="1600" dirty="0">
                        <a:latin typeface="Gautami" panose="020B0502040204020203" pitchFamily="34" charset="0"/>
                        <a:cs typeface="Gautami" panose="020B0502040204020203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21127748"/>
                  </a:ext>
                </a:extLst>
              </a:tr>
              <a:tr h="559188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Gautami" panose="020B0502040204020203" pitchFamily="34" charset="0"/>
                          <a:cs typeface="Gautami" panose="020B0502040204020203" pitchFamily="34" charset="0"/>
                        </a:rPr>
                        <a:t>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latin typeface="Gautami" panose="020B0502040204020203" pitchFamily="34" charset="0"/>
                          <a:cs typeface="Gautami" panose="020B0502040204020203" pitchFamily="34" charset="0"/>
                        </a:rPr>
                        <a:t>June 12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latin typeface="Gautami" panose="020B0502040204020203" pitchFamily="34" charset="0"/>
                          <a:cs typeface="Gautami" panose="020B0502040204020203" pitchFamily="34" charset="0"/>
                        </a:rPr>
                        <a:t>Discover Customer Discovery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latin typeface="Gautami" panose="020B0502040204020203" pitchFamily="34" charset="0"/>
                          <a:cs typeface="Gautami" panose="020B0502040204020203" pitchFamily="34" charset="0"/>
                        </a:rPr>
                        <a:t>Olga Petrova, Binghamton University</a:t>
                      </a:r>
                    </a:p>
                    <a:p>
                      <a:r>
                        <a:rPr lang="en-US" sz="1600" dirty="0">
                          <a:latin typeface="Gautami" panose="020B0502040204020203" pitchFamily="34" charset="0"/>
                          <a:cs typeface="Gautami" panose="020B0502040204020203" pitchFamily="34" charset="0"/>
                        </a:rPr>
                        <a:t>Kathryn </a:t>
                      </a:r>
                      <a:r>
                        <a:rPr lang="en-US" sz="1600" dirty="0" err="1">
                          <a:latin typeface="Gautami" panose="020B0502040204020203" pitchFamily="34" charset="0"/>
                          <a:cs typeface="Gautami" panose="020B0502040204020203" pitchFamily="34" charset="0"/>
                        </a:rPr>
                        <a:t>Cherny</a:t>
                      </a:r>
                      <a:r>
                        <a:rPr lang="en-US" sz="1600" dirty="0">
                          <a:latin typeface="Gautami" panose="020B0502040204020203" pitchFamily="34" charset="0"/>
                          <a:cs typeface="Gautami" panose="020B0502040204020203" pitchFamily="34" charset="0"/>
                        </a:rPr>
                        <a:t>, Binghamton University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679462140"/>
                  </a:ext>
                </a:extLst>
              </a:tr>
              <a:tr h="427221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Gautami" panose="020B0502040204020203" pitchFamily="34" charset="0"/>
                          <a:cs typeface="Gautami" panose="020B0502040204020203" pitchFamily="34" charset="0"/>
                        </a:rPr>
                        <a:t>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latin typeface="Gautami" panose="020B0502040204020203" pitchFamily="34" charset="0"/>
                          <a:cs typeface="Gautami" panose="020B0502040204020203" pitchFamily="34" charset="0"/>
                        </a:rPr>
                        <a:t>June 18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latin typeface="Gautami" panose="020B0502040204020203" pitchFamily="34" charset="0"/>
                          <a:cs typeface="Gautami" panose="020B0502040204020203" pitchFamily="34" charset="0"/>
                        </a:rPr>
                        <a:t>Evaluation of the Opportunity – Patentability and Marketability Basics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latin typeface="Gautami" panose="020B0502040204020203" pitchFamily="34" charset="0"/>
                          <a:cs typeface="Gautami" panose="020B0502040204020203" pitchFamily="34" charset="0"/>
                        </a:rPr>
                        <a:t>Lance Reich, SUNY RF</a:t>
                      </a:r>
                    </a:p>
                    <a:p>
                      <a:r>
                        <a:rPr lang="en-US" sz="1600" dirty="0">
                          <a:latin typeface="Gautami" panose="020B0502040204020203" pitchFamily="34" charset="0"/>
                          <a:cs typeface="Gautami" panose="020B0502040204020203" pitchFamily="34" charset="0"/>
                        </a:rPr>
                        <a:t>Andrew Scheinman, SUNY RF 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090216569"/>
                  </a:ext>
                </a:extLst>
              </a:tr>
              <a:tr h="526241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Gautami" panose="020B0502040204020203" pitchFamily="34" charset="0"/>
                          <a:cs typeface="Gautami" panose="020B0502040204020203" pitchFamily="34" charset="0"/>
                        </a:rPr>
                        <a:t>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latin typeface="Gautami" panose="020B0502040204020203" pitchFamily="34" charset="0"/>
                          <a:cs typeface="Gautami" panose="020B0502040204020203" pitchFamily="34" charset="0"/>
                        </a:rPr>
                        <a:t>June 26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latin typeface="Gautami" panose="020B0502040204020203" pitchFamily="34" charset="0"/>
                          <a:cs typeface="Gautami" panose="020B0502040204020203" pitchFamily="34" charset="0"/>
                        </a:rPr>
                        <a:t>How To Win Grants – Mastering Non-Dilutive Funding Sources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latin typeface="Gautami" panose="020B0502040204020203" pitchFamily="34" charset="0"/>
                          <a:cs typeface="Gautami" panose="020B0502040204020203" pitchFamily="34" charset="0"/>
                        </a:rPr>
                        <a:t>Kirk Macolini, </a:t>
                      </a:r>
                      <a:r>
                        <a:rPr lang="en-US" sz="1600" dirty="0" err="1">
                          <a:latin typeface="Gautami" panose="020B0502040204020203" pitchFamily="34" charset="0"/>
                          <a:cs typeface="Gautami" panose="020B0502040204020203" pitchFamily="34" charset="0"/>
                        </a:rPr>
                        <a:t>InteliSpark</a:t>
                      </a:r>
                      <a:endParaRPr lang="en-US" sz="1600" dirty="0">
                        <a:latin typeface="Gautami" panose="020B0502040204020203" pitchFamily="34" charset="0"/>
                        <a:cs typeface="Gautami" panose="020B0502040204020203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29764637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Gautami" panose="020B0502040204020203" pitchFamily="34" charset="0"/>
                          <a:cs typeface="Gautami" panose="020B0502040204020203" pitchFamily="34" charset="0"/>
                        </a:rPr>
                        <a:t>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latin typeface="Gautami" panose="020B0502040204020203" pitchFamily="34" charset="0"/>
                          <a:cs typeface="Gautami" panose="020B0502040204020203" pitchFamily="34" charset="0"/>
                        </a:rPr>
                        <a:t>July 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latin typeface="Gautami" panose="020B0502040204020203" pitchFamily="34" charset="0"/>
                          <a:cs typeface="Gautami" panose="020B0502040204020203" pitchFamily="34" charset="0"/>
                        </a:rPr>
                        <a:t>Forming and Structuring Your Company Like a Boss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latin typeface="Gautami" panose="020B0502040204020203" pitchFamily="34" charset="0"/>
                          <a:cs typeface="Gautami" panose="020B0502040204020203" pitchFamily="34" charset="0"/>
                        </a:rPr>
                        <a:t>Rich Honen, Phillips Lytle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37088139"/>
                  </a:ext>
                </a:extLst>
              </a:tr>
              <a:tr h="364878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Gautami" panose="020B0502040204020203" pitchFamily="34" charset="0"/>
                          <a:cs typeface="Gautami" panose="020B0502040204020203" pitchFamily="34" charset="0"/>
                        </a:rPr>
                        <a:t>6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latin typeface="Gautami" panose="020B0502040204020203" pitchFamily="34" charset="0"/>
                          <a:cs typeface="Gautami" panose="020B0502040204020203" pitchFamily="34" charset="0"/>
                        </a:rPr>
                        <a:t>July 10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>
                          <a:latin typeface="Gautami" panose="020B0502040204020203" pitchFamily="34" charset="0"/>
                          <a:cs typeface="Gautami" panose="020B0502040204020203" pitchFamily="34" charset="0"/>
                        </a:rPr>
                        <a:t>Team Chemistry – Leveling Up Your Company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latin typeface="Gautami" panose="020B0502040204020203" pitchFamily="34" charset="0"/>
                          <a:cs typeface="Gautami" panose="020B0502040204020203" pitchFamily="34" charset="0"/>
                        </a:rPr>
                        <a:t>Doug </a:t>
                      </a:r>
                      <a:r>
                        <a:rPr lang="en-US" sz="1600" dirty="0" err="1">
                          <a:latin typeface="Gautami" panose="020B0502040204020203" pitchFamily="34" charset="0"/>
                          <a:cs typeface="Gautami" panose="020B0502040204020203" pitchFamily="34" charset="0"/>
                        </a:rPr>
                        <a:t>Benel</a:t>
                      </a:r>
                      <a:r>
                        <a:rPr lang="en-US" sz="1600" dirty="0">
                          <a:latin typeface="Gautami" panose="020B0502040204020203" pitchFamily="34" charset="0"/>
                          <a:cs typeface="Gautami" panose="020B0502040204020203" pitchFamily="34" charset="0"/>
                        </a:rPr>
                        <a:t>, SUNY RF</a:t>
                      </a:r>
                    </a:p>
                    <a:p>
                      <a:r>
                        <a:rPr lang="en-US" sz="1600" dirty="0">
                          <a:latin typeface="Gautami" panose="020B0502040204020203" pitchFamily="34" charset="0"/>
                          <a:cs typeface="Gautami" panose="020B0502040204020203" pitchFamily="34" charset="0"/>
                        </a:rPr>
                        <a:t>Ana-Maria </a:t>
                      </a:r>
                      <a:r>
                        <a:rPr lang="en-US" sz="1600" dirty="0" err="1">
                          <a:latin typeface="Gautami" panose="020B0502040204020203" pitchFamily="34" charset="0"/>
                          <a:cs typeface="Gautami" panose="020B0502040204020203" pitchFamily="34" charset="0"/>
                        </a:rPr>
                        <a:t>Galeano</a:t>
                      </a:r>
                      <a:r>
                        <a:rPr lang="en-US" sz="1600" dirty="0">
                          <a:latin typeface="Gautami" panose="020B0502040204020203" pitchFamily="34" charset="0"/>
                          <a:cs typeface="Gautami" panose="020B0502040204020203" pitchFamily="34" charset="0"/>
                        </a:rPr>
                        <a:t>, </a:t>
                      </a:r>
                      <a:r>
                        <a:rPr lang="en-US" sz="1600" dirty="0" err="1">
                          <a:latin typeface="Gautami" panose="020B0502040204020203" pitchFamily="34" charset="0"/>
                          <a:cs typeface="Gautami" panose="020B0502040204020203" pitchFamily="34" charset="0"/>
                        </a:rPr>
                        <a:t>Galeano</a:t>
                      </a:r>
                      <a:r>
                        <a:rPr lang="en-US" sz="1600" dirty="0">
                          <a:latin typeface="Gautami" panose="020B0502040204020203" pitchFamily="34" charset="0"/>
                          <a:cs typeface="Gautami" panose="020B0502040204020203" pitchFamily="34" charset="0"/>
                        </a:rPr>
                        <a:t> Law Firm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761301869"/>
                  </a:ext>
                </a:extLst>
              </a:tr>
              <a:tr h="352425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Gautami" panose="020B0502040204020203" pitchFamily="34" charset="0"/>
                          <a:cs typeface="Gautami" panose="020B0502040204020203" pitchFamily="34" charset="0"/>
                        </a:rPr>
                        <a:t>7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latin typeface="Gautami" panose="020B0502040204020203" pitchFamily="34" charset="0"/>
                          <a:cs typeface="Gautami" panose="020B0502040204020203" pitchFamily="34" charset="0"/>
                        </a:rPr>
                        <a:t>July 17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latin typeface="Gautami" panose="020B0502040204020203" pitchFamily="34" charset="0"/>
                          <a:cs typeface="Gautami" panose="020B0502040204020203" pitchFamily="34" charset="0"/>
                        </a:rPr>
                        <a:t>Strategies for Unstoppable Success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600" dirty="0" err="1">
                          <a:latin typeface="Gautami" panose="020B0502040204020203" pitchFamily="34" charset="0"/>
                          <a:cs typeface="Gautami" panose="020B0502040204020203" pitchFamily="34" charset="0"/>
                        </a:rPr>
                        <a:t>Arel</a:t>
                      </a:r>
                      <a:r>
                        <a:rPr lang="en-US" sz="1600" dirty="0">
                          <a:latin typeface="Gautami" panose="020B0502040204020203" pitchFamily="34" charset="0"/>
                          <a:cs typeface="Gautami" panose="020B0502040204020203" pitchFamily="34" charset="0"/>
                        </a:rPr>
                        <a:t> Moodie, Reed Oak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828505790"/>
                  </a:ext>
                </a:extLst>
              </a:tr>
              <a:tr h="314325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Gautami" panose="020B0502040204020203" pitchFamily="34" charset="0"/>
                          <a:cs typeface="Gautami" panose="020B0502040204020203" pitchFamily="34" charset="0"/>
                        </a:rPr>
                        <a:t>8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latin typeface="Gautami" panose="020B0502040204020203" pitchFamily="34" charset="0"/>
                          <a:cs typeface="Gautami" panose="020B0502040204020203" pitchFamily="34" charset="0"/>
                        </a:rPr>
                        <a:t>July 24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latin typeface="Gautami" panose="020B0502040204020203" pitchFamily="34" charset="0"/>
                          <a:cs typeface="Gautami" panose="020B0502040204020203" pitchFamily="34" charset="0"/>
                        </a:rPr>
                        <a:t>Telling and Selling Your Story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solidFill>
                            <a:schemeClr val="tx1"/>
                          </a:solidFill>
                          <a:latin typeface="Gautami" panose="020B0502040204020203" pitchFamily="34" charset="0"/>
                          <a:cs typeface="Gautami" panose="020B0502040204020203" pitchFamily="34" charset="0"/>
                        </a:rPr>
                        <a:t>Maureen Ballatori, Agency 29</a:t>
                      </a:r>
                    </a:p>
                    <a:p>
                      <a:r>
                        <a:rPr lang="en-US" sz="1600" dirty="0">
                          <a:solidFill>
                            <a:schemeClr val="tx1"/>
                          </a:solidFill>
                          <a:latin typeface="Gautami" panose="020B0502040204020203" pitchFamily="34" charset="0"/>
                          <a:cs typeface="Gautami" panose="020B0502040204020203" pitchFamily="34" charset="0"/>
                        </a:rPr>
                        <a:t>Michael Lightman, Hate Your Deck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980312236"/>
                  </a:ext>
                </a:extLst>
              </a:tr>
              <a:tr h="363855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Gautami" panose="020B0502040204020203" pitchFamily="34" charset="0"/>
                          <a:cs typeface="Gautami" panose="020B0502040204020203" pitchFamily="34" charset="0"/>
                        </a:rPr>
                        <a:t>9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latin typeface="Gautami" panose="020B0502040204020203" pitchFamily="34" charset="0"/>
                          <a:cs typeface="Gautami" panose="020B0502040204020203" pitchFamily="34" charset="0"/>
                        </a:rPr>
                        <a:t>July 29- August 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>
                          <a:latin typeface="Gautami" panose="020B0502040204020203" pitchFamily="34" charset="0"/>
                          <a:cs typeface="Gautami" panose="020B0502040204020203" pitchFamily="34" charset="0"/>
                        </a:rPr>
                        <a:t>1:1 Meeting With SUNY Venture Advisors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Gautami" panose="020B0502040204020203" pitchFamily="34" charset="0"/>
                        <a:cs typeface="Gautami" panose="020B0502040204020203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104890433"/>
                  </a:ext>
                </a:extLst>
              </a:tr>
              <a:tr h="355937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Gautami" panose="020B0502040204020203" pitchFamily="34" charset="0"/>
                          <a:cs typeface="Gautami" panose="020B0502040204020203" pitchFamily="34" charset="0"/>
                        </a:rPr>
                        <a:t>10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latin typeface="Gautami" panose="020B0502040204020203" pitchFamily="34" charset="0"/>
                          <a:cs typeface="Gautami" panose="020B0502040204020203" pitchFamily="34" charset="0"/>
                        </a:rPr>
                        <a:t>August 7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latin typeface="Gautami" panose="020B0502040204020203" pitchFamily="34" charset="0"/>
                          <a:cs typeface="Gautami" panose="020B0502040204020203" pitchFamily="34" charset="0"/>
                        </a:rPr>
                        <a:t>Demo Day and Graduation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latin typeface="Gautami" panose="020B0502040204020203" pitchFamily="34" charset="0"/>
                          <a:cs typeface="Gautami" panose="020B0502040204020203" pitchFamily="34" charset="0"/>
                        </a:rPr>
                        <a:t>You!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347360764"/>
                  </a:ext>
                </a:extLst>
              </a:tr>
            </a:tbl>
          </a:graphicData>
        </a:graphic>
      </p:graphicFrame>
      <p:sp>
        <p:nvSpPr>
          <p:cNvPr id="2" name="TextBox 1">
            <a:extLst>
              <a:ext uri="{FF2B5EF4-FFF2-40B4-BE49-F238E27FC236}">
                <a16:creationId xmlns:a16="http://schemas.microsoft.com/office/drawing/2014/main" id="{CA78DD42-FF7A-57B9-7796-07B417D7803C}"/>
              </a:ext>
            </a:extLst>
          </p:cNvPr>
          <p:cNvSpPr txBox="1"/>
          <p:nvPr/>
        </p:nvSpPr>
        <p:spPr>
          <a:xfrm>
            <a:off x="544930" y="1257300"/>
            <a:ext cx="610035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dirty="0">
                <a:effectLst/>
                <a:latin typeface="Segoe UI Emoji" panose="020B0502040204020203" pitchFamily="34" charset="0"/>
                <a:ea typeface="Times New Roman" panose="02020603050405020304" pitchFamily="18" charset="0"/>
                <a:cs typeface="Segoe UI Emoji" panose="020B0502040204020203" pitchFamily="34" charset="0"/>
              </a:rPr>
              <a:t>✅</a:t>
            </a:r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26C5BEA-ECDC-D3D8-F16C-CAC412E69E6A}"/>
              </a:ext>
            </a:extLst>
          </p:cNvPr>
          <p:cNvSpPr txBox="1"/>
          <p:nvPr/>
        </p:nvSpPr>
        <p:spPr>
          <a:xfrm>
            <a:off x="542051" y="1815137"/>
            <a:ext cx="610035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dirty="0">
                <a:effectLst/>
                <a:latin typeface="Segoe UI Emoji" panose="020B0502040204020203" pitchFamily="34" charset="0"/>
                <a:ea typeface="Times New Roman" panose="02020603050405020304" pitchFamily="18" charset="0"/>
                <a:cs typeface="Segoe UI Emoji" panose="020B0502040204020203" pitchFamily="34" charset="0"/>
              </a:rPr>
              <a:t>✅</a:t>
            </a:r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76E558E-6961-631A-EEE9-97BD3C5AB6CE}"/>
              </a:ext>
            </a:extLst>
          </p:cNvPr>
          <p:cNvSpPr txBox="1"/>
          <p:nvPr/>
        </p:nvSpPr>
        <p:spPr>
          <a:xfrm>
            <a:off x="542057" y="2393106"/>
            <a:ext cx="610035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dirty="0">
                <a:effectLst/>
                <a:latin typeface="Segoe UI Emoji" panose="020B0502040204020203" pitchFamily="34" charset="0"/>
                <a:ea typeface="Times New Roman" panose="02020603050405020304" pitchFamily="18" charset="0"/>
                <a:cs typeface="Segoe UI Emoji" panose="020B0502040204020203" pitchFamily="34" charset="0"/>
              </a:rPr>
              <a:t>✅</a:t>
            </a:r>
            <a:endParaRPr 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2823E72-1A47-5391-01CB-FB2764781913}"/>
              </a:ext>
            </a:extLst>
          </p:cNvPr>
          <p:cNvSpPr txBox="1"/>
          <p:nvPr/>
        </p:nvSpPr>
        <p:spPr>
          <a:xfrm>
            <a:off x="542058" y="2994682"/>
            <a:ext cx="610035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dirty="0">
                <a:effectLst/>
                <a:latin typeface="Segoe UI Emoji" panose="020B0502040204020203" pitchFamily="34" charset="0"/>
                <a:ea typeface="Times New Roman" panose="02020603050405020304" pitchFamily="18" charset="0"/>
                <a:cs typeface="Segoe UI Emoji" panose="020B0502040204020203" pitchFamily="34" charset="0"/>
              </a:rPr>
              <a:t>✅</a:t>
            </a:r>
            <a:endParaRPr lang="en-US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C813070-8285-7308-A212-98D5B8653C27}"/>
              </a:ext>
            </a:extLst>
          </p:cNvPr>
          <p:cNvSpPr txBox="1"/>
          <p:nvPr/>
        </p:nvSpPr>
        <p:spPr>
          <a:xfrm>
            <a:off x="534090" y="4362759"/>
            <a:ext cx="621800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dirty="0">
                <a:effectLst/>
                <a:latin typeface="Segoe UI Emoji" panose="020B0502040204020203" pitchFamily="34" charset="0"/>
                <a:ea typeface="Times New Roman" panose="02020603050405020304" pitchFamily="18" charset="0"/>
                <a:cs typeface="Segoe UI Emoji" panose="020B0502040204020203" pitchFamily="34" charset="0"/>
              </a:rPr>
              <a:t>📍</a:t>
            </a:r>
            <a:endParaRPr lang="en-US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374014B6-DF98-F0E1-9628-26B55A2C2543}"/>
              </a:ext>
            </a:extLst>
          </p:cNvPr>
          <p:cNvSpPr txBox="1"/>
          <p:nvPr/>
        </p:nvSpPr>
        <p:spPr>
          <a:xfrm>
            <a:off x="539186" y="3423122"/>
            <a:ext cx="610035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dirty="0">
                <a:effectLst/>
                <a:latin typeface="Segoe UI Emoji" panose="020B0502040204020203" pitchFamily="34" charset="0"/>
                <a:ea typeface="Times New Roman" panose="02020603050405020304" pitchFamily="18" charset="0"/>
                <a:cs typeface="Segoe UI Emoji" panose="020B0502040204020203" pitchFamily="34" charset="0"/>
              </a:rPr>
              <a:t>✅</a:t>
            </a:r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0E5D175-AAE1-209F-368A-F3C927C0AAD4}"/>
              </a:ext>
            </a:extLst>
          </p:cNvPr>
          <p:cNvSpPr txBox="1"/>
          <p:nvPr/>
        </p:nvSpPr>
        <p:spPr>
          <a:xfrm>
            <a:off x="536314" y="3920574"/>
            <a:ext cx="610035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dirty="0">
                <a:effectLst/>
                <a:latin typeface="Segoe UI Emoji" panose="020B0502040204020203" pitchFamily="34" charset="0"/>
                <a:ea typeface="Times New Roman" panose="02020603050405020304" pitchFamily="18" charset="0"/>
                <a:cs typeface="Segoe UI Emoji" panose="020B0502040204020203" pitchFamily="34" charset="0"/>
              </a:rPr>
              <a:t>✅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6421466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64DAFA9-EC63-D04F-8F6F-1EAEB76D7D9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731752" y="0"/>
            <a:ext cx="457200" cy="2514600"/>
          </a:xfrm>
          <a:prstGeom prst="rect">
            <a:avLst/>
          </a:prstGeom>
        </p:spPr>
      </p:pic>
      <p:sp>
        <p:nvSpPr>
          <p:cNvPr id="9" name="Subtitle 2">
            <a:extLst>
              <a:ext uri="{FF2B5EF4-FFF2-40B4-BE49-F238E27FC236}">
                <a16:creationId xmlns:a16="http://schemas.microsoft.com/office/drawing/2014/main" id="{9E4E6732-AB05-4D2A-B766-4AC0DCD481D6}"/>
              </a:ext>
            </a:extLst>
          </p:cNvPr>
          <p:cNvSpPr txBox="1">
            <a:spLocks/>
          </p:cNvSpPr>
          <p:nvPr/>
        </p:nvSpPr>
        <p:spPr>
          <a:xfrm>
            <a:off x="1213281" y="455276"/>
            <a:ext cx="9765439" cy="1071969"/>
          </a:xfrm>
          <a:prstGeom prst="rect">
            <a:avLst/>
          </a:prstGeom>
          <a:noFill/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3000" b="1" dirty="0">
                <a:latin typeface="Gautami" panose="020B0502040204020203" pitchFamily="34" charset="0"/>
                <a:cs typeface="Gautami" panose="020B0502040204020203" pitchFamily="34" charset="0"/>
              </a:rPr>
              <a:t>Course Schedule: What you need to know 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C25C053-6B65-4802-85C2-5700448BF1C8}"/>
              </a:ext>
            </a:extLst>
          </p:cNvPr>
          <p:cNvSpPr txBox="1"/>
          <p:nvPr/>
        </p:nvSpPr>
        <p:spPr>
          <a:xfrm>
            <a:off x="1724025" y="1276350"/>
            <a:ext cx="9361986" cy="47705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lvl="0" indent="-457200">
              <a:spcAft>
                <a:spcPts val="1200"/>
              </a:spcAft>
              <a:buFont typeface="+mj-lt"/>
              <a:buAutoNum type="arabicPeriod"/>
            </a:pPr>
            <a:r>
              <a:rPr lang="en-US" sz="2200" b="1" u="sng" dirty="0">
                <a:solidFill>
                  <a:schemeClr val="tx1">
                    <a:lumMod val="75000"/>
                    <a:lumOff val="25000"/>
                  </a:schemeClr>
                </a:solidFill>
                <a:latin typeface="Gautami" panose="020B0502040204020203" pitchFamily="34" charset="0"/>
                <a:cs typeface="Gautami" panose="020B0502040204020203" pitchFamily="34" charset="0"/>
              </a:rPr>
              <a:t>June 5 - July 24</a:t>
            </a:r>
            <a:r>
              <a:rPr lang="en-US" sz="2200" dirty="0">
                <a:solidFill>
                  <a:schemeClr val="tx1">
                    <a:lumMod val="75000"/>
                    <a:lumOff val="25000"/>
                  </a:schemeClr>
                </a:solidFill>
                <a:latin typeface="Gautami" panose="020B0502040204020203" pitchFamily="34" charset="0"/>
                <a:cs typeface="Gautami" panose="020B0502040204020203" pitchFamily="34" charset="0"/>
              </a:rPr>
              <a:t>: Instructional Zoom webinars will be held every Wednesday from 10:30-12:00 PM ET. Invites have been sent. Please keep an eye out for Zoom meeting invites.</a:t>
            </a:r>
          </a:p>
          <a:p>
            <a:pPr marL="457200" lvl="0" indent="-457200">
              <a:spcAft>
                <a:spcPts val="1200"/>
              </a:spcAft>
              <a:buFont typeface="+mj-lt"/>
              <a:buAutoNum type="arabicPeriod"/>
            </a:pPr>
            <a:r>
              <a:rPr lang="en-US" sz="2200" b="1" u="sng" dirty="0">
                <a:solidFill>
                  <a:schemeClr val="tx1">
                    <a:lumMod val="75000"/>
                    <a:lumOff val="25000"/>
                  </a:schemeClr>
                </a:solidFill>
                <a:latin typeface="Gautami" panose="020B0502040204020203" pitchFamily="34" charset="0"/>
                <a:cs typeface="Gautami" panose="020B0502040204020203" pitchFamily="34" charset="0"/>
              </a:rPr>
              <a:t>July 1 – July 31</a:t>
            </a:r>
            <a:r>
              <a:rPr lang="en-US" sz="2200" dirty="0">
                <a:solidFill>
                  <a:schemeClr val="tx1">
                    <a:lumMod val="75000"/>
                    <a:lumOff val="25000"/>
                  </a:schemeClr>
                </a:solidFill>
                <a:latin typeface="Gautami" panose="020B0502040204020203" pitchFamily="34" charset="0"/>
                <a:cs typeface="Gautami" panose="020B0502040204020203" pitchFamily="34" charset="0"/>
              </a:rPr>
              <a:t>: Virtual I-Corps short regional course. </a:t>
            </a:r>
          </a:p>
          <a:p>
            <a:pPr marL="457200" lvl="0" indent="-457200">
              <a:spcAft>
                <a:spcPts val="1200"/>
              </a:spcAft>
              <a:buFont typeface="+mj-lt"/>
              <a:buAutoNum type="arabicPeriod"/>
            </a:pPr>
            <a:r>
              <a:rPr lang="en-US" sz="2200" b="1" u="sng" dirty="0">
                <a:solidFill>
                  <a:schemeClr val="tx1">
                    <a:lumMod val="75000"/>
                    <a:lumOff val="25000"/>
                  </a:schemeClr>
                </a:solidFill>
                <a:latin typeface="Gautami" panose="020B0502040204020203" pitchFamily="34" charset="0"/>
                <a:cs typeface="Gautami" panose="020B0502040204020203" pitchFamily="34" charset="0"/>
              </a:rPr>
              <a:t>July 1 – July 12</a:t>
            </a:r>
            <a:r>
              <a:rPr lang="en-US" sz="2200" dirty="0">
                <a:solidFill>
                  <a:schemeClr val="tx1">
                    <a:lumMod val="75000"/>
                    <a:lumOff val="25000"/>
                  </a:schemeClr>
                </a:solidFill>
                <a:latin typeface="Gautami" panose="020B0502040204020203" pitchFamily="34" charset="0"/>
                <a:cs typeface="Gautami" panose="020B0502040204020203" pitchFamily="34" charset="0"/>
              </a:rPr>
              <a:t>: Application period to pitch at Demo Day. Now closed.</a:t>
            </a:r>
          </a:p>
          <a:p>
            <a:pPr marL="457200" lvl="0" indent="-457200">
              <a:spcAft>
                <a:spcPts val="1200"/>
              </a:spcAft>
              <a:buFont typeface="+mj-lt"/>
              <a:buAutoNum type="arabicPeriod"/>
            </a:pPr>
            <a:r>
              <a:rPr lang="en-US" sz="2200" b="1" u="sng">
                <a:solidFill>
                  <a:schemeClr val="tx1">
                    <a:lumMod val="75000"/>
                    <a:lumOff val="25000"/>
                  </a:schemeClr>
                </a:solidFill>
                <a:latin typeface="Gautami" panose="020B0502040204020203" pitchFamily="34" charset="0"/>
                <a:cs typeface="Gautami" panose="020B0502040204020203" pitchFamily="34" charset="0"/>
              </a:rPr>
              <a:t>July 29 </a:t>
            </a:r>
            <a:r>
              <a:rPr lang="en-US" sz="2200" b="1" u="sng" dirty="0">
                <a:solidFill>
                  <a:schemeClr val="tx1">
                    <a:lumMod val="75000"/>
                    <a:lumOff val="25000"/>
                  </a:schemeClr>
                </a:solidFill>
                <a:latin typeface="Gautami" panose="020B0502040204020203" pitchFamily="34" charset="0"/>
                <a:cs typeface="Gautami" panose="020B0502040204020203" pitchFamily="34" charset="0"/>
              </a:rPr>
              <a:t>– August 2</a:t>
            </a:r>
            <a:r>
              <a:rPr lang="en-US" sz="2200" dirty="0">
                <a:solidFill>
                  <a:schemeClr val="tx1">
                    <a:lumMod val="75000"/>
                    <a:lumOff val="25000"/>
                  </a:schemeClr>
                </a:solidFill>
                <a:latin typeface="Gautami" panose="020B0502040204020203" pitchFamily="34" charset="0"/>
                <a:cs typeface="Gautami" panose="020B0502040204020203" pitchFamily="34" charset="0"/>
              </a:rPr>
              <a:t>: Office hours with Venture Advisors to apply what you are learning and prep for your Demo Day pitch. </a:t>
            </a:r>
          </a:p>
          <a:p>
            <a:pPr marL="457200" lvl="0" indent="-457200">
              <a:spcAft>
                <a:spcPts val="1200"/>
              </a:spcAft>
              <a:buFont typeface="+mj-lt"/>
              <a:buAutoNum type="arabicPeriod"/>
            </a:pPr>
            <a:r>
              <a:rPr lang="en-US" sz="2200" b="1" u="sng" dirty="0">
                <a:solidFill>
                  <a:schemeClr val="tx1">
                    <a:lumMod val="75000"/>
                    <a:lumOff val="25000"/>
                  </a:schemeClr>
                </a:solidFill>
                <a:latin typeface="Gautami" panose="020B0502040204020203" pitchFamily="34" charset="0"/>
                <a:cs typeface="Gautami" panose="020B0502040204020203" pitchFamily="34" charset="0"/>
              </a:rPr>
              <a:t>August 7</a:t>
            </a:r>
            <a:r>
              <a:rPr lang="en-US" sz="2200" dirty="0">
                <a:solidFill>
                  <a:schemeClr val="tx1">
                    <a:lumMod val="75000"/>
                    <a:lumOff val="25000"/>
                  </a:schemeClr>
                </a:solidFill>
                <a:latin typeface="Gautami" panose="020B0502040204020203" pitchFamily="34" charset="0"/>
                <a:cs typeface="Gautami" panose="020B0502040204020203" pitchFamily="34" charset="0"/>
              </a:rPr>
              <a:t>: S4 culminates with a Demo Day and Graduation celebration where participants pitch their technology or venture for one or more $50k Technology Accelerator Fund Catalyst Investments. Demo Day and Graduation are scheduled to be in person at the University at Albany's ETEC Complex in Albany, NY on August 7. </a:t>
            </a:r>
          </a:p>
        </p:txBody>
      </p:sp>
      <p:pic>
        <p:nvPicPr>
          <p:cNvPr id="7" name="Picture 6" descr="Logo&#10;&#10;Description automatically generated">
            <a:extLst>
              <a:ext uri="{FF2B5EF4-FFF2-40B4-BE49-F238E27FC236}">
                <a16:creationId xmlns:a16="http://schemas.microsoft.com/office/drawing/2014/main" id="{0F470A1D-6918-4CC0-8267-54DC87EFD95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1912" y="5678904"/>
            <a:ext cx="1776815" cy="7576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799794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64DAFA9-EC63-D04F-8F6F-1EAEB76D7D9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731752" y="0"/>
            <a:ext cx="457200" cy="251460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B959107D-4469-4BD4-BA32-6B8CF513EAD4}"/>
              </a:ext>
            </a:extLst>
          </p:cNvPr>
          <p:cNvSpPr txBox="1"/>
          <p:nvPr/>
        </p:nvSpPr>
        <p:spPr>
          <a:xfrm>
            <a:off x="1914525" y="2101315"/>
            <a:ext cx="8850305" cy="42319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Gautami" panose="020B0502040204020203" pitchFamily="34" charset="0"/>
                <a:cs typeface="Gautami" panose="020B0502040204020203" pitchFamily="34" charset="0"/>
              </a:rPr>
              <a:t>To be eligible for a TAF S4 Catalyst Investment, teams and/or companies must meet all of the following requirements: </a:t>
            </a:r>
          </a:p>
          <a:p>
            <a:pPr marL="914400" lvl="1" indent="-457200">
              <a:buClr>
                <a:schemeClr val="accent2"/>
              </a:buClr>
              <a:buFont typeface="+mj-lt"/>
              <a:buAutoNum type="arabicPeriod"/>
            </a:pP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Gautami" panose="020B0502040204020203" pitchFamily="34" charset="0"/>
                <a:cs typeface="Gautami" panose="020B0502040204020203" pitchFamily="34" charset="0"/>
              </a:rPr>
              <a:t>Developing technology that is SUNY intellectual property;</a:t>
            </a:r>
          </a:p>
          <a:p>
            <a:pPr marL="914400" lvl="1" indent="-457200">
              <a:buClr>
                <a:schemeClr val="accent2"/>
              </a:buClr>
              <a:buFont typeface="+mj-lt"/>
              <a:buAutoNum type="arabicPeriod"/>
            </a:pP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Gautami" panose="020B0502040204020203" pitchFamily="34" charset="0"/>
                <a:cs typeface="Gautami" panose="020B0502040204020203" pitchFamily="34" charset="0"/>
              </a:rPr>
              <a:t>Enrolled in the S4 Class of 2024; </a:t>
            </a:r>
          </a:p>
          <a:p>
            <a:pPr marL="914400" lvl="1" indent="-457200">
              <a:buClr>
                <a:schemeClr val="accent2"/>
              </a:buClr>
              <a:buFont typeface="+mj-lt"/>
              <a:buAutoNum type="arabicPeriod"/>
            </a:pP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Gautami" panose="020B0502040204020203" pitchFamily="34" charset="0"/>
                <a:cs typeface="Gautami" panose="020B0502040204020203" pitchFamily="34" charset="0"/>
              </a:rPr>
              <a:t>Participate in the S4 Demo Day pitches on August 7, 2024; </a:t>
            </a:r>
          </a:p>
          <a:p>
            <a:pPr marL="914400" lvl="1" indent="-457200">
              <a:buClr>
                <a:schemeClr val="accent2"/>
              </a:buClr>
              <a:buFont typeface="+mj-lt"/>
              <a:buAutoNum type="arabicPeriod"/>
            </a:pP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Gautami" panose="020B0502040204020203" pitchFamily="34" charset="0"/>
                <a:cs typeface="Gautami" panose="020B0502040204020203" pitchFamily="34" charset="0"/>
              </a:rPr>
              <a:t>By December 31, 2024, complete the company formation process if a company has not already been formed; and </a:t>
            </a:r>
          </a:p>
          <a:p>
            <a:pPr marL="914400" lvl="1" indent="-457200">
              <a:buClr>
                <a:schemeClr val="accent2"/>
              </a:buClr>
              <a:buFont typeface="+mj-lt"/>
              <a:buAutoNum type="arabicPeriod"/>
            </a:pP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Gautami" panose="020B0502040204020203" pitchFamily="34" charset="0"/>
                <a:cs typeface="Gautami" panose="020B0502040204020203" pitchFamily="34" charset="0"/>
              </a:rPr>
              <a:t>By December 31, 2024, the company receiving the TAF S4 Catalyst Investment must demonstrate that it has an active license or option to the technology it plans to commercialize from a SUNY campus. </a:t>
            </a:r>
          </a:p>
        </p:txBody>
      </p:sp>
      <p:sp>
        <p:nvSpPr>
          <p:cNvPr id="7" name="Subtitle 2">
            <a:extLst>
              <a:ext uri="{FF2B5EF4-FFF2-40B4-BE49-F238E27FC236}">
                <a16:creationId xmlns:a16="http://schemas.microsoft.com/office/drawing/2014/main" id="{1F8F873D-758B-4CB3-A006-8DB242D69D34}"/>
              </a:ext>
            </a:extLst>
          </p:cNvPr>
          <p:cNvSpPr txBox="1">
            <a:spLocks/>
          </p:cNvSpPr>
          <p:nvPr/>
        </p:nvSpPr>
        <p:spPr>
          <a:xfrm>
            <a:off x="1974188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ts val="600"/>
              </a:spcAft>
              <a:buNone/>
            </a:pPr>
            <a:r>
              <a:rPr lang="en-US" sz="3600" b="1" dirty="0">
                <a:solidFill>
                  <a:schemeClr val="accent1"/>
                </a:solidFill>
                <a:latin typeface="Gautami" panose="020B0502040204020203" pitchFamily="34" charset="0"/>
                <a:ea typeface="+mj-ea"/>
                <a:cs typeface="Gautami" panose="020B0502040204020203" pitchFamily="34" charset="0"/>
              </a:rPr>
              <a:t>SUNY Technology Accelerator Fund (TAF)</a:t>
            </a:r>
          </a:p>
          <a:p>
            <a:pPr marL="0" indent="0" algn="ctr">
              <a:spcBef>
                <a:spcPct val="0"/>
              </a:spcBef>
              <a:spcAft>
                <a:spcPts val="600"/>
              </a:spcAft>
              <a:buNone/>
            </a:pPr>
            <a:r>
              <a:rPr lang="en-US" sz="3600" b="1" dirty="0">
                <a:solidFill>
                  <a:schemeClr val="accent1"/>
                </a:solidFill>
                <a:latin typeface="Gautami" panose="020B0502040204020203" pitchFamily="34" charset="0"/>
                <a:ea typeface="+mj-ea"/>
                <a:cs typeface="Gautami" panose="020B0502040204020203" pitchFamily="34" charset="0"/>
              </a:rPr>
              <a:t>S4 Catalyst Investment Eligibility</a:t>
            </a:r>
          </a:p>
        </p:txBody>
      </p:sp>
      <p:pic>
        <p:nvPicPr>
          <p:cNvPr id="4" name="Picture 3" descr="Logo&#10;&#10;Description automatically generated">
            <a:extLst>
              <a:ext uri="{FF2B5EF4-FFF2-40B4-BE49-F238E27FC236}">
                <a16:creationId xmlns:a16="http://schemas.microsoft.com/office/drawing/2014/main" id="{D01204BB-AEA0-C65A-DA85-39694573702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1912" y="5678904"/>
            <a:ext cx="1776815" cy="7576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863629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ubtitle 2">
            <a:extLst>
              <a:ext uri="{FF2B5EF4-FFF2-40B4-BE49-F238E27FC236}">
                <a16:creationId xmlns:a16="http://schemas.microsoft.com/office/drawing/2014/main" id="{9E4E6732-AB05-4D2A-B766-4AC0DCD481D6}"/>
              </a:ext>
            </a:extLst>
          </p:cNvPr>
          <p:cNvSpPr txBox="1">
            <a:spLocks/>
          </p:cNvSpPr>
          <p:nvPr/>
        </p:nvSpPr>
        <p:spPr>
          <a:xfrm>
            <a:off x="1640813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ts val="600"/>
              </a:spcAft>
              <a:buNone/>
            </a:pPr>
            <a:r>
              <a:rPr lang="en-US" sz="3000" b="1" dirty="0">
                <a:solidFill>
                  <a:schemeClr val="tx1"/>
                </a:solidFill>
                <a:latin typeface="Gautami" panose="020B0502040204020203" pitchFamily="34" charset="0"/>
                <a:ea typeface="+mj-ea"/>
                <a:cs typeface="Gautami" panose="020B0502040204020203" pitchFamily="34" charset="0"/>
              </a:rPr>
              <a:t>S4 Leaderboard</a:t>
            </a:r>
          </a:p>
        </p:txBody>
      </p:sp>
      <p:pic>
        <p:nvPicPr>
          <p:cNvPr id="6" name="Picture 5" descr="Logo&#10;&#10;Description automatically generated">
            <a:extLst>
              <a:ext uri="{FF2B5EF4-FFF2-40B4-BE49-F238E27FC236}">
                <a16:creationId xmlns:a16="http://schemas.microsoft.com/office/drawing/2014/main" id="{B6B1519D-3244-4383-B5CF-B5046D4E71F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1912" y="5678904"/>
            <a:ext cx="1776815" cy="757607"/>
          </a:xfrm>
          <a:prstGeom prst="rect">
            <a:avLst/>
          </a:prstGeom>
        </p:spPr>
      </p:pic>
      <p:pic>
        <p:nvPicPr>
          <p:cNvPr id="3" name="Picture 2" descr="A screen shot of a computer&#10;&#10;Description automatically generated">
            <a:extLst>
              <a:ext uri="{FF2B5EF4-FFF2-40B4-BE49-F238E27FC236}">
                <a16:creationId xmlns:a16="http://schemas.microsoft.com/office/drawing/2014/main" id="{F4D97E6E-8AD2-82E7-955D-0DC83329A7B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89823" y="1533264"/>
            <a:ext cx="3462616" cy="4572000"/>
          </a:xfrm>
          <a:prstGeom prst="rect">
            <a:avLst/>
          </a:prstGeom>
        </p:spPr>
      </p:pic>
      <p:pic>
        <p:nvPicPr>
          <p:cNvPr id="5" name="Picture 4" descr="A screenshot of a computer screen&#10;&#10;Description automatically generated">
            <a:extLst>
              <a:ext uri="{FF2B5EF4-FFF2-40B4-BE49-F238E27FC236}">
                <a16:creationId xmlns:a16="http://schemas.microsoft.com/office/drawing/2014/main" id="{65DA1D60-2269-F146-D307-AF17D65D383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39147" y="1533264"/>
            <a:ext cx="3472719" cy="457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932259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ubtitle 2">
            <a:extLst>
              <a:ext uri="{FF2B5EF4-FFF2-40B4-BE49-F238E27FC236}">
                <a16:creationId xmlns:a16="http://schemas.microsoft.com/office/drawing/2014/main" id="{9E4E6732-AB05-4D2A-B766-4AC0DCD481D6}"/>
              </a:ext>
            </a:extLst>
          </p:cNvPr>
          <p:cNvSpPr txBox="1">
            <a:spLocks/>
          </p:cNvSpPr>
          <p:nvPr/>
        </p:nvSpPr>
        <p:spPr>
          <a:xfrm>
            <a:off x="4501091" y="706664"/>
            <a:ext cx="6980767" cy="109945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ct val="0"/>
              </a:spcBef>
              <a:spcAft>
                <a:spcPts val="600"/>
              </a:spcAft>
              <a:buNone/>
            </a:pPr>
            <a:r>
              <a:rPr lang="en-US" sz="3000" b="1" dirty="0">
                <a:latin typeface="Gautami" panose="020B0502040204020203" pitchFamily="34" charset="0"/>
                <a:ea typeface="+mj-ea"/>
                <a:cs typeface="Gautami" panose="020B0502040204020203" pitchFamily="34" charset="0"/>
              </a:rPr>
              <a:t>Questions about S4?</a:t>
            </a:r>
          </a:p>
        </p:txBody>
      </p:sp>
      <p:graphicFrame>
        <p:nvGraphicFramePr>
          <p:cNvPr id="25" name="TextBox 22">
            <a:extLst>
              <a:ext uri="{FF2B5EF4-FFF2-40B4-BE49-F238E27FC236}">
                <a16:creationId xmlns:a16="http://schemas.microsoft.com/office/drawing/2014/main" id="{0452100C-F65F-4D83-B245-EED524C8CF2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971993857"/>
              </p:ext>
            </p:extLst>
          </p:nvPr>
        </p:nvGraphicFramePr>
        <p:xfrm>
          <a:off x="826843" y="1877435"/>
          <a:ext cx="9467445" cy="340582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8" name="Picture 7" descr="Logo&#10;&#10;Description automatically generated">
            <a:extLst>
              <a:ext uri="{FF2B5EF4-FFF2-40B4-BE49-F238E27FC236}">
                <a16:creationId xmlns:a16="http://schemas.microsoft.com/office/drawing/2014/main" id="{73E5F9AB-1384-44EA-906A-37F7E8073B95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1912" y="5678904"/>
            <a:ext cx="1776815" cy="7576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895842"/>
      </p:ext>
    </p:extLst>
  </p:cSld>
  <p:clrMapOvr>
    <a:masterClrMapping/>
  </p:clrMapOvr>
</p:sld>
</file>

<file path=ppt/theme/theme1.xml><?xml version="1.0" encoding="utf-8"?>
<a:theme xmlns:a="http://schemas.openxmlformats.org/drawingml/2006/main" name="Facet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ppt/theme/theme2.xml><?xml version="1.0" encoding="utf-8"?>
<a:theme xmlns:a="http://schemas.openxmlformats.org/drawingml/2006/main" name="6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1">
      <a:majorFont>
        <a:latin typeface="Exo 2"/>
        <a:ea typeface=""/>
        <a:cs typeface=""/>
      </a:majorFont>
      <a:minorFont>
        <a:latin typeface="Exo 2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5_Office Theme">
  <a:themeElements>
    <a:clrScheme name="Custom 26">
      <a:dk1>
        <a:sysClr val="windowText" lastClr="000000"/>
      </a:dk1>
      <a:lt1>
        <a:sysClr val="window" lastClr="FFFFFF"/>
      </a:lt1>
      <a:dk2>
        <a:srgbClr val="1D9AA1"/>
      </a:dk2>
      <a:lt2>
        <a:srgbClr val="DFE3E5"/>
      </a:lt2>
      <a:accent1>
        <a:srgbClr val="1D9AA1"/>
      </a:accent1>
      <a:accent2>
        <a:srgbClr val="215D4B"/>
      </a:accent2>
      <a:accent3>
        <a:srgbClr val="27CED7"/>
      </a:accent3>
      <a:accent4>
        <a:srgbClr val="42BA97"/>
      </a:accent4>
      <a:accent5>
        <a:srgbClr val="1D9AA1"/>
      </a:accent5>
      <a:accent6>
        <a:srgbClr val="62A39F"/>
      </a:accent6>
      <a:hlink>
        <a:srgbClr val="0000CC"/>
      </a:hlink>
      <a:folHlink>
        <a:srgbClr val="B26B02"/>
      </a:folHlink>
    </a:clrScheme>
    <a:fontScheme name="Custom 1">
      <a:majorFont>
        <a:latin typeface="Exo 2"/>
        <a:ea typeface=""/>
        <a:cs typeface=""/>
      </a:majorFont>
      <a:minorFont>
        <a:latin typeface="Exo 2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10119</TotalTime>
  <Words>485</Words>
  <Application>Microsoft Office PowerPoint</Application>
  <PresentationFormat>Widescreen</PresentationFormat>
  <Paragraphs>77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6</vt:i4>
      </vt:variant>
    </vt:vector>
  </HeadingPairs>
  <TitlesOfParts>
    <vt:vector size="16" baseType="lpstr">
      <vt:lpstr>Arial</vt:lpstr>
      <vt:lpstr>Calibri</vt:lpstr>
      <vt:lpstr>Exo 2</vt:lpstr>
      <vt:lpstr>Gautami</vt:lpstr>
      <vt:lpstr>Segoe UI Emoji</vt:lpstr>
      <vt:lpstr>Trebuchet MS</vt:lpstr>
      <vt:lpstr>Wingdings 3</vt:lpstr>
      <vt:lpstr>Facet</vt:lpstr>
      <vt:lpstr>6_Office Theme</vt:lpstr>
      <vt:lpstr>5_Office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Hoang, Linh</dc:creator>
  <cp:lastModifiedBy>Stanley-Updyke, Jessica</cp:lastModifiedBy>
  <cp:revision>148</cp:revision>
  <dcterms:created xsi:type="dcterms:W3CDTF">2021-05-20T16:04:02Z</dcterms:created>
  <dcterms:modified xsi:type="dcterms:W3CDTF">2024-07-11T13:12:41Z</dcterms:modified>
</cp:coreProperties>
</file>