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8" r:id="rId3"/>
    <p:sldId id="315" r:id="rId4"/>
    <p:sldId id="314" r:id="rId5"/>
    <p:sldId id="316" r:id="rId6"/>
    <p:sldId id="317" r:id="rId7"/>
    <p:sldId id="313" r:id="rId8"/>
    <p:sldId id="31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7DDF83-F933-4119-85CD-74A2A35D90EB}">
          <p14:sldIdLst>
            <p14:sldId id="256"/>
            <p14:sldId id="318"/>
            <p14:sldId id="315"/>
            <p14:sldId id="314"/>
            <p14:sldId id="316"/>
            <p14:sldId id="317"/>
            <p14:sldId id="313"/>
          </p14:sldIdLst>
        </p14:section>
        <p14:section name="Closing slide" id="{7DBDCD1A-973C-4F49-91AA-71471FBF328E}">
          <p14:sldIdLst>
            <p14:sldId id="31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1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8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4217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88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350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838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0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3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4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2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2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0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5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9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A2EC-0BC1-43E2-8137-89DA0CDA4885}" type="datetimeFigureOut">
              <a:rPr lang="en-US" smtClean="0"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17CF76-9068-4B5F-B484-84599667A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4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linkedin.com/company/rfsuny/mycompany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E441A8D-A096-4C3E-8BCA-B37106C5B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4090" y="3556933"/>
            <a:ext cx="6932272" cy="1627463"/>
          </a:xfrm>
          <a:noFill/>
        </p:spPr>
        <p:txBody>
          <a:bodyPr>
            <a:normAutofit lnSpcReduction="10000"/>
          </a:bodyPr>
          <a:lstStyle/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Forming and Structuring Your </a:t>
            </a:r>
          </a:p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Company Like A Boss</a:t>
            </a:r>
          </a:p>
          <a:p>
            <a:pPr algn="ctr"/>
            <a:r>
              <a:rPr 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Presented by Richard E. Honen, Esq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75BE52-4FE3-4CAD-B951-3942A3353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55316" y="794816"/>
            <a:ext cx="4509820" cy="192291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D33BDD9-A379-4214-A34C-3695E5EE3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702" y="5840964"/>
            <a:ext cx="1951812" cy="64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45F2DB-0256-47D4-9DE4-120FCA81B863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bg1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</p:spTree>
    <p:extLst>
      <p:ext uri="{BB962C8B-B14F-4D97-AF65-F5344CB8AC3E}">
        <p14:creationId xmlns:p14="http://schemas.microsoft.com/office/powerpoint/2010/main" val="370527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724025" y="1834615"/>
            <a:ext cx="88503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Need an entity to hold the IP and to facilitate investment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Corporation v. Limited Liability Company (LLC)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Considerations – liability, taxes, cost and ease of use, exits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C3793C-4701-4347-9692-926A1942F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393" y="5814872"/>
            <a:ext cx="2062966" cy="7196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DCF0EE2-7BFC-4487-9F05-72C1DB28CC0F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  <p:pic>
        <p:nvPicPr>
          <p:cNvPr id="5" name="Picture 4" descr="A picture containing logo, screenshot, font, text&#10;&#10;Description automatically generated">
            <a:extLst>
              <a:ext uri="{FF2B5EF4-FFF2-40B4-BE49-F238E27FC236}">
                <a16:creationId xmlns:a16="http://schemas.microsoft.com/office/drawing/2014/main" id="{7E71A9E1-8E32-4B13-AC9A-450604F4C2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54" y="5814872"/>
            <a:ext cx="1687769" cy="7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001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724025" y="1834615"/>
            <a:ext cx="88503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Liability – about the same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Taxes – Generally, owners and investors can take losses personally, but some additional flexibility with LLC side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Formation cost, ease of use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Investor preference and stock options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C3793C-4701-4347-9692-926A1942F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393" y="5814872"/>
            <a:ext cx="2062966" cy="7196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61A54B6-279B-45F1-9CD0-D7A4D279CBC1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  <p:pic>
        <p:nvPicPr>
          <p:cNvPr id="9" name="Picture 8" descr="A picture containing logo, screenshot, font, text&#10;&#10;Description automatically generated">
            <a:extLst>
              <a:ext uri="{FF2B5EF4-FFF2-40B4-BE49-F238E27FC236}">
                <a16:creationId xmlns:a16="http://schemas.microsoft.com/office/drawing/2014/main" id="{16B6A63A-EAE5-49EF-8516-E5016B01B6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54" y="5814872"/>
            <a:ext cx="1687769" cy="7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1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724025" y="1834615"/>
            <a:ext cx="88503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Nondisclosure agreements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Assignment and work-for-hire agreements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Consulting/employment agreements – non-competes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Founders Agreements (next slide)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C3793C-4701-4347-9692-926A1942F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393" y="5814872"/>
            <a:ext cx="2062966" cy="7196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FB360B7-CB30-404C-8041-50C7465915D9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  <p:pic>
        <p:nvPicPr>
          <p:cNvPr id="9" name="Picture 8" descr="A picture containing logo, screenshot, font, text&#10;&#10;Description automatically generated">
            <a:extLst>
              <a:ext uri="{FF2B5EF4-FFF2-40B4-BE49-F238E27FC236}">
                <a16:creationId xmlns:a16="http://schemas.microsoft.com/office/drawing/2014/main" id="{6D3DAF99-D80E-42F6-9A3A-A847D28C1B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54" y="5814872"/>
            <a:ext cx="1687769" cy="7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953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724025" y="1834615"/>
            <a:ext cx="88503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Assignment and non-compete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Restricted transferability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Vesting of equity based on continuing “business relationship”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Acceleration events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C3793C-4701-4347-9692-926A1942F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393" y="5814872"/>
            <a:ext cx="2062966" cy="7196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B21DD8-859A-4DE5-946B-3310A91E8C72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  <p:pic>
        <p:nvPicPr>
          <p:cNvPr id="9" name="Picture 8" descr="A picture containing logo, screenshot, font, text&#10;&#10;Description automatically generated">
            <a:extLst>
              <a:ext uri="{FF2B5EF4-FFF2-40B4-BE49-F238E27FC236}">
                <a16:creationId xmlns:a16="http://schemas.microsoft.com/office/drawing/2014/main" id="{4C119CCF-032A-4E4D-91D6-C2E754BCB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54" y="5814872"/>
            <a:ext cx="1687769" cy="7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25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64DAFA9-EC63-D04F-8F6F-1EAEB76D7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1752" y="0"/>
            <a:ext cx="457200" cy="2514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59107D-4469-4BD4-BA32-6B8CF513EAD4}"/>
              </a:ext>
            </a:extLst>
          </p:cNvPr>
          <p:cNvSpPr txBox="1"/>
          <p:nvPr/>
        </p:nvSpPr>
        <p:spPr>
          <a:xfrm>
            <a:off x="1724025" y="1834615"/>
            <a:ext cx="88503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An agreement with the owner of the technology, often the RF or a college or university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Standard license terms and benchmarks</a:t>
            </a: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Important to work with your tech transfer office to determine realistic benchmarks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F8F873D-758B-4CB3-A006-8DB242D69D34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ts val="600"/>
              </a:spcAft>
              <a:buNone/>
            </a:pP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EC3793C-4701-4347-9692-926A1942F8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6393" y="5814872"/>
            <a:ext cx="2062966" cy="71963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27C142F-02B9-4D5D-BE62-0BEB97203608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  <p:pic>
        <p:nvPicPr>
          <p:cNvPr id="9" name="Picture 8" descr="A picture containing logo, screenshot, font, text&#10;&#10;Description automatically generated">
            <a:extLst>
              <a:ext uri="{FF2B5EF4-FFF2-40B4-BE49-F238E27FC236}">
                <a16:creationId xmlns:a16="http://schemas.microsoft.com/office/drawing/2014/main" id="{31DCC49E-E8BA-47AD-A93C-D932DEF88E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54" y="5814872"/>
            <a:ext cx="1687769" cy="7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97CDB29-0AA0-46FC-A214-060F8D51B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82701"/>
            <a:ext cx="5096060" cy="430714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000" dirty="0">
                <a:latin typeface="Gautami" panose="020B0502040204020203" pitchFamily="34" charset="0"/>
                <a:cs typeface="Gautami" panose="020B0502040204020203" pitchFamily="34" charset="0"/>
              </a:rPr>
              <a:t>Questions?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9923F-4792-4450-96A5-05870DB6B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1121" y="1669408"/>
            <a:ext cx="4367704" cy="34169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 dirty="0">
                <a:solidFill>
                  <a:srgbClr val="FFFFFF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Richard E. Honen, Esq.</a:t>
            </a:r>
          </a:p>
          <a:p>
            <a:r>
              <a:rPr lang="en-US" sz="2400" dirty="0">
                <a:solidFill>
                  <a:srgbClr val="FFFFFF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Phillips Lytle LLP </a:t>
            </a:r>
          </a:p>
          <a:p>
            <a:r>
              <a:rPr lang="en-US" sz="2400" dirty="0">
                <a:solidFill>
                  <a:srgbClr val="FFFFFF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Venture Capital Team Leader (518) 618-1225</a:t>
            </a:r>
          </a:p>
          <a:p>
            <a:r>
              <a:rPr lang="en-US" sz="2400" dirty="0">
                <a:solidFill>
                  <a:srgbClr val="FFFFFF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rhonen@phillipslytle.com </a:t>
            </a:r>
          </a:p>
          <a:p>
            <a:r>
              <a:rPr lang="en-US" sz="2400" dirty="0">
                <a:solidFill>
                  <a:srgbClr val="FFFFFF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www.phillipslytle.com </a:t>
            </a:r>
          </a:p>
          <a:p>
            <a:r>
              <a:rPr lang="en-US" sz="2400" dirty="0">
                <a:solidFill>
                  <a:srgbClr val="FFFFFF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@RichHonenPL </a:t>
            </a:r>
          </a:p>
        </p:txBody>
      </p:sp>
      <p:pic>
        <p:nvPicPr>
          <p:cNvPr id="32" name="Picture 2">
            <a:extLst>
              <a:ext uri="{FF2B5EF4-FFF2-40B4-BE49-F238E27FC236}">
                <a16:creationId xmlns:a16="http://schemas.microsoft.com/office/drawing/2014/main" id="{517D8EC9-36E5-40D4-A148-0E84C13F4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702" y="5840964"/>
            <a:ext cx="1951812" cy="64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A502D18-273D-465B-AAE2-751D27B94C3E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bg1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  <p:pic>
        <p:nvPicPr>
          <p:cNvPr id="33" name="Picture 32" descr="A picture containing logo, screenshot, font, text&#10;&#10;Description automatically generated">
            <a:extLst>
              <a:ext uri="{FF2B5EF4-FFF2-40B4-BE49-F238E27FC236}">
                <a16:creationId xmlns:a16="http://schemas.microsoft.com/office/drawing/2014/main" id="{2515BC09-FED9-40E4-ACFC-714716F385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54" y="5814872"/>
            <a:ext cx="1687769" cy="7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372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9E4E6732-AB05-4D2A-B766-4AC0DCD481D6}"/>
              </a:ext>
            </a:extLst>
          </p:cNvPr>
          <p:cNvSpPr txBox="1">
            <a:spLocks/>
          </p:cNvSpPr>
          <p:nvPr/>
        </p:nvSpPr>
        <p:spPr>
          <a:xfrm>
            <a:off x="1640813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spcAft>
                <a:spcPts val="600"/>
              </a:spcAft>
              <a:buNone/>
            </a:pPr>
            <a:endParaRPr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5AEFEB-D70E-4883-9F4C-E42455FC7CBA}"/>
              </a:ext>
            </a:extLst>
          </p:cNvPr>
          <p:cNvSpPr txBox="1"/>
          <p:nvPr/>
        </p:nvSpPr>
        <p:spPr>
          <a:xfrm>
            <a:off x="1640813" y="1351281"/>
            <a:ext cx="8596668" cy="4690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Please answer the Zoom poll question.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Recording will be sent tomorrow. 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Don’t forget to connect with us on </a:t>
            </a:r>
            <a:r>
              <a:rPr lang="en-US" sz="2000" dirty="0">
                <a:solidFill>
                  <a:srgbClr val="0070C0"/>
                </a:solidFill>
                <a:latin typeface="Gautami" panose="020B0502040204020203" pitchFamily="34" charset="0"/>
                <a:cs typeface="Gautam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LinkedIn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See you next week for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fontAlgn="t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Week 7: July 19</a:t>
            </a:r>
            <a:endParaRPr lang="en-US" sz="2000" u="sng" dirty="0">
              <a:solidFill>
                <a:schemeClr val="tx1">
                  <a:lumMod val="75000"/>
                  <a:lumOff val="25000"/>
                </a:schemeClr>
              </a:solidFill>
              <a:latin typeface="Gautami" panose="020B0502040204020203" pitchFamily="34" charset="0"/>
              <a:cs typeface="Gautami" panose="020B0502040204020203" pitchFamily="34" charset="0"/>
            </a:endParaRPr>
          </a:p>
          <a:p>
            <a:pPr fontAlgn="t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Strategies for Unstoppable Success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17ABA44-E0FD-42FF-BCB8-CFC6BEE0F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5702" y="5840964"/>
            <a:ext cx="1951812" cy="648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3FFBEA-32CB-446E-8BCE-B59A49E4C7E6}"/>
              </a:ext>
            </a:extLst>
          </p:cNvPr>
          <p:cNvSpPr txBox="1"/>
          <p:nvPr/>
        </p:nvSpPr>
        <p:spPr>
          <a:xfrm>
            <a:off x="9886512" y="6550223"/>
            <a:ext cx="1895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5"/>
              </a:buClr>
            </a:pPr>
            <a:r>
              <a:rPr lang="en-US" sz="1400" dirty="0">
                <a:solidFill>
                  <a:schemeClr val="bg1"/>
                </a:solidFill>
                <a:latin typeface="Gautami" panose="020B0502040204020203" pitchFamily="34" charset="0"/>
                <a:cs typeface="Gautami" panose="020B0502040204020203" pitchFamily="34" charset="0"/>
              </a:rPr>
              <a:t>©Phillips Lytle 2023 </a:t>
            </a:r>
          </a:p>
        </p:txBody>
      </p:sp>
      <p:pic>
        <p:nvPicPr>
          <p:cNvPr id="8" name="Picture 7" descr="A picture containing logo, screenshot, font, text&#10;&#10;Description automatically generated">
            <a:extLst>
              <a:ext uri="{FF2B5EF4-FFF2-40B4-BE49-F238E27FC236}">
                <a16:creationId xmlns:a16="http://schemas.microsoft.com/office/drawing/2014/main" id="{29508205-B5B4-447F-89FD-746E319F90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54" y="5814872"/>
            <a:ext cx="1687769" cy="71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7751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Gautami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Stanley-Updyke, Jessica</dc:creator>
  <cp:lastModifiedBy>Stanley-Updyke, Jessica</cp:lastModifiedBy>
  <cp:revision>1</cp:revision>
  <dcterms:created xsi:type="dcterms:W3CDTF">1900-01-01T05:00:00Z</dcterms:created>
  <dcterms:modified xsi:type="dcterms:W3CDTF">2023-06-23T13:17:59Z</dcterms:modified>
</cp:coreProperties>
</file>