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9" r:id="rId3"/>
    <p:sldId id="314" r:id="rId4"/>
    <p:sldId id="315" r:id="rId5"/>
    <p:sldId id="313" r:id="rId6"/>
    <p:sldId id="316" r:id="rId7"/>
    <p:sldId id="317" r:id="rId8"/>
    <p:sldId id="318" r:id="rId9"/>
    <p:sldId id="319" r:id="rId10"/>
    <p:sldId id="320" r:id="rId11"/>
    <p:sldId id="321" r:id="rId12"/>
    <p:sldId id="31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7DDF83-F933-4119-85CD-74A2A35D90EB}">
          <p14:sldIdLst>
            <p14:sldId id="256"/>
            <p14:sldId id="309"/>
            <p14:sldId id="314"/>
            <p14:sldId id="315"/>
            <p14:sldId id="313"/>
            <p14:sldId id="316"/>
            <p14:sldId id="317"/>
            <p14:sldId id="318"/>
            <p14:sldId id="319"/>
            <p14:sldId id="320"/>
          </p14:sldIdLst>
        </p14:section>
        <p14:section name="Closing slide" id="{7DBDCD1A-973C-4F49-91AA-71471FBF328E}">
          <p14:sldIdLst>
            <p14:sldId id="321"/>
            <p14:sldId id="31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hyperlink" Target="mailto:S4@rfsuny.org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mailto:S4@rfsuny.org" TargetMode="External"/><Relationship Id="rId2" Type="http://schemas.openxmlformats.org/officeDocument/2006/relationships/image" Target="../media/image17.svg"/><Relationship Id="rId1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7271D2-845C-458D-8F1D-3B799181D630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EB93DD8-AC13-4017-91DC-9E131B2101C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rPr>
            <a:t>Email us at </a:t>
          </a:r>
          <a:r>
            <a:rPr lang="en-US" sz="2000" dirty="0">
              <a:latin typeface="Gautami" panose="020B0502040204020203" pitchFamily="34" charset="0"/>
              <a:cs typeface="Gautami" panose="020B0502040204020203" pitchFamily="34" charset="0"/>
              <a:hlinkClick xmlns:r="http://schemas.openxmlformats.org/officeDocument/2006/relationships" r:id="rId1"/>
            </a:rPr>
            <a:t>S4@rfsuny.org</a:t>
          </a:r>
          <a:endParaRPr lang="en-US" sz="2000" dirty="0">
            <a:latin typeface="Gautami" panose="020B0502040204020203" pitchFamily="34" charset="0"/>
            <a:cs typeface="Gautami" panose="020B0502040204020203" pitchFamily="34" charset="0"/>
          </a:endParaRPr>
        </a:p>
      </dgm:t>
    </dgm:pt>
    <dgm:pt modelId="{865CDA19-3918-4795-B22F-41A671D46D2E}" type="parTrans" cxnId="{3B7730C3-A4D9-4798-B1DD-2E02E8BDE19E}">
      <dgm:prSet/>
      <dgm:spPr/>
      <dgm:t>
        <a:bodyPr/>
        <a:lstStyle/>
        <a:p>
          <a:endParaRPr lang="en-US"/>
        </a:p>
      </dgm:t>
    </dgm:pt>
    <dgm:pt modelId="{B899C0E2-34C5-4F41-B1DA-73E19C89470E}" type="sibTrans" cxnId="{3B7730C3-A4D9-4798-B1DD-2E02E8BDE19E}">
      <dgm:prSet/>
      <dgm:spPr/>
      <dgm:t>
        <a:bodyPr/>
        <a:lstStyle/>
        <a:p>
          <a:endParaRPr lang="en-US"/>
        </a:p>
      </dgm:t>
    </dgm:pt>
    <dgm:pt modelId="{CFC91491-9215-48B4-B539-F9E5F1BE3794}" type="pres">
      <dgm:prSet presAssocID="{ED7271D2-845C-458D-8F1D-3B799181D630}" presName="root" presStyleCnt="0">
        <dgm:presLayoutVars>
          <dgm:dir/>
          <dgm:resizeHandles val="exact"/>
        </dgm:presLayoutVars>
      </dgm:prSet>
      <dgm:spPr/>
    </dgm:pt>
    <dgm:pt modelId="{A5FAB235-58AF-4174-922B-DEB30FCAD13D}" type="pres">
      <dgm:prSet presAssocID="{9EB93DD8-AC13-4017-91DC-9E131B2101C4}" presName="compNode" presStyleCnt="0"/>
      <dgm:spPr/>
    </dgm:pt>
    <dgm:pt modelId="{408F9368-6AFB-47C6-9C6C-45EC31454B51}" type="pres">
      <dgm:prSet presAssocID="{9EB93DD8-AC13-4017-91DC-9E131B2101C4}" presName="iconRect" presStyleLbl="node1" presStyleIdx="0" presStyleCnt="1" custLinFactNeighborX="40177" custLinFactNeighborY="148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E17FD5B0-817E-4BD1-8F10-BCB455BCF3B8}" type="pres">
      <dgm:prSet presAssocID="{9EB93DD8-AC13-4017-91DC-9E131B2101C4}" presName="spaceRect" presStyleCnt="0"/>
      <dgm:spPr/>
    </dgm:pt>
    <dgm:pt modelId="{95552818-9B46-434F-B684-8FE915126027}" type="pres">
      <dgm:prSet presAssocID="{9EB93DD8-AC13-4017-91DC-9E131B2101C4}" presName="textRect" presStyleLbl="revTx" presStyleIdx="0" presStyleCnt="1" custLinFactNeighborX="21268" custLinFactNeighborY="-3969">
        <dgm:presLayoutVars>
          <dgm:chMax val="1"/>
          <dgm:chPref val="1"/>
        </dgm:presLayoutVars>
      </dgm:prSet>
      <dgm:spPr/>
    </dgm:pt>
  </dgm:ptLst>
  <dgm:cxnLst>
    <dgm:cxn modelId="{9CF52055-3B8E-4D8D-AD73-F979A6BD21CF}" type="presOf" srcId="{ED7271D2-845C-458D-8F1D-3B799181D630}" destId="{CFC91491-9215-48B4-B539-F9E5F1BE3794}" srcOrd="0" destOrd="0" presId="urn:microsoft.com/office/officeart/2018/2/layout/IconLabelList"/>
    <dgm:cxn modelId="{BF5C9099-0DAC-4E8E-B41E-34597FD181A3}" type="presOf" srcId="{9EB93DD8-AC13-4017-91DC-9E131B2101C4}" destId="{95552818-9B46-434F-B684-8FE915126027}" srcOrd="0" destOrd="0" presId="urn:microsoft.com/office/officeart/2018/2/layout/IconLabelList"/>
    <dgm:cxn modelId="{3B7730C3-A4D9-4798-B1DD-2E02E8BDE19E}" srcId="{ED7271D2-845C-458D-8F1D-3B799181D630}" destId="{9EB93DD8-AC13-4017-91DC-9E131B2101C4}" srcOrd="0" destOrd="0" parTransId="{865CDA19-3918-4795-B22F-41A671D46D2E}" sibTransId="{B899C0E2-34C5-4F41-B1DA-73E19C89470E}"/>
    <dgm:cxn modelId="{5ACE2EA6-8A96-4789-A8B3-37E3377FAF6F}" type="presParOf" srcId="{CFC91491-9215-48B4-B539-F9E5F1BE3794}" destId="{A5FAB235-58AF-4174-922B-DEB30FCAD13D}" srcOrd="0" destOrd="0" presId="urn:microsoft.com/office/officeart/2018/2/layout/IconLabelList"/>
    <dgm:cxn modelId="{43E2BEE5-F752-485B-91BB-50796F910DBB}" type="presParOf" srcId="{A5FAB235-58AF-4174-922B-DEB30FCAD13D}" destId="{408F9368-6AFB-47C6-9C6C-45EC31454B51}" srcOrd="0" destOrd="0" presId="urn:microsoft.com/office/officeart/2018/2/layout/IconLabelList"/>
    <dgm:cxn modelId="{A144D4A7-9F42-4CC8-A755-972EE206F227}" type="presParOf" srcId="{A5FAB235-58AF-4174-922B-DEB30FCAD13D}" destId="{E17FD5B0-817E-4BD1-8F10-BCB455BCF3B8}" srcOrd="1" destOrd="0" presId="urn:microsoft.com/office/officeart/2018/2/layout/IconLabelList"/>
    <dgm:cxn modelId="{7F0058E5-E838-49FE-ABC2-432178E48FFB}" type="presParOf" srcId="{A5FAB235-58AF-4174-922B-DEB30FCAD13D}" destId="{95552818-9B46-434F-B684-8FE91512602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8F9368-6AFB-47C6-9C6C-45EC31454B51}">
      <dsp:nvSpPr>
        <dsp:cNvPr id="0" name=""/>
        <dsp:cNvSpPr/>
      </dsp:nvSpPr>
      <dsp:spPr>
        <a:xfrm>
          <a:off x="5509224" y="508453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552818-9B46-434F-B684-8FE915126027}">
      <dsp:nvSpPr>
        <dsp:cNvPr id="0" name=""/>
        <dsp:cNvSpPr/>
      </dsp:nvSpPr>
      <dsp:spPr>
        <a:xfrm>
          <a:off x="4458961" y="2865339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rPr>
            <a:t>Email us at </a:t>
          </a:r>
          <a:r>
            <a:rPr lang="en-US" sz="2000" kern="1200" dirty="0">
              <a:latin typeface="Gautami" panose="020B0502040204020203" pitchFamily="34" charset="0"/>
              <a:cs typeface="Gautami" panose="020B0502040204020203" pitchFamily="34" charset="0"/>
              <a:hlinkClick xmlns:r="http://schemas.openxmlformats.org/officeDocument/2006/relationships" r:id="rId3"/>
            </a:rPr>
            <a:t>S4@rfsuny.org</a:t>
          </a:r>
          <a:endParaRPr lang="en-US" sz="2000" kern="1200" dirty="0">
            <a:latin typeface="Gautami" panose="020B0502040204020203" pitchFamily="34" charset="0"/>
            <a:cs typeface="Gautami" panose="020B0502040204020203" pitchFamily="34" charset="0"/>
          </a:endParaRPr>
        </a:p>
      </dsp:txBody>
      <dsp:txXfrm>
        <a:off x="4458961" y="2865339"/>
        <a:ext cx="432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1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8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4217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88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6350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838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1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0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3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49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2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24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4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0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5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9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2A2EC-0BC1-43E2-8137-89DA0CDA4885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48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emf"/><Relationship Id="rId7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E441A8D-A096-4C3E-8BCA-B37106C5B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4090" y="3705135"/>
            <a:ext cx="6932272" cy="1071969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S4 Demo Day Quick Pitch Guidelines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75BE52-4FE3-4CAD-B951-3942A33530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5316" y="359686"/>
            <a:ext cx="4509820" cy="279318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7337A05-28D7-4ABE-85C3-97A80F04C4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8954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270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FDD57E-DC6C-461F-8647-64CA8ADC3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" y="0"/>
            <a:ext cx="1895475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4DAFA9-EC63-D04F-8F6F-1EAEB76D7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31752" y="0"/>
            <a:ext cx="457200" cy="2514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959107D-4469-4BD4-BA32-6B8CF513EAD4}"/>
              </a:ext>
            </a:extLst>
          </p:cNvPr>
          <p:cNvSpPr txBox="1"/>
          <p:nvPr/>
        </p:nvSpPr>
        <p:spPr>
          <a:xfrm>
            <a:off x="1688351" y="1725558"/>
            <a:ext cx="921521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Has the proposed team demonstrated a passion for commercialization of their technology, such as active and consistent participation in the S4 webinars?</a:t>
            </a:r>
          </a:p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Does the team demonstrate strong and sustainable potential to build off the S4 programming to continue the development of their venture and commercialization of the technology or service?</a:t>
            </a:r>
          </a:p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Do any members of the team (e.g., founders, advisors, directors) have expertise in technology development and entrepreneurial interests or aspirations?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F8F873D-758B-4CB3-A006-8DB242D69D34}"/>
              </a:ext>
            </a:extLst>
          </p:cNvPr>
          <p:cNvSpPr txBox="1">
            <a:spLocks/>
          </p:cNvSpPr>
          <p:nvPr/>
        </p:nvSpPr>
        <p:spPr>
          <a:xfrm>
            <a:off x="1640813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Gautami" panose="020B0502040204020203" pitchFamily="34" charset="0"/>
                <a:ea typeface="+mj-ea"/>
                <a:cs typeface="Gautami" panose="020B0502040204020203" pitchFamily="34" charset="0"/>
              </a:rPr>
              <a:t>Slide 5: Team</a:t>
            </a:r>
          </a:p>
        </p:txBody>
      </p:sp>
    </p:spTree>
    <p:extLst>
      <p:ext uri="{BB962C8B-B14F-4D97-AF65-F5344CB8AC3E}">
        <p14:creationId xmlns:p14="http://schemas.microsoft.com/office/powerpoint/2010/main" val="4146272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FDD57E-DC6C-461F-8647-64CA8ADC3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" y="0"/>
            <a:ext cx="1895475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4DAFA9-EC63-D04F-8F6F-1EAEB76D7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31752" y="0"/>
            <a:ext cx="457200" cy="2514600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1F8F873D-758B-4CB3-A006-8DB242D69D34}"/>
              </a:ext>
            </a:extLst>
          </p:cNvPr>
          <p:cNvSpPr txBox="1">
            <a:spLocks/>
          </p:cNvSpPr>
          <p:nvPr/>
        </p:nvSpPr>
        <p:spPr>
          <a:xfrm>
            <a:off x="-1052052" y="28948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Gautami" panose="020B0502040204020203" pitchFamily="34" charset="0"/>
                <a:ea typeface="+mj-ea"/>
                <a:cs typeface="Gautami" panose="020B0502040204020203" pitchFamily="34" charset="0"/>
              </a:rPr>
              <a:t>Judging Rubric</a:t>
            </a:r>
          </a:p>
        </p:txBody>
      </p:sp>
      <p:graphicFrame>
        <p:nvGraphicFramePr>
          <p:cNvPr id="33" name="Table 8">
            <a:extLst>
              <a:ext uri="{FF2B5EF4-FFF2-40B4-BE49-F238E27FC236}">
                <a16:creationId xmlns:a16="http://schemas.microsoft.com/office/drawing/2014/main" id="{7BEF9E48-5AA4-4358-9628-A754FF3C4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886584"/>
              </p:ext>
            </p:extLst>
          </p:nvPr>
        </p:nvGraphicFramePr>
        <p:xfrm>
          <a:off x="1735923" y="949887"/>
          <a:ext cx="9995829" cy="553212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9995829">
                  <a:extLst>
                    <a:ext uri="{9D8B030D-6E8A-4147-A177-3AD203B41FA5}">
                      <a16:colId xmlns:a16="http://schemas.microsoft.com/office/drawing/2014/main" val="36087113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bg1"/>
                          </a:solidFill>
                          <a:latin typeface="Gautami" panose="020B0502040204020203" pitchFamily="34" charset="0"/>
                          <a:cs typeface="Gautami" panose="020B0502040204020203" pitchFamily="34" charset="0"/>
                        </a:rPr>
                        <a:t>Quick Pitch Presentation (each category has 10-point scale for 50 possible points)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720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utami" panose="020B0502040204020203" pitchFamily="34" charset="0"/>
                          <a:cs typeface="Gautami" panose="020B0502040204020203" pitchFamily="34" charset="0"/>
                        </a:rPr>
                        <a:t>Technology/Service</a:t>
                      </a:r>
                    </a:p>
                    <a:p>
                      <a:pPr marL="112713" indent="-112713"/>
                      <a:r>
                        <a:rPr 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utami" panose="020B0502040204020203" pitchFamily="34" charset="0"/>
                          <a:cs typeface="Gautami" panose="020B0502040204020203" pitchFamily="34" charset="0"/>
                        </a:rPr>
                        <a:t>  The individuals(s) or team has/have demonstrated the technical feasibility and readiness of their technology or service to provide impact and customer value in its initial target markets.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6542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utami" panose="020B0502040204020203" pitchFamily="34" charset="0"/>
                          <a:cs typeface="Gautami" panose="020B0502040204020203" pitchFamily="34" charset="0"/>
                        </a:rPr>
                        <a:t>Market Opportunity</a:t>
                      </a:r>
                    </a:p>
                    <a:p>
                      <a:pPr marL="112713" indent="-112713"/>
                      <a:r>
                        <a:rPr 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utami" panose="020B0502040204020203" pitchFamily="34" charset="0"/>
                          <a:cs typeface="Gautami" panose="020B0502040204020203" pitchFamily="34" charset="0"/>
                        </a:rPr>
                        <a:t>  The individual(s) or team has/have validated a need in the market and an initial plan to capture that need through their go-to-market strategy and business model. The technology or service is positioned to deliver significant value to customers for which they are willing to pay.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55578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utami" panose="020B0502040204020203" pitchFamily="34" charset="0"/>
                          <a:cs typeface="Gautami" panose="020B0502040204020203" pitchFamily="34" charset="0"/>
                        </a:rPr>
                        <a:t>Commercialization Pathway</a:t>
                      </a:r>
                    </a:p>
                    <a:p>
                      <a:pPr marL="112713" indent="-112713"/>
                      <a:r>
                        <a:rPr 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utami" panose="020B0502040204020203" pitchFamily="34" charset="0"/>
                          <a:cs typeface="Gautami" panose="020B0502040204020203" pitchFamily="34" charset="0"/>
                        </a:rPr>
                        <a:t>  The individual(s) or team has/have developed a sound initial commercialization pathway for the technology/service, identified potential barriers, and incorporated feedback from the market.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218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utami" panose="020B0502040204020203" pitchFamily="34" charset="0"/>
                          <a:cs typeface="Gautami" panose="020B0502040204020203" pitchFamily="34" charset="0"/>
                        </a:rPr>
                        <a:t>Commitment</a:t>
                      </a:r>
                    </a:p>
                    <a:p>
                      <a:pPr marL="112713" indent="-112713"/>
                      <a:r>
                        <a:rPr 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utami" panose="020B0502040204020203" pitchFamily="34" charset="0"/>
                          <a:cs typeface="Gautami" panose="020B0502040204020203" pitchFamily="34" charset="0"/>
                        </a:rPr>
                        <a:t>  The individual(s) or team has/have or plans to actively contribute resources to support this effort and demonstrates a real commitment to moving forward with their venture.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86072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utami" panose="020B0502040204020203" pitchFamily="34" charset="0"/>
                          <a:cs typeface="Gautami" panose="020B0502040204020203" pitchFamily="34" charset="0"/>
                        </a:rPr>
                        <a:t>Team</a:t>
                      </a:r>
                    </a:p>
                    <a:p>
                      <a:pPr marL="112713" indent="-112713"/>
                      <a:r>
                        <a:rPr 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autami" panose="020B0502040204020203" pitchFamily="34" charset="0"/>
                          <a:cs typeface="Gautami" panose="020B0502040204020203" pitchFamily="34" charset="0"/>
                        </a:rPr>
                        <a:t>  The individual(s) or team has/have the skills (or show strong potential to gain the skills required) to be successful in developing the company and commercializing the technology/service and the ability to identify, manage, and overcome risks associated with their venture.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0508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196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1D855B0-26A4-418C-A93C-C0BF69E82C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95475" cy="685800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9E4E6732-AB05-4D2A-B766-4AC0DCD481D6}"/>
              </a:ext>
            </a:extLst>
          </p:cNvPr>
          <p:cNvSpPr txBox="1">
            <a:spLocks/>
          </p:cNvSpPr>
          <p:nvPr/>
        </p:nvSpPr>
        <p:spPr>
          <a:xfrm>
            <a:off x="1640813" y="609600"/>
            <a:ext cx="776988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Gautami" panose="020B0502040204020203" pitchFamily="34" charset="0"/>
                <a:ea typeface="+mj-ea"/>
                <a:cs typeface="Gautami" panose="020B0502040204020203" pitchFamily="34" charset="0"/>
              </a:rPr>
              <a:t>Thank you!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5AEFEB-D70E-4883-9F4C-E42455FC7CBA}"/>
              </a:ext>
            </a:extLst>
          </p:cNvPr>
          <p:cNvSpPr txBox="1"/>
          <p:nvPr/>
        </p:nvSpPr>
        <p:spPr>
          <a:xfrm>
            <a:off x="1640813" y="1351281"/>
            <a:ext cx="8596668" cy="4690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4A75087-C791-4F2C-9A85-A578464008A3}"/>
              </a:ext>
            </a:extLst>
          </p:cNvPr>
          <p:cNvSpPr txBox="1">
            <a:spLocks/>
          </p:cNvSpPr>
          <p:nvPr/>
        </p:nvSpPr>
        <p:spPr>
          <a:xfrm>
            <a:off x="1984762" y="1680328"/>
            <a:ext cx="6980767" cy="1099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000" b="1" dirty="0">
                <a:latin typeface="Gautami" panose="020B0502040204020203" pitchFamily="34" charset="0"/>
                <a:ea typeface="+mj-ea"/>
                <a:cs typeface="Gautami" panose="020B0502040204020203" pitchFamily="34" charset="0"/>
              </a:rPr>
              <a:t>Questions?</a:t>
            </a:r>
          </a:p>
        </p:txBody>
      </p:sp>
      <p:graphicFrame>
        <p:nvGraphicFramePr>
          <p:cNvPr id="6" name="TextBox 22">
            <a:extLst>
              <a:ext uri="{FF2B5EF4-FFF2-40B4-BE49-F238E27FC236}">
                <a16:creationId xmlns:a16="http://schemas.microsoft.com/office/drawing/2014/main" id="{F3ED73A6-E002-44AC-8E0A-423A3C79DE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6410445"/>
              </p:ext>
            </p:extLst>
          </p:nvPr>
        </p:nvGraphicFramePr>
        <p:xfrm>
          <a:off x="-994348" y="1696453"/>
          <a:ext cx="11400367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51775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FDD57E-DC6C-461F-8647-64CA8ADC3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" y="0"/>
            <a:ext cx="1895475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4DAFA9-EC63-D04F-8F6F-1EAEB76D7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31752" y="0"/>
            <a:ext cx="457200" cy="2514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959107D-4469-4BD4-BA32-6B8CF513EAD4}"/>
              </a:ext>
            </a:extLst>
          </p:cNvPr>
          <p:cNvSpPr txBox="1"/>
          <p:nvPr/>
        </p:nvSpPr>
        <p:spPr>
          <a:xfrm>
            <a:off x="1914525" y="2101315"/>
            <a:ext cx="88503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To be eligible for a TAF S4 Catalyst Investment, teams and/or companies must meet all of the following requirements: </a:t>
            </a:r>
          </a:p>
          <a:p>
            <a:pPr marL="914400" lvl="1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Be enrolled in the S4 Class of 2021; </a:t>
            </a:r>
          </a:p>
          <a:p>
            <a:pPr marL="914400" lvl="1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Present at the S4 Demo Day Quick Pitches on August 11; </a:t>
            </a:r>
          </a:p>
          <a:p>
            <a:pPr marL="914400" lvl="1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By December 31, 2021, complete the company formation process if a company has not already been formed; and </a:t>
            </a:r>
          </a:p>
          <a:p>
            <a:pPr marL="914400" lvl="1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By December 31, 2021, the company receiving the TAF S4 Catalyst Investment must demonstrate that it has a license or option to the technology it plans to develop and commercialize.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F8F873D-758B-4CB3-A006-8DB242D69D34}"/>
              </a:ext>
            </a:extLst>
          </p:cNvPr>
          <p:cNvSpPr txBox="1">
            <a:spLocks/>
          </p:cNvSpPr>
          <p:nvPr/>
        </p:nvSpPr>
        <p:spPr>
          <a:xfrm>
            <a:off x="1974188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Gautami" panose="020B0502040204020203" pitchFamily="34" charset="0"/>
                <a:ea typeface="+mj-ea"/>
                <a:cs typeface="Gautami" panose="020B0502040204020203" pitchFamily="34" charset="0"/>
              </a:rPr>
              <a:t>SUNY Technology Accelerator Fund (TAF)</a:t>
            </a:r>
          </a:p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Gautami" panose="020B0502040204020203" pitchFamily="34" charset="0"/>
                <a:ea typeface="+mj-ea"/>
                <a:cs typeface="Gautami" panose="020B0502040204020203" pitchFamily="34" charset="0"/>
              </a:rPr>
              <a:t>Catalyst Investment Eligibility</a:t>
            </a:r>
          </a:p>
        </p:txBody>
      </p:sp>
    </p:spTree>
    <p:extLst>
      <p:ext uri="{BB962C8B-B14F-4D97-AF65-F5344CB8AC3E}">
        <p14:creationId xmlns:p14="http://schemas.microsoft.com/office/powerpoint/2010/main" val="3688636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FDD57E-DC6C-461F-8647-64CA8ADC3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" y="0"/>
            <a:ext cx="1895475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4DAFA9-EC63-D04F-8F6F-1EAEB76D7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31752" y="0"/>
            <a:ext cx="457200" cy="2514600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1F8F873D-758B-4CB3-A006-8DB242D69D34}"/>
              </a:ext>
            </a:extLst>
          </p:cNvPr>
          <p:cNvSpPr txBox="1">
            <a:spLocks/>
          </p:cNvSpPr>
          <p:nvPr/>
        </p:nvSpPr>
        <p:spPr>
          <a:xfrm>
            <a:off x="1296865" y="41663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Gautami" panose="020B0502040204020203" pitchFamily="34" charset="0"/>
                <a:ea typeface="+mj-ea"/>
                <a:cs typeface="Gautami" panose="020B0502040204020203" pitchFamily="34" charset="0"/>
              </a:rPr>
              <a:t>Quick Pitch Presentation Guidelines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9CD1F34-0B47-4603-9878-C4E0535E4A9B}"/>
              </a:ext>
            </a:extLst>
          </p:cNvPr>
          <p:cNvGrpSpPr/>
          <p:nvPr/>
        </p:nvGrpSpPr>
        <p:grpSpPr>
          <a:xfrm>
            <a:off x="1905476" y="1270000"/>
            <a:ext cx="9264875" cy="4983584"/>
            <a:chOff x="4916423" y="944880"/>
            <a:chExt cx="8731687" cy="4979416"/>
          </a:xfrm>
        </p:grpSpPr>
        <p:sp>
          <p:nvSpPr>
            <p:cNvPr id="12" name="object 14">
              <a:extLst>
                <a:ext uri="{FF2B5EF4-FFF2-40B4-BE49-F238E27FC236}">
                  <a16:creationId xmlns:a16="http://schemas.microsoft.com/office/drawing/2014/main" id="{CBB9209A-88F9-43A3-AA0D-2D62F05848D7}"/>
                </a:ext>
              </a:extLst>
            </p:cNvPr>
            <p:cNvSpPr/>
            <p:nvPr/>
          </p:nvSpPr>
          <p:spPr>
            <a:xfrm>
              <a:off x="4972082" y="944880"/>
              <a:ext cx="8676028" cy="1423670"/>
            </a:xfrm>
            <a:custGeom>
              <a:avLst/>
              <a:gdLst/>
              <a:ahLst/>
              <a:cxnLst/>
              <a:rect l="l" t="t" r="r" b="b"/>
              <a:pathLst>
                <a:path w="6629400" h="1423670">
                  <a:moveTo>
                    <a:pt x="6487033" y="0"/>
                  </a:moveTo>
                  <a:lnTo>
                    <a:pt x="142366" y="0"/>
                  </a:lnTo>
                  <a:lnTo>
                    <a:pt x="97373" y="7259"/>
                  </a:lnTo>
                  <a:lnTo>
                    <a:pt x="58292" y="27472"/>
                  </a:lnTo>
                  <a:lnTo>
                    <a:pt x="27472" y="58293"/>
                  </a:lnTo>
                  <a:lnTo>
                    <a:pt x="7259" y="97373"/>
                  </a:lnTo>
                  <a:lnTo>
                    <a:pt x="0" y="142367"/>
                  </a:lnTo>
                  <a:lnTo>
                    <a:pt x="0" y="1281049"/>
                  </a:lnTo>
                  <a:lnTo>
                    <a:pt x="7259" y="1326042"/>
                  </a:lnTo>
                  <a:lnTo>
                    <a:pt x="27472" y="1365123"/>
                  </a:lnTo>
                  <a:lnTo>
                    <a:pt x="58292" y="1395943"/>
                  </a:lnTo>
                  <a:lnTo>
                    <a:pt x="97373" y="1416156"/>
                  </a:lnTo>
                  <a:lnTo>
                    <a:pt x="142366" y="1423416"/>
                  </a:lnTo>
                  <a:lnTo>
                    <a:pt x="6487033" y="1423416"/>
                  </a:lnTo>
                  <a:lnTo>
                    <a:pt x="6532026" y="1416156"/>
                  </a:lnTo>
                  <a:lnTo>
                    <a:pt x="6571107" y="1395943"/>
                  </a:lnTo>
                  <a:lnTo>
                    <a:pt x="6601927" y="1365123"/>
                  </a:lnTo>
                  <a:lnTo>
                    <a:pt x="6622140" y="1326042"/>
                  </a:lnTo>
                  <a:lnTo>
                    <a:pt x="6629400" y="1281049"/>
                  </a:lnTo>
                  <a:lnTo>
                    <a:pt x="6629400" y="142367"/>
                  </a:lnTo>
                  <a:lnTo>
                    <a:pt x="6622140" y="97373"/>
                  </a:lnTo>
                  <a:lnTo>
                    <a:pt x="6601927" y="58293"/>
                  </a:lnTo>
                  <a:lnTo>
                    <a:pt x="6571107" y="27472"/>
                  </a:lnTo>
                  <a:lnTo>
                    <a:pt x="6532026" y="7259"/>
                  </a:lnTo>
                  <a:lnTo>
                    <a:pt x="6487033" y="0"/>
                  </a:lnTo>
                  <a:close/>
                </a:path>
              </a:pathLst>
            </a:custGeom>
            <a:solidFill>
              <a:srgbClr val="0070C0"/>
            </a:solidFill>
          </p:spPr>
          <p:txBody>
            <a:bodyPr wrap="square" lIns="0" tIns="0" rIns="0" bIns="0" rtlCol="0"/>
            <a:lstStyle/>
            <a:p>
              <a:endParaRPr sz="2400" dirty="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13" name="object 15">
              <a:extLst>
                <a:ext uri="{FF2B5EF4-FFF2-40B4-BE49-F238E27FC236}">
                  <a16:creationId xmlns:a16="http://schemas.microsoft.com/office/drawing/2014/main" id="{182B01F6-0618-4FE6-846C-85C64B26D285}"/>
                </a:ext>
              </a:extLst>
            </p:cNvPr>
            <p:cNvSpPr/>
            <p:nvPr/>
          </p:nvSpPr>
          <p:spPr>
            <a:xfrm>
              <a:off x="5362226" y="1251216"/>
              <a:ext cx="857999" cy="85799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40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14" name="object 16">
              <a:extLst>
                <a:ext uri="{FF2B5EF4-FFF2-40B4-BE49-F238E27FC236}">
                  <a16:creationId xmlns:a16="http://schemas.microsoft.com/office/drawing/2014/main" id="{670A7B3F-58A8-4C4F-8112-2DDF62C46955}"/>
                </a:ext>
              </a:extLst>
            </p:cNvPr>
            <p:cNvSpPr/>
            <p:nvPr/>
          </p:nvSpPr>
          <p:spPr>
            <a:xfrm>
              <a:off x="5777525" y="151761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20" h="33019">
                  <a:moveTo>
                    <a:pt x="25351" y="0"/>
                  </a:moveTo>
                  <a:lnTo>
                    <a:pt x="7316" y="0"/>
                  </a:lnTo>
                  <a:lnTo>
                    <a:pt x="0" y="7295"/>
                  </a:lnTo>
                  <a:lnTo>
                    <a:pt x="0" y="25303"/>
                  </a:lnTo>
                  <a:lnTo>
                    <a:pt x="7316" y="32606"/>
                  </a:lnTo>
                  <a:lnTo>
                    <a:pt x="25351" y="32606"/>
                  </a:lnTo>
                  <a:lnTo>
                    <a:pt x="32667" y="25303"/>
                  </a:lnTo>
                  <a:lnTo>
                    <a:pt x="32667" y="7295"/>
                  </a:lnTo>
                  <a:lnTo>
                    <a:pt x="253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40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15" name="object 17">
              <a:extLst>
                <a:ext uri="{FF2B5EF4-FFF2-40B4-BE49-F238E27FC236}">
                  <a16:creationId xmlns:a16="http://schemas.microsoft.com/office/drawing/2014/main" id="{1B0E5465-C64D-4B36-9774-9AB7502E137E}"/>
                </a:ext>
              </a:extLst>
            </p:cNvPr>
            <p:cNvSpPr/>
            <p:nvPr/>
          </p:nvSpPr>
          <p:spPr>
            <a:xfrm>
              <a:off x="5777525" y="1843679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20" h="33019">
                  <a:moveTo>
                    <a:pt x="25351" y="0"/>
                  </a:moveTo>
                  <a:lnTo>
                    <a:pt x="7316" y="0"/>
                  </a:lnTo>
                  <a:lnTo>
                    <a:pt x="0" y="7295"/>
                  </a:lnTo>
                  <a:lnTo>
                    <a:pt x="0" y="25303"/>
                  </a:lnTo>
                  <a:lnTo>
                    <a:pt x="7316" y="32606"/>
                  </a:lnTo>
                  <a:lnTo>
                    <a:pt x="25351" y="32606"/>
                  </a:lnTo>
                  <a:lnTo>
                    <a:pt x="32667" y="25303"/>
                  </a:lnTo>
                  <a:lnTo>
                    <a:pt x="32667" y="7295"/>
                  </a:lnTo>
                  <a:lnTo>
                    <a:pt x="253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40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16" name="object 18">
              <a:extLst>
                <a:ext uri="{FF2B5EF4-FFF2-40B4-BE49-F238E27FC236}">
                  <a16:creationId xmlns:a16="http://schemas.microsoft.com/office/drawing/2014/main" id="{0B235C31-9FC7-4854-9693-AE9A1EF2EB07}"/>
                </a:ext>
              </a:extLst>
            </p:cNvPr>
            <p:cNvSpPr/>
            <p:nvPr/>
          </p:nvSpPr>
          <p:spPr>
            <a:xfrm>
              <a:off x="5940861" y="167249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20" h="33019">
                  <a:moveTo>
                    <a:pt x="25351" y="0"/>
                  </a:moveTo>
                  <a:lnTo>
                    <a:pt x="7316" y="0"/>
                  </a:lnTo>
                  <a:lnTo>
                    <a:pt x="0" y="7295"/>
                  </a:lnTo>
                  <a:lnTo>
                    <a:pt x="0" y="25303"/>
                  </a:lnTo>
                  <a:lnTo>
                    <a:pt x="7316" y="32606"/>
                  </a:lnTo>
                  <a:lnTo>
                    <a:pt x="25351" y="32606"/>
                  </a:lnTo>
                  <a:lnTo>
                    <a:pt x="32667" y="25303"/>
                  </a:lnTo>
                  <a:lnTo>
                    <a:pt x="32667" y="7295"/>
                  </a:lnTo>
                  <a:lnTo>
                    <a:pt x="253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40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17" name="object 19">
              <a:extLst>
                <a:ext uri="{FF2B5EF4-FFF2-40B4-BE49-F238E27FC236}">
                  <a16:creationId xmlns:a16="http://schemas.microsoft.com/office/drawing/2014/main" id="{6D21F97B-1350-4C36-8324-F83A7375F303}"/>
                </a:ext>
              </a:extLst>
            </p:cNvPr>
            <p:cNvSpPr/>
            <p:nvPr/>
          </p:nvSpPr>
          <p:spPr>
            <a:xfrm>
              <a:off x="5614188" y="167249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20" h="33019">
                  <a:moveTo>
                    <a:pt x="25351" y="0"/>
                  </a:moveTo>
                  <a:lnTo>
                    <a:pt x="7316" y="0"/>
                  </a:lnTo>
                  <a:lnTo>
                    <a:pt x="0" y="7295"/>
                  </a:lnTo>
                  <a:lnTo>
                    <a:pt x="0" y="25303"/>
                  </a:lnTo>
                  <a:lnTo>
                    <a:pt x="7316" y="32606"/>
                  </a:lnTo>
                  <a:lnTo>
                    <a:pt x="25351" y="32606"/>
                  </a:lnTo>
                  <a:lnTo>
                    <a:pt x="32667" y="25303"/>
                  </a:lnTo>
                  <a:lnTo>
                    <a:pt x="32667" y="7295"/>
                  </a:lnTo>
                  <a:lnTo>
                    <a:pt x="253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40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18" name="object 20">
              <a:extLst>
                <a:ext uri="{FF2B5EF4-FFF2-40B4-BE49-F238E27FC236}">
                  <a16:creationId xmlns:a16="http://schemas.microsoft.com/office/drawing/2014/main" id="{647DF68F-F7F9-4FBF-AEA4-567FA6C98FE3}"/>
                </a:ext>
              </a:extLst>
            </p:cNvPr>
            <p:cNvSpPr/>
            <p:nvPr/>
          </p:nvSpPr>
          <p:spPr>
            <a:xfrm>
              <a:off x="5777525" y="1574677"/>
              <a:ext cx="108618" cy="20623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40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19" name="object 21">
              <a:extLst>
                <a:ext uri="{FF2B5EF4-FFF2-40B4-BE49-F238E27FC236}">
                  <a16:creationId xmlns:a16="http://schemas.microsoft.com/office/drawing/2014/main" id="{890C8B37-E80E-46D0-805E-9C3258DE325E}"/>
                </a:ext>
              </a:extLst>
            </p:cNvPr>
            <p:cNvSpPr/>
            <p:nvPr/>
          </p:nvSpPr>
          <p:spPr>
            <a:xfrm>
              <a:off x="5516749" y="1338255"/>
              <a:ext cx="555625" cy="635635"/>
            </a:xfrm>
            <a:custGeom>
              <a:avLst/>
              <a:gdLst/>
              <a:ahLst/>
              <a:cxnLst/>
              <a:rect l="l" t="t" r="r" b="b"/>
              <a:pathLst>
                <a:path w="555625" h="635635">
                  <a:moveTo>
                    <a:pt x="301609" y="48936"/>
                  </a:moveTo>
                  <a:lnTo>
                    <a:pt x="252608" y="48936"/>
                  </a:lnTo>
                  <a:lnTo>
                    <a:pt x="252608" y="82357"/>
                  </a:lnTo>
                  <a:lnTo>
                    <a:pt x="205223" y="90686"/>
                  </a:lnTo>
                  <a:lnTo>
                    <a:pt x="160948" y="106646"/>
                  </a:lnTo>
                  <a:lnTo>
                    <a:pt x="120521" y="129542"/>
                  </a:lnTo>
                  <a:lnTo>
                    <a:pt x="84678" y="158676"/>
                  </a:lnTo>
                  <a:lnTo>
                    <a:pt x="54156" y="193351"/>
                  </a:lnTo>
                  <a:lnTo>
                    <a:pt x="29692" y="232868"/>
                  </a:lnTo>
                  <a:lnTo>
                    <a:pt x="12023" y="276532"/>
                  </a:lnTo>
                  <a:lnTo>
                    <a:pt x="1886" y="323643"/>
                  </a:lnTo>
                  <a:lnTo>
                    <a:pt x="0" y="371798"/>
                  </a:lnTo>
                  <a:lnTo>
                    <a:pt x="6238" y="418482"/>
                  </a:lnTo>
                  <a:lnTo>
                    <a:pt x="20075" y="462835"/>
                  </a:lnTo>
                  <a:lnTo>
                    <a:pt x="40985" y="503997"/>
                  </a:lnTo>
                  <a:lnTo>
                    <a:pt x="68441" y="541109"/>
                  </a:lnTo>
                  <a:lnTo>
                    <a:pt x="101917" y="573310"/>
                  </a:lnTo>
                  <a:lnTo>
                    <a:pt x="140887" y="599742"/>
                  </a:lnTo>
                  <a:lnTo>
                    <a:pt x="184824" y="619545"/>
                  </a:lnTo>
                  <a:lnTo>
                    <a:pt x="231524" y="631557"/>
                  </a:lnTo>
                  <a:lnTo>
                    <a:pt x="278512" y="635402"/>
                  </a:lnTo>
                  <a:lnTo>
                    <a:pt x="324850" y="631395"/>
                  </a:lnTo>
                  <a:lnTo>
                    <a:pt x="369598" y="619850"/>
                  </a:lnTo>
                  <a:lnTo>
                    <a:pt x="411820" y="601084"/>
                  </a:lnTo>
                  <a:lnTo>
                    <a:pt x="433175" y="586939"/>
                  </a:lnTo>
                  <a:lnTo>
                    <a:pt x="277109" y="586939"/>
                  </a:lnTo>
                  <a:lnTo>
                    <a:pt x="230939" y="582314"/>
                  </a:lnTo>
                  <a:lnTo>
                    <a:pt x="187975" y="569044"/>
                  </a:lnTo>
                  <a:lnTo>
                    <a:pt x="149127" y="548036"/>
                  </a:lnTo>
                  <a:lnTo>
                    <a:pt x="115303" y="520198"/>
                  </a:lnTo>
                  <a:lnTo>
                    <a:pt x="87413" y="486437"/>
                  </a:lnTo>
                  <a:lnTo>
                    <a:pt x="66366" y="447662"/>
                  </a:lnTo>
                  <a:lnTo>
                    <a:pt x="53071" y="404779"/>
                  </a:lnTo>
                  <a:lnTo>
                    <a:pt x="48437" y="358695"/>
                  </a:lnTo>
                  <a:lnTo>
                    <a:pt x="53071" y="312612"/>
                  </a:lnTo>
                  <a:lnTo>
                    <a:pt x="66366" y="269729"/>
                  </a:lnTo>
                  <a:lnTo>
                    <a:pt x="87413" y="230953"/>
                  </a:lnTo>
                  <a:lnTo>
                    <a:pt x="115303" y="197192"/>
                  </a:lnTo>
                  <a:lnTo>
                    <a:pt x="149127" y="169355"/>
                  </a:lnTo>
                  <a:lnTo>
                    <a:pt x="187975" y="148347"/>
                  </a:lnTo>
                  <a:lnTo>
                    <a:pt x="230939" y="135077"/>
                  </a:lnTo>
                  <a:lnTo>
                    <a:pt x="277109" y="130452"/>
                  </a:lnTo>
                  <a:lnTo>
                    <a:pt x="498206" y="130452"/>
                  </a:lnTo>
                  <a:lnTo>
                    <a:pt x="499221" y="128821"/>
                  </a:lnTo>
                  <a:lnTo>
                    <a:pt x="432279" y="128821"/>
                  </a:lnTo>
                  <a:lnTo>
                    <a:pt x="401870" y="111143"/>
                  </a:lnTo>
                  <a:lnTo>
                    <a:pt x="369700" y="97438"/>
                  </a:lnTo>
                  <a:lnTo>
                    <a:pt x="336152" y="88013"/>
                  </a:lnTo>
                  <a:lnTo>
                    <a:pt x="301609" y="83173"/>
                  </a:lnTo>
                  <a:lnTo>
                    <a:pt x="301609" y="48936"/>
                  </a:lnTo>
                  <a:close/>
                </a:path>
                <a:path w="555625" h="635635">
                  <a:moveTo>
                    <a:pt x="498206" y="130452"/>
                  </a:moveTo>
                  <a:lnTo>
                    <a:pt x="277109" y="130452"/>
                  </a:lnTo>
                  <a:lnTo>
                    <a:pt x="323278" y="135077"/>
                  </a:lnTo>
                  <a:lnTo>
                    <a:pt x="366242" y="148347"/>
                  </a:lnTo>
                  <a:lnTo>
                    <a:pt x="405090" y="169355"/>
                  </a:lnTo>
                  <a:lnTo>
                    <a:pt x="438914" y="197192"/>
                  </a:lnTo>
                  <a:lnTo>
                    <a:pt x="466804" y="230953"/>
                  </a:lnTo>
                  <a:lnTo>
                    <a:pt x="487851" y="269729"/>
                  </a:lnTo>
                  <a:lnTo>
                    <a:pt x="501146" y="312612"/>
                  </a:lnTo>
                  <a:lnTo>
                    <a:pt x="505780" y="358695"/>
                  </a:lnTo>
                  <a:lnTo>
                    <a:pt x="501146" y="404779"/>
                  </a:lnTo>
                  <a:lnTo>
                    <a:pt x="487851" y="447662"/>
                  </a:lnTo>
                  <a:lnTo>
                    <a:pt x="466804" y="486437"/>
                  </a:lnTo>
                  <a:lnTo>
                    <a:pt x="438914" y="520198"/>
                  </a:lnTo>
                  <a:lnTo>
                    <a:pt x="405090" y="548036"/>
                  </a:lnTo>
                  <a:lnTo>
                    <a:pt x="366242" y="569044"/>
                  </a:lnTo>
                  <a:lnTo>
                    <a:pt x="323278" y="582314"/>
                  </a:lnTo>
                  <a:lnTo>
                    <a:pt x="277109" y="586939"/>
                  </a:lnTo>
                  <a:lnTo>
                    <a:pt x="433175" y="586939"/>
                  </a:lnTo>
                  <a:lnTo>
                    <a:pt x="484932" y="543148"/>
                  </a:lnTo>
                  <a:lnTo>
                    <a:pt x="513947" y="504608"/>
                  </a:lnTo>
                  <a:lnTo>
                    <a:pt x="535836" y="461674"/>
                  </a:lnTo>
                  <a:lnTo>
                    <a:pt x="549562" y="416686"/>
                  </a:lnTo>
                  <a:lnTo>
                    <a:pt x="555306" y="370647"/>
                  </a:lnTo>
                  <a:lnTo>
                    <a:pt x="553250" y="324561"/>
                  </a:lnTo>
                  <a:lnTo>
                    <a:pt x="543576" y="279429"/>
                  </a:lnTo>
                  <a:lnTo>
                    <a:pt x="526465" y="236256"/>
                  </a:lnTo>
                  <a:lnTo>
                    <a:pt x="502100" y="196045"/>
                  </a:lnTo>
                  <a:lnTo>
                    <a:pt x="470663" y="159797"/>
                  </a:lnTo>
                  <a:lnTo>
                    <a:pt x="495163" y="135343"/>
                  </a:lnTo>
                  <a:lnTo>
                    <a:pt x="498206" y="130452"/>
                  </a:lnTo>
                  <a:close/>
                </a:path>
                <a:path w="555625" h="635635">
                  <a:moveTo>
                    <a:pt x="477502" y="93973"/>
                  </a:moveTo>
                  <a:lnTo>
                    <a:pt x="468276" y="95374"/>
                  </a:lnTo>
                  <a:lnTo>
                    <a:pt x="460046" y="100291"/>
                  </a:lnTo>
                  <a:lnTo>
                    <a:pt x="432279" y="128821"/>
                  </a:lnTo>
                  <a:lnTo>
                    <a:pt x="499221" y="128821"/>
                  </a:lnTo>
                  <a:lnTo>
                    <a:pt x="500204" y="127242"/>
                  </a:lnTo>
                  <a:lnTo>
                    <a:pt x="501799" y="118224"/>
                  </a:lnTo>
                  <a:lnTo>
                    <a:pt x="499872" y="109207"/>
                  </a:lnTo>
                  <a:lnTo>
                    <a:pt x="494346" y="101106"/>
                  </a:lnTo>
                  <a:lnTo>
                    <a:pt x="486575" y="95935"/>
                  </a:lnTo>
                  <a:lnTo>
                    <a:pt x="477502" y="93973"/>
                  </a:lnTo>
                  <a:close/>
                </a:path>
                <a:path w="555625" h="635635">
                  <a:moveTo>
                    <a:pt x="375111" y="0"/>
                  </a:moveTo>
                  <a:lnTo>
                    <a:pt x="179107" y="0"/>
                  </a:lnTo>
                  <a:lnTo>
                    <a:pt x="179107" y="48936"/>
                  </a:lnTo>
                  <a:lnTo>
                    <a:pt x="375111" y="48936"/>
                  </a:lnTo>
                  <a:lnTo>
                    <a:pt x="3751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40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20" name="object 22">
              <a:extLst>
                <a:ext uri="{FF2B5EF4-FFF2-40B4-BE49-F238E27FC236}">
                  <a16:creationId xmlns:a16="http://schemas.microsoft.com/office/drawing/2014/main" id="{6ECF1544-F497-4E8C-8863-4FC3B0A3A480}"/>
                </a:ext>
              </a:extLst>
            </p:cNvPr>
            <p:cNvSpPr txBox="1"/>
            <p:nvPr/>
          </p:nvSpPr>
          <p:spPr>
            <a:xfrm>
              <a:off x="6753764" y="1062291"/>
              <a:ext cx="2561546" cy="1204662"/>
            </a:xfrm>
            <a:prstGeom prst="rect">
              <a:avLst/>
            </a:prstGeom>
          </p:spPr>
          <p:txBody>
            <a:bodyPr vert="horz" wrap="square" lIns="0" tIns="74505" rIns="0" bIns="0" rtlCol="0">
              <a:spAutoFit/>
            </a:bodyPr>
            <a:lstStyle/>
            <a:p>
              <a:pPr marL="16933" marR="6773">
                <a:lnSpc>
                  <a:spcPts val="2933"/>
                </a:lnSpc>
                <a:spcBef>
                  <a:spcPts val="585"/>
                </a:spcBef>
              </a:pPr>
              <a:r>
                <a:rPr lang="en-US" sz="28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5</a:t>
              </a:r>
              <a:r>
                <a:rPr sz="28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 Minute </a:t>
              </a:r>
              <a:r>
                <a:rPr lang="en-US" sz="28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 </a:t>
              </a:r>
              <a:r>
                <a:rPr sz="2800" spc="-20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Presentation</a:t>
              </a:r>
              <a:r>
                <a:rPr sz="2800" spc="-12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 </a:t>
              </a:r>
              <a:r>
                <a:rPr sz="2800" spc="-33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Time</a:t>
              </a:r>
              <a:r>
                <a:rPr lang="en-US" sz="2800" spc="-33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 </a:t>
              </a:r>
              <a:r>
                <a:rPr sz="2800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Slot</a:t>
              </a:r>
              <a:endParaRPr sz="2800" dirty="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21" name="object 23">
              <a:extLst>
                <a:ext uri="{FF2B5EF4-FFF2-40B4-BE49-F238E27FC236}">
                  <a16:creationId xmlns:a16="http://schemas.microsoft.com/office/drawing/2014/main" id="{0046CA7A-3F7E-4966-8959-31C086E10D3A}"/>
                </a:ext>
              </a:extLst>
            </p:cNvPr>
            <p:cNvSpPr txBox="1"/>
            <p:nvPr/>
          </p:nvSpPr>
          <p:spPr>
            <a:xfrm>
              <a:off x="9986912" y="1440428"/>
              <a:ext cx="3661197" cy="507405"/>
            </a:xfrm>
            <a:prstGeom prst="rect">
              <a:avLst/>
            </a:prstGeom>
          </p:spPr>
          <p:txBody>
            <a:bodyPr vert="horz" wrap="square" lIns="0" tIns="48259" rIns="0" bIns="0" rtlCol="0">
              <a:spAutoFit/>
            </a:bodyPr>
            <a:lstStyle/>
            <a:p>
              <a:pPr marL="16933" marR="322572">
                <a:lnSpc>
                  <a:spcPts val="1533"/>
                </a:lnSpc>
                <a:spcBef>
                  <a:spcPts val="379"/>
                </a:spcBef>
              </a:pPr>
              <a:r>
                <a:rPr sz="16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Maximum</a:t>
              </a:r>
              <a:r>
                <a:rPr sz="1600" spc="-6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 </a:t>
              </a:r>
              <a:r>
                <a:rPr sz="16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Presentation </a:t>
              </a:r>
              <a:r>
                <a:rPr lang="en-US" sz="16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T</a:t>
              </a:r>
              <a:r>
                <a:rPr sz="16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ime </a:t>
              </a:r>
              <a:r>
                <a:rPr sz="1600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– </a:t>
              </a:r>
              <a:r>
                <a:rPr lang="en-US" sz="16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4</a:t>
              </a:r>
              <a:r>
                <a:rPr sz="1600" spc="-2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 </a:t>
              </a:r>
              <a:r>
                <a:rPr sz="1600" spc="-13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Minutes</a:t>
              </a:r>
              <a:endParaRPr sz="1600" dirty="0">
                <a:latin typeface="Gautami" panose="020B0502040204020203" pitchFamily="34" charset="0"/>
                <a:cs typeface="Gautami" panose="020B0502040204020203" pitchFamily="34" charset="0"/>
              </a:endParaRPr>
            </a:p>
            <a:p>
              <a:pPr marL="16933">
                <a:lnSpc>
                  <a:spcPts val="1647"/>
                </a:lnSpc>
                <a:spcBef>
                  <a:spcPts val="353"/>
                </a:spcBef>
              </a:pPr>
              <a:r>
                <a:rPr lang="en-US" sz="16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Q&amp;A From </a:t>
              </a:r>
              <a:r>
                <a:rPr sz="1600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Judges</a:t>
              </a:r>
              <a:r>
                <a:rPr lang="en-US" sz="1600" dirty="0">
                  <a:latin typeface="Gautami" panose="020B0502040204020203" pitchFamily="34" charset="0"/>
                  <a:cs typeface="Gautami" panose="020B0502040204020203" pitchFamily="34" charset="0"/>
                </a:rPr>
                <a:t> </a:t>
              </a:r>
              <a:r>
                <a:rPr sz="1600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– </a:t>
              </a:r>
              <a:r>
                <a:rPr lang="en-US" sz="1600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1 </a:t>
              </a:r>
              <a:r>
                <a:rPr sz="16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Minute</a:t>
              </a:r>
              <a:endParaRPr sz="1600" dirty="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22" name="object 25">
              <a:extLst>
                <a:ext uri="{FF2B5EF4-FFF2-40B4-BE49-F238E27FC236}">
                  <a16:creationId xmlns:a16="http://schemas.microsoft.com/office/drawing/2014/main" id="{1984C0A9-93C3-4A30-8876-A26B0E82CACA}"/>
                </a:ext>
              </a:extLst>
            </p:cNvPr>
            <p:cNvSpPr/>
            <p:nvPr/>
          </p:nvSpPr>
          <p:spPr>
            <a:xfrm>
              <a:off x="4916423" y="2723388"/>
              <a:ext cx="8731687" cy="1422400"/>
            </a:xfrm>
            <a:custGeom>
              <a:avLst/>
              <a:gdLst/>
              <a:ahLst/>
              <a:cxnLst/>
              <a:rect l="l" t="t" r="r" b="b"/>
              <a:pathLst>
                <a:path w="6629400" h="1422400">
                  <a:moveTo>
                    <a:pt x="6487159" y="0"/>
                  </a:moveTo>
                  <a:lnTo>
                    <a:pt x="142239" y="0"/>
                  </a:lnTo>
                  <a:lnTo>
                    <a:pt x="97259" y="7246"/>
                  </a:lnTo>
                  <a:lnTo>
                    <a:pt x="58210" y="27427"/>
                  </a:lnTo>
                  <a:lnTo>
                    <a:pt x="27427" y="58210"/>
                  </a:lnTo>
                  <a:lnTo>
                    <a:pt x="7246" y="97259"/>
                  </a:lnTo>
                  <a:lnTo>
                    <a:pt x="0" y="142239"/>
                  </a:lnTo>
                  <a:lnTo>
                    <a:pt x="0" y="1279652"/>
                  </a:lnTo>
                  <a:lnTo>
                    <a:pt x="7246" y="1324632"/>
                  </a:lnTo>
                  <a:lnTo>
                    <a:pt x="27427" y="1363681"/>
                  </a:lnTo>
                  <a:lnTo>
                    <a:pt x="58210" y="1394464"/>
                  </a:lnTo>
                  <a:lnTo>
                    <a:pt x="97259" y="1414645"/>
                  </a:lnTo>
                  <a:lnTo>
                    <a:pt x="142239" y="1421892"/>
                  </a:lnTo>
                  <a:lnTo>
                    <a:pt x="6487159" y="1421892"/>
                  </a:lnTo>
                  <a:lnTo>
                    <a:pt x="6532140" y="1414645"/>
                  </a:lnTo>
                  <a:lnTo>
                    <a:pt x="6571189" y="1394464"/>
                  </a:lnTo>
                  <a:lnTo>
                    <a:pt x="6601972" y="1363681"/>
                  </a:lnTo>
                  <a:lnTo>
                    <a:pt x="6622153" y="1324632"/>
                  </a:lnTo>
                  <a:lnTo>
                    <a:pt x="6629400" y="1279652"/>
                  </a:lnTo>
                  <a:lnTo>
                    <a:pt x="6629400" y="142239"/>
                  </a:lnTo>
                  <a:lnTo>
                    <a:pt x="6622153" y="97259"/>
                  </a:lnTo>
                  <a:lnTo>
                    <a:pt x="6601972" y="58210"/>
                  </a:lnTo>
                  <a:lnTo>
                    <a:pt x="6571189" y="27427"/>
                  </a:lnTo>
                  <a:lnTo>
                    <a:pt x="6532140" y="7246"/>
                  </a:lnTo>
                  <a:lnTo>
                    <a:pt x="6487159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 sz="240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23" name="object 26">
              <a:extLst>
                <a:ext uri="{FF2B5EF4-FFF2-40B4-BE49-F238E27FC236}">
                  <a16:creationId xmlns:a16="http://schemas.microsoft.com/office/drawing/2014/main" id="{B6AE19C0-E05F-4F71-8CFF-C00F926523DF}"/>
                </a:ext>
              </a:extLst>
            </p:cNvPr>
            <p:cNvSpPr/>
            <p:nvPr/>
          </p:nvSpPr>
          <p:spPr>
            <a:xfrm>
              <a:off x="5362226" y="3029724"/>
              <a:ext cx="857999" cy="85647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40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24" name="object 27">
              <a:extLst>
                <a:ext uri="{FF2B5EF4-FFF2-40B4-BE49-F238E27FC236}">
                  <a16:creationId xmlns:a16="http://schemas.microsoft.com/office/drawing/2014/main" id="{B24A6A40-2FB9-4306-9126-1412091D2BE4}"/>
                </a:ext>
              </a:extLst>
            </p:cNvPr>
            <p:cNvSpPr/>
            <p:nvPr/>
          </p:nvSpPr>
          <p:spPr>
            <a:xfrm>
              <a:off x="5416551" y="3171973"/>
              <a:ext cx="755015" cy="528320"/>
            </a:xfrm>
            <a:custGeom>
              <a:avLst/>
              <a:gdLst/>
              <a:ahLst/>
              <a:cxnLst/>
              <a:rect l="l" t="t" r="r" b="b"/>
              <a:pathLst>
                <a:path w="755014" h="528320">
                  <a:moveTo>
                    <a:pt x="69418" y="188747"/>
                  </a:moveTo>
                  <a:lnTo>
                    <a:pt x="0" y="254646"/>
                  </a:lnTo>
                  <a:lnTo>
                    <a:pt x="267055" y="528004"/>
                  </a:lnTo>
                  <a:lnTo>
                    <a:pt x="337290" y="462919"/>
                  </a:lnTo>
                  <a:lnTo>
                    <a:pt x="410429" y="393766"/>
                  </a:lnTo>
                  <a:lnTo>
                    <a:pt x="270322" y="393766"/>
                  </a:lnTo>
                  <a:lnTo>
                    <a:pt x="69418" y="188747"/>
                  </a:lnTo>
                  <a:close/>
                </a:path>
                <a:path w="755014" h="528320">
                  <a:moveTo>
                    <a:pt x="688463" y="0"/>
                  </a:moveTo>
                  <a:lnTo>
                    <a:pt x="270322" y="393766"/>
                  </a:lnTo>
                  <a:lnTo>
                    <a:pt x="410429" y="393766"/>
                  </a:lnTo>
                  <a:lnTo>
                    <a:pt x="754615" y="68339"/>
                  </a:lnTo>
                  <a:lnTo>
                    <a:pt x="68846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40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25" name="object 28">
              <a:extLst>
                <a:ext uri="{FF2B5EF4-FFF2-40B4-BE49-F238E27FC236}">
                  <a16:creationId xmlns:a16="http://schemas.microsoft.com/office/drawing/2014/main" id="{E08A8D6F-A445-474F-B116-3869CA06262D}"/>
                </a:ext>
              </a:extLst>
            </p:cNvPr>
            <p:cNvSpPr txBox="1"/>
            <p:nvPr/>
          </p:nvSpPr>
          <p:spPr>
            <a:xfrm>
              <a:off x="6753763" y="3064178"/>
              <a:ext cx="2934700" cy="819837"/>
            </a:xfrm>
            <a:prstGeom prst="rect">
              <a:avLst/>
            </a:prstGeom>
          </p:spPr>
          <p:txBody>
            <a:bodyPr vert="horz" wrap="square" lIns="0" tIns="16933" rIns="0" bIns="0" rtlCol="0">
              <a:spAutoFit/>
            </a:bodyPr>
            <a:lstStyle/>
            <a:p>
              <a:pPr marL="16933">
                <a:lnSpc>
                  <a:spcPts val="3147"/>
                </a:lnSpc>
                <a:spcBef>
                  <a:spcPts val="133"/>
                </a:spcBef>
              </a:pPr>
              <a:r>
                <a:rPr sz="2800" spc="-33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Pitch</a:t>
              </a:r>
              <a:r>
                <a:rPr sz="2800" spc="-40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 </a:t>
              </a:r>
              <a:r>
                <a:rPr sz="2800" spc="-20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Presentation</a:t>
              </a:r>
              <a:endParaRPr sz="2800" dirty="0">
                <a:latin typeface="Gautami" panose="020B0502040204020203" pitchFamily="34" charset="0"/>
                <a:cs typeface="Gautami" panose="020B0502040204020203" pitchFamily="34" charset="0"/>
              </a:endParaRPr>
            </a:p>
            <a:p>
              <a:pPr marL="16933">
                <a:lnSpc>
                  <a:spcPts val="3147"/>
                </a:lnSpc>
              </a:pPr>
              <a:r>
                <a:rPr sz="2800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Judging</a:t>
              </a:r>
              <a:r>
                <a:rPr sz="2800" spc="-2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 </a:t>
              </a:r>
              <a:r>
                <a:rPr sz="2800" spc="-20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Rubric</a:t>
              </a:r>
              <a:endParaRPr sz="2800" dirty="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26" name="object 29">
              <a:extLst>
                <a:ext uri="{FF2B5EF4-FFF2-40B4-BE49-F238E27FC236}">
                  <a16:creationId xmlns:a16="http://schemas.microsoft.com/office/drawing/2014/main" id="{99EF05E4-C98E-421E-8683-892CE7604E90}"/>
                </a:ext>
              </a:extLst>
            </p:cNvPr>
            <p:cNvSpPr txBox="1"/>
            <p:nvPr/>
          </p:nvSpPr>
          <p:spPr>
            <a:xfrm>
              <a:off x="9986912" y="3253388"/>
              <a:ext cx="2828235" cy="446542"/>
            </a:xfrm>
            <a:prstGeom prst="rect">
              <a:avLst/>
            </a:prstGeom>
          </p:spPr>
          <p:txBody>
            <a:bodyPr vert="horz" wrap="square" lIns="0" tIns="48259" rIns="0" bIns="0" rtlCol="0">
              <a:spAutoFit/>
            </a:bodyPr>
            <a:lstStyle/>
            <a:p>
              <a:pPr marL="16933" marR="6773">
                <a:lnSpc>
                  <a:spcPts val="1533"/>
                </a:lnSpc>
                <a:spcBef>
                  <a:spcPts val="379"/>
                </a:spcBef>
              </a:pPr>
              <a:r>
                <a:rPr sz="16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Available </a:t>
              </a:r>
              <a:r>
                <a:rPr lang="en-US" sz="16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at the end of this presentation</a:t>
              </a:r>
              <a:endParaRPr sz="1600" dirty="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27" name="object 31">
              <a:extLst>
                <a:ext uri="{FF2B5EF4-FFF2-40B4-BE49-F238E27FC236}">
                  <a16:creationId xmlns:a16="http://schemas.microsoft.com/office/drawing/2014/main" id="{C92375E4-6054-4279-858C-F5A6B961B0C9}"/>
                </a:ext>
              </a:extLst>
            </p:cNvPr>
            <p:cNvSpPr/>
            <p:nvPr/>
          </p:nvSpPr>
          <p:spPr>
            <a:xfrm>
              <a:off x="4916423" y="4501896"/>
              <a:ext cx="8731686" cy="1422400"/>
            </a:xfrm>
            <a:custGeom>
              <a:avLst/>
              <a:gdLst/>
              <a:ahLst/>
              <a:cxnLst/>
              <a:rect l="l" t="t" r="r" b="b"/>
              <a:pathLst>
                <a:path w="6629400" h="1422400">
                  <a:moveTo>
                    <a:pt x="6487159" y="0"/>
                  </a:moveTo>
                  <a:lnTo>
                    <a:pt x="142239" y="0"/>
                  </a:lnTo>
                  <a:lnTo>
                    <a:pt x="97259" y="7246"/>
                  </a:lnTo>
                  <a:lnTo>
                    <a:pt x="58210" y="27427"/>
                  </a:lnTo>
                  <a:lnTo>
                    <a:pt x="27427" y="58210"/>
                  </a:lnTo>
                  <a:lnTo>
                    <a:pt x="7246" y="97259"/>
                  </a:lnTo>
                  <a:lnTo>
                    <a:pt x="0" y="142239"/>
                  </a:lnTo>
                  <a:lnTo>
                    <a:pt x="0" y="1279702"/>
                  </a:lnTo>
                  <a:lnTo>
                    <a:pt x="7246" y="1324643"/>
                  </a:lnTo>
                  <a:lnTo>
                    <a:pt x="27427" y="1363675"/>
                  </a:lnTo>
                  <a:lnTo>
                    <a:pt x="58210" y="1394456"/>
                  </a:lnTo>
                  <a:lnTo>
                    <a:pt x="97259" y="1414642"/>
                  </a:lnTo>
                  <a:lnTo>
                    <a:pt x="142239" y="1421891"/>
                  </a:lnTo>
                  <a:lnTo>
                    <a:pt x="6487159" y="1421891"/>
                  </a:lnTo>
                  <a:lnTo>
                    <a:pt x="6532140" y="1414642"/>
                  </a:lnTo>
                  <a:lnTo>
                    <a:pt x="6571189" y="1394456"/>
                  </a:lnTo>
                  <a:lnTo>
                    <a:pt x="6601972" y="1363675"/>
                  </a:lnTo>
                  <a:lnTo>
                    <a:pt x="6622153" y="1324643"/>
                  </a:lnTo>
                  <a:lnTo>
                    <a:pt x="6629400" y="1279702"/>
                  </a:lnTo>
                  <a:lnTo>
                    <a:pt x="6629400" y="142239"/>
                  </a:lnTo>
                  <a:lnTo>
                    <a:pt x="6622153" y="97259"/>
                  </a:lnTo>
                  <a:lnTo>
                    <a:pt x="6601972" y="58210"/>
                  </a:lnTo>
                  <a:lnTo>
                    <a:pt x="6571189" y="27427"/>
                  </a:lnTo>
                  <a:lnTo>
                    <a:pt x="6532140" y="7246"/>
                  </a:lnTo>
                  <a:lnTo>
                    <a:pt x="6487159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</p:spPr>
          <p:txBody>
            <a:bodyPr wrap="square" lIns="0" tIns="0" rIns="0" bIns="0" rtlCol="0"/>
            <a:lstStyle/>
            <a:p>
              <a:endParaRPr sz="240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28" name="object 32">
              <a:extLst>
                <a:ext uri="{FF2B5EF4-FFF2-40B4-BE49-F238E27FC236}">
                  <a16:creationId xmlns:a16="http://schemas.microsoft.com/office/drawing/2014/main" id="{9752D511-A30A-43C1-BEAE-62B03AAD5C54}"/>
                </a:ext>
              </a:extLst>
            </p:cNvPr>
            <p:cNvSpPr/>
            <p:nvPr/>
          </p:nvSpPr>
          <p:spPr>
            <a:xfrm>
              <a:off x="5362226" y="4808220"/>
              <a:ext cx="857999" cy="85647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40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29" name="object 33">
              <a:extLst>
                <a:ext uri="{FF2B5EF4-FFF2-40B4-BE49-F238E27FC236}">
                  <a16:creationId xmlns:a16="http://schemas.microsoft.com/office/drawing/2014/main" id="{2E7C744D-1263-4CB1-9EB4-D6BDF00EDC9D}"/>
                </a:ext>
              </a:extLst>
            </p:cNvPr>
            <p:cNvSpPr/>
            <p:nvPr/>
          </p:nvSpPr>
          <p:spPr>
            <a:xfrm>
              <a:off x="5441689" y="4903063"/>
              <a:ext cx="704850" cy="619125"/>
            </a:xfrm>
            <a:custGeom>
              <a:avLst/>
              <a:gdLst/>
              <a:ahLst/>
              <a:cxnLst/>
              <a:rect l="l" t="t" r="r" b="b"/>
              <a:pathLst>
                <a:path w="704850" h="619125">
                  <a:moveTo>
                    <a:pt x="352577" y="0"/>
                  </a:moveTo>
                  <a:lnTo>
                    <a:pt x="336652" y="4118"/>
                  </a:lnTo>
                  <a:lnTo>
                    <a:pt x="324401" y="16474"/>
                  </a:lnTo>
                  <a:lnTo>
                    <a:pt x="4262" y="569727"/>
                  </a:lnTo>
                  <a:lnTo>
                    <a:pt x="0" y="586621"/>
                  </a:lnTo>
                  <a:lnTo>
                    <a:pt x="4466" y="602371"/>
                  </a:lnTo>
                  <a:lnTo>
                    <a:pt x="15976" y="614002"/>
                  </a:lnTo>
                  <a:lnTo>
                    <a:pt x="32845" y="618541"/>
                  </a:lnTo>
                  <a:lnTo>
                    <a:pt x="671492" y="618541"/>
                  </a:lnTo>
                  <a:lnTo>
                    <a:pt x="688361" y="614002"/>
                  </a:lnTo>
                  <a:lnTo>
                    <a:pt x="699871" y="602371"/>
                  </a:lnTo>
                  <a:lnTo>
                    <a:pt x="704338" y="586621"/>
                  </a:lnTo>
                  <a:lnTo>
                    <a:pt x="700076" y="569727"/>
                  </a:lnTo>
                  <a:lnTo>
                    <a:pt x="685989" y="545320"/>
                  </a:lnTo>
                  <a:lnTo>
                    <a:pt x="352169" y="545320"/>
                  </a:lnTo>
                  <a:lnTo>
                    <a:pt x="336141" y="542167"/>
                  </a:lnTo>
                  <a:lnTo>
                    <a:pt x="323176" y="533523"/>
                  </a:lnTo>
                  <a:lnTo>
                    <a:pt x="314499" y="520608"/>
                  </a:lnTo>
                  <a:lnTo>
                    <a:pt x="311334" y="504641"/>
                  </a:lnTo>
                  <a:lnTo>
                    <a:pt x="314499" y="488675"/>
                  </a:lnTo>
                  <a:lnTo>
                    <a:pt x="323176" y="475760"/>
                  </a:lnTo>
                  <a:lnTo>
                    <a:pt x="336141" y="467116"/>
                  </a:lnTo>
                  <a:lnTo>
                    <a:pt x="352169" y="463963"/>
                  </a:lnTo>
                  <a:lnTo>
                    <a:pt x="639032" y="463963"/>
                  </a:lnTo>
                  <a:lnTo>
                    <a:pt x="620249" y="431420"/>
                  </a:lnTo>
                  <a:lnTo>
                    <a:pt x="327668" y="431420"/>
                  </a:lnTo>
                  <a:lnTo>
                    <a:pt x="327668" y="146672"/>
                  </a:lnTo>
                  <a:lnTo>
                    <a:pt x="455899" y="146672"/>
                  </a:lnTo>
                  <a:lnTo>
                    <a:pt x="380753" y="16474"/>
                  </a:lnTo>
                  <a:lnTo>
                    <a:pt x="368502" y="4118"/>
                  </a:lnTo>
                  <a:lnTo>
                    <a:pt x="352577" y="0"/>
                  </a:lnTo>
                  <a:close/>
                </a:path>
                <a:path w="704850" h="619125">
                  <a:moveTo>
                    <a:pt x="639032" y="463963"/>
                  </a:moveTo>
                  <a:lnTo>
                    <a:pt x="352169" y="463963"/>
                  </a:lnTo>
                  <a:lnTo>
                    <a:pt x="368196" y="467116"/>
                  </a:lnTo>
                  <a:lnTo>
                    <a:pt x="381161" y="475760"/>
                  </a:lnTo>
                  <a:lnTo>
                    <a:pt x="389838" y="488675"/>
                  </a:lnTo>
                  <a:lnTo>
                    <a:pt x="393003" y="504641"/>
                  </a:lnTo>
                  <a:lnTo>
                    <a:pt x="389838" y="520608"/>
                  </a:lnTo>
                  <a:lnTo>
                    <a:pt x="381161" y="533523"/>
                  </a:lnTo>
                  <a:lnTo>
                    <a:pt x="368196" y="542167"/>
                  </a:lnTo>
                  <a:lnTo>
                    <a:pt x="352169" y="545320"/>
                  </a:lnTo>
                  <a:lnTo>
                    <a:pt x="685989" y="545320"/>
                  </a:lnTo>
                  <a:lnTo>
                    <a:pt x="639032" y="463963"/>
                  </a:lnTo>
                  <a:close/>
                </a:path>
                <a:path w="704850" h="619125">
                  <a:moveTo>
                    <a:pt x="455899" y="146672"/>
                  </a:moveTo>
                  <a:lnTo>
                    <a:pt x="376669" y="146672"/>
                  </a:lnTo>
                  <a:lnTo>
                    <a:pt x="376669" y="431420"/>
                  </a:lnTo>
                  <a:lnTo>
                    <a:pt x="620249" y="431420"/>
                  </a:lnTo>
                  <a:lnTo>
                    <a:pt x="455899" y="1466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40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30" name="object 34">
              <a:extLst>
                <a:ext uri="{FF2B5EF4-FFF2-40B4-BE49-F238E27FC236}">
                  <a16:creationId xmlns:a16="http://schemas.microsoft.com/office/drawing/2014/main" id="{3F978ABE-9C2C-4A80-B22F-0580FA324173}"/>
                </a:ext>
              </a:extLst>
            </p:cNvPr>
            <p:cNvSpPr txBox="1"/>
            <p:nvPr/>
          </p:nvSpPr>
          <p:spPr>
            <a:xfrm>
              <a:off x="6753763" y="4595876"/>
              <a:ext cx="3355932" cy="1209319"/>
            </a:xfrm>
            <a:prstGeom prst="rect">
              <a:avLst/>
            </a:prstGeom>
          </p:spPr>
          <p:txBody>
            <a:bodyPr vert="horz" wrap="square" lIns="0" tIns="71120" rIns="0" bIns="0" rtlCol="0">
              <a:spAutoFit/>
            </a:bodyPr>
            <a:lstStyle/>
            <a:p>
              <a:pPr marL="16933" marR="6773">
                <a:lnSpc>
                  <a:spcPct val="87200"/>
                </a:lnSpc>
                <a:spcBef>
                  <a:spcPts val="560"/>
                </a:spcBef>
              </a:pPr>
              <a:r>
                <a:rPr sz="2800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Only </a:t>
              </a:r>
              <a:r>
                <a:rPr lang="en-US" sz="28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I</a:t>
              </a:r>
              <a:r>
                <a:rPr sz="28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nclude  </a:t>
              </a:r>
              <a:r>
                <a:rPr lang="en-US" sz="28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N</a:t>
              </a:r>
              <a:r>
                <a:rPr sz="28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onproprietary</a:t>
              </a:r>
              <a:r>
                <a:rPr lang="en-US" sz="28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 I</a:t>
              </a:r>
              <a:r>
                <a:rPr sz="28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nformation</a:t>
              </a:r>
              <a:endParaRPr sz="2800" dirty="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  <p:sp>
          <p:nvSpPr>
            <p:cNvPr id="31" name="object 35">
              <a:extLst>
                <a:ext uri="{FF2B5EF4-FFF2-40B4-BE49-F238E27FC236}">
                  <a16:creationId xmlns:a16="http://schemas.microsoft.com/office/drawing/2014/main" id="{5BF780F9-8128-4910-ADE5-A3C2C2FB90BE}"/>
                </a:ext>
              </a:extLst>
            </p:cNvPr>
            <p:cNvSpPr txBox="1"/>
            <p:nvPr/>
          </p:nvSpPr>
          <p:spPr>
            <a:xfrm>
              <a:off x="9986912" y="4635247"/>
              <a:ext cx="3150861" cy="1100020"/>
            </a:xfrm>
            <a:prstGeom prst="rect">
              <a:avLst/>
            </a:prstGeom>
          </p:spPr>
          <p:txBody>
            <a:bodyPr vert="horz" wrap="square" lIns="0" tIns="48259" rIns="0" bIns="0" rtlCol="0">
              <a:spAutoFit/>
            </a:bodyPr>
            <a:lstStyle/>
            <a:p>
              <a:pPr marL="16933" marR="211661">
                <a:lnSpc>
                  <a:spcPts val="1533"/>
                </a:lnSpc>
                <a:spcBef>
                  <a:spcPts val="379"/>
                </a:spcBef>
              </a:pPr>
              <a:r>
                <a:rPr sz="1600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It </a:t>
              </a:r>
              <a:r>
                <a:rPr sz="16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is ok to </a:t>
              </a:r>
              <a:r>
                <a:rPr sz="1600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reference  </a:t>
              </a:r>
              <a:r>
                <a:rPr sz="16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intellectual property  without the</a:t>
              </a:r>
              <a:r>
                <a:rPr sz="1600" spc="-40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 </a:t>
              </a:r>
              <a:r>
                <a:rPr sz="16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details</a:t>
              </a:r>
              <a:endParaRPr sz="1600" dirty="0">
                <a:latin typeface="Gautami" panose="020B0502040204020203" pitchFamily="34" charset="0"/>
                <a:cs typeface="Gautami" panose="020B0502040204020203" pitchFamily="34" charset="0"/>
              </a:endParaRPr>
            </a:p>
            <a:p>
              <a:pPr marL="16933" marR="6773">
                <a:lnSpc>
                  <a:spcPts val="1533"/>
                </a:lnSpc>
                <a:spcBef>
                  <a:spcPts val="593"/>
                </a:spcBef>
              </a:pPr>
              <a:r>
                <a:rPr sz="16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You may not </a:t>
              </a:r>
              <a:r>
                <a:rPr sz="1600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ask </a:t>
              </a:r>
              <a:r>
                <a:rPr sz="1600" spc="-7" dirty="0">
                  <a:solidFill>
                    <a:srgbClr val="FFFFFF"/>
                  </a:solidFill>
                  <a:latin typeface="Gautami" panose="020B0502040204020203" pitchFamily="34" charset="0"/>
                  <a:cs typeface="Gautami" panose="020B0502040204020203" pitchFamily="34" charset="0"/>
                </a:rPr>
                <a:t>the  judges and audience to  sign non-disclosure  agreements</a:t>
              </a:r>
              <a:endParaRPr sz="1600" dirty="0">
                <a:latin typeface="Gautami" panose="020B0502040204020203" pitchFamily="34" charset="0"/>
                <a:cs typeface="Gautam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2928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FDD57E-DC6C-461F-8647-64CA8ADC3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" y="0"/>
            <a:ext cx="1895475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4DAFA9-EC63-D04F-8F6F-1EAEB76D7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31752" y="0"/>
            <a:ext cx="457200" cy="2514600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1F8F873D-758B-4CB3-A006-8DB242D69D34}"/>
              </a:ext>
            </a:extLst>
          </p:cNvPr>
          <p:cNvSpPr txBox="1">
            <a:spLocks/>
          </p:cNvSpPr>
          <p:nvPr/>
        </p:nvSpPr>
        <p:spPr>
          <a:xfrm>
            <a:off x="1640813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Gautami" panose="020B0502040204020203" pitchFamily="34" charset="0"/>
                <a:ea typeface="+mj-ea"/>
                <a:cs typeface="Gautami" panose="020B0502040204020203" pitchFamily="34" charset="0"/>
              </a:rPr>
              <a:t>Pitch Recommendations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0AF54D1-4983-4A67-9B3B-202395B49C33}"/>
              </a:ext>
            </a:extLst>
          </p:cNvPr>
          <p:cNvGrpSpPr/>
          <p:nvPr/>
        </p:nvGrpSpPr>
        <p:grpSpPr>
          <a:xfrm>
            <a:off x="1149857" y="1930400"/>
            <a:ext cx="10931435" cy="2506755"/>
            <a:chOff x="820032" y="1944006"/>
            <a:chExt cx="10931435" cy="2506755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7C73EED-7901-4A22-9B62-4E3837482B17}"/>
                </a:ext>
              </a:extLst>
            </p:cNvPr>
            <p:cNvGrpSpPr/>
            <p:nvPr/>
          </p:nvGrpSpPr>
          <p:grpSpPr>
            <a:xfrm>
              <a:off x="820032" y="1944006"/>
              <a:ext cx="1663235" cy="2489933"/>
              <a:chOff x="820032" y="1944006"/>
              <a:chExt cx="1663235" cy="2489933"/>
            </a:xfrm>
          </p:grpSpPr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B771C8BD-8DB0-46EA-9089-BFFA3F8D7733}"/>
                  </a:ext>
                </a:extLst>
              </p:cNvPr>
              <p:cNvGrpSpPr/>
              <p:nvPr/>
            </p:nvGrpSpPr>
            <p:grpSpPr>
              <a:xfrm>
                <a:off x="988208" y="1944006"/>
                <a:ext cx="1326877" cy="1324847"/>
                <a:chOff x="5958840" y="932700"/>
                <a:chExt cx="995159" cy="993635"/>
              </a:xfrm>
            </p:grpSpPr>
            <p:sp>
              <p:nvSpPr>
                <p:cNvPr id="42" name="object 13">
                  <a:extLst>
                    <a:ext uri="{FF2B5EF4-FFF2-40B4-BE49-F238E27FC236}">
                      <a16:creationId xmlns:a16="http://schemas.microsoft.com/office/drawing/2014/main" id="{E6781D7E-7758-4A4D-B60E-DA4E1D4F51E9}"/>
                    </a:ext>
                  </a:extLst>
                </p:cNvPr>
                <p:cNvSpPr/>
                <p:nvPr/>
              </p:nvSpPr>
              <p:spPr>
                <a:xfrm>
                  <a:off x="5958840" y="932700"/>
                  <a:ext cx="995159" cy="993635"/>
                </a:xfrm>
                <a:prstGeom prst="rect">
                  <a:avLst/>
                </a:prstGeom>
                <a:blipFill>
                  <a:blip r:embed="rId4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43" name="object 14">
                  <a:extLst>
                    <a:ext uri="{FF2B5EF4-FFF2-40B4-BE49-F238E27FC236}">
                      <a16:creationId xmlns:a16="http://schemas.microsoft.com/office/drawing/2014/main" id="{13A2B047-FE00-409C-BF42-F81FB433C34A}"/>
                    </a:ext>
                  </a:extLst>
                </p:cNvPr>
                <p:cNvSpPr/>
                <p:nvPr/>
              </p:nvSpPr>
              <p:spPr>
                <a:xfrm>
                  <a:off x="5998473" y="946403"/>
                  <a:ext cx="920750" cy="919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0750" h="919480">
                      <a:moveTo>
                        <a:pt x="920495" y="0"/>
                      </a:moveTo>
                      <a:lnTo>
                        <a:pt x="273176" y="0"/>
                      </a:lnTo>
                      <a:lnTo>
                        <a:pt x="224071" y="4401"/>
                      </a:lnTo>
                      <a:lnTo>
                        <a:pt x="177854" y="17090"/>
                      </a:lnTo>
                      <a:lnTo>
                        <a:pt x="135297" y="37295"/>
                      </a:lnTo>
                      <a:lnTo>
                        <a:pt x="97170" y="64246"/>
                      </a:lnTo>
                      <a:lnTo>
                        <a:pt x="64246" y="97170"/>
                      </a:lnTo>
                      <a:lnTo>
                        <a:pt x="37295" y="135297"/>
                      </a:lnTo>
                      <a:lnTo>
                        <a:pt x="17090" y="177854"/>
                      </a:lnTo>
                      <a:lnTo>
                        <a:pt x="4401" y="224071"/>
                      </a:lnTo>
                      <a:lnTo>
                        <a:pt x="0" y="273176"/>
                      </a:lnTo>
                      <a:lnTo>
                        <a:pt x="0" y="918972"/>
                      </a:lnTo>
                      <a:lnTo>
                        <a:pt x="647318" y="918972"/>
                      </a:lnTo>
                      <a:lnTo>
                        <a:pt x="696424" y="914570"/>
                      </a:lnTo>
                      <a:lnTo>
                        <a:pt x="742641" y="901881"/>
                      </a:lnTo>
                      <a:lnTo>
                        <a:pt x="785198" y="881676"/>
                      </a:lnTo>
                      <a:lnTo>
                        <a:pt x="823325" y="854725"/>
                      </a:lnTo>
                      <a:lnTo>
                        <a:pt x="856249" y="821801"/>
                      </a:lnTo>
                      <a:lnTo>
                        <a:pt x="883200" y="783674"/>
                      </a:lnTo>
                      <a:lnTo>
                        <a:pt x="903405" y="741117"/>
                      </a:lnTo>
                      <a:lnTo>
                        <a:pt x="916094" y="694900"/>
                      </a:lnTo>
                      <a:lnTo>
                        <a:pt x="920495" y="645795"/>
                      </a:lnTo>
                      <a:lnTo>
                        <a:pt x="920495" y="0"/>
                      </a:lnTo>
                      <a:close/>
                    </a:path>
                  </a:pathLst>
                </a:custGeom>
                <a:solidFill>
                  <a:srgbClr val="F1F1F1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44" name="object 15">
                  <a:extLst>
                    <a:ext uri="{FF2B5EF4-FFF2-40B4-BE49-F238E27FC236}">
                      <a16:creationId xmlns:a16="http://schemas.microsoft.com/office/drawing/2014/main" id="{B2655BB4-95F4-4CF2-BA2D-154041917BDA}"/>
                    </a:ext>
                  </a:extLst>
                </p:cNvPr>
                <p:cNvSpPr/>
                <p:nvPr/>
              </p:nvSpPr>
              <p:spPr>
                <a:xfrm>
                  <a:off x="6155444" y="1127721"/>
                  <a:ext cx="601954" cy="603542"/>
                </a:xfrm>
                <a:prstGeom prst="rect">
                  <a:avLst/>
                </a:prstGeom>
                <a:blipFill>
                  <a:blip r:embed="rId5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45" name="object 16">
                  <a:extLst>
                    <a:ext uri="{FF2B5EF4-FFF2-40B4-BE49-F238E27FC236}">
                      <a16:creationId xmlns:a16="http://schemas.microsoft.com/office/drawing/2014/main" id="{893F5E57-9812-492B-BF55-C19ED95110AF}"/>
                    </a:ext>
                  </a:extLst>
                </p:cNvPr>
                <p:cNvSpPr/>
                <p:nvPr/>
              </p:nvSpPr>
              <p:spPr>
                <a:xfrm>
                  <a:off x="6269276" y="1453502"/>
                  <a:ext cx="379730" cy="175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729" h="175260">
                      <a:moveTo>
                        <a:pt x="84112" y="0"/>
                      </a:moveTo>
                      <a:lnTo>
                        <a:pt x="0" y="51728"/>
                      </a:lnTo>
                      <a:lnTo>
                        <a:pt x="0" y="61634"/>
                      </a:lnTo>
                      <a:lnTo>
                        <a:pt x="185266" y="174996"/>
                      </a:lnTo>
                      <a:lnTo>
                        <a:pt x="194062" y="174996"/>
                      </a:lnTo>
                      <a:lnTo>
                        <a:pt x="298394" y="111161"/>
                      </a:lnTo>
                      <a:lnTo>
                        <a:pt x="189664" y="111161"/>
                      </a:lnTo>
                      <a:lnTo>
                        <a:pt x="143794" y="106105"/>
                      </a:lnTo>
                      <a:lnTo>
                        <a:pt x="107201" y="92175"/>
                      </a:lnTo>
                      <a:lnTo>
                        <a:pt x="82978" y="71229"/>
                      </a:lnTo>
                      <a:lnTo>
                        <a:pt x="74216" y="45124"/>
                      </a:lnTo>
                      <a:lnTo>
                        <a:pt x="74216" y="41823"/>
                      </a:lnTo>
                      <a:lnTo>
                        <a:pt x="74766" y="39071"/>
                      </a:lnTo>
                      <a:lnTo>
                        <a:pt x="75316" y="35769"/>
                      </a:lnTo>
                      <a:lnTo>
                        <a:pt x="84112" y="0"/>
                      </a:lnTo>
                      <a:close/>
                    </a:path>
                    <a:path w="379729" h="175260">
                      <a:moveTo>
                        <a:pt x="295217" y="0"/>
                      </a:moveTo>
                      <a:lnTo>
                        <a:pt x="304013" y="35769"/>
                      </a:lnTo>
                      <a:lnTo>
                        <a:pt x="305021" y="41823"/>
                      </a:lnTo>
                      <a:lnTo>
                        <a:pt x="305112" y="45124"/>
                      </a:lnTo>
                      <a:lnTo>
                        <a:pt x="296351" y="71229"/>
                      </a:lnTo>
                      <a:lnTo>
                        <a:pt x="272127" y="92175"/>
                      </a:lnTo>
                      <a:lnTo>
                        <a:pt x="235534" y="106105"/>
                      </a:lnTo>
                      <a:lnTo>
                        <a:pt x="189664" y="111161"/>
                      </a:lnTo>
                      <a:lnTo>
                        <a:pt x="298394" y="111161"/>
                      </a:lnTo>
                      <a:lnTo>
                        <a:pt x="379329" y="61634"/>
                      </a:lnTo>
                      <a:lnTo>
                        <a:pt x="379329" y="51728"/>
                      </a:lnTo>
                      <a:lnTo>
                        <a:pt x="295217" y="0"/>
                      </a:lnTo>
                      <a:close/>
                    </a:path>
                  </a:pathLst>
                </a:custGeom>
                <a:solidFill>
                  <a:srgbClr val="539F20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46" name="object 17">
                  <a:extLst>
                    <a:ext uri="{FF2B5EF4-FFF2-40B4-BE49-F238E27FC236}">
                      <a16:creationId xmlns:a16="http://schemas.microsoft.com/office/drawing/2014/main" id="{616B2C9C-6902-459C-906C-20675F1A807A}"/>
                    </a:ext>
                  </a:extLst>
                </p:cNvPr>
                <p:cNvSpPr/>
                <p:nvPr/>
              </p:nvSpPr>
              <p:spPr>
                <a:xfrm>
                  <a:off x="6359985" y="1185486"/>
                  <a:ext cx="198120" cy="3632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120" h="363219">
                      <a:moveTo>
                        <a:pt x="98955" y="0"/>
                      </a:moveTo>
                      <a:lnTo>
                        <a:pt x="549" y="308188"/>
                      </a:lnTo>
                      <a:lnTo>
                        <a:pt x="0" y="309839"/>
                      </a:lnTo>
                      <a:lnTo>
                        <a:pt x="0" y="313691"/>
                      </a:lnTo>
                      <a:lnTo>
                        <a:pt x="7808" y="333038"/>
                      </a:lnTo>
                      <a:lnTo>
                        <a:pt x="29068" y="348773"/>
                      </a:lnTo>
                      <a:lnTo>
                        <a:pt x="60532" y="359349"/>
                      </a:lnTo>
                      <a:lnTo>
                        <a:pt x="98955" y="363219"/>
                      </a:lnTo>
                      <a:lnTo>
                        <a:pt x="137378" y="359349"/>
                      </a:lnTo>
                      <a:lnTo>
                        <a:pt x="168842" y="348773"/>
                      </a:lnTo>
                      <a:lnTo>
                        <a:pt x="190102" y="333038"/>
                      </a:lnTo>
                      <a:lnTo>
                        <a:pt x="197910" y="313691"/>
                      </a:lnTo>
                      <a:lnTo>
                        <a:pt x="197910" y="311490"/>
                      </a:lnTo>
                      <a:lnTo>
                        <a:pt x="197361" y="309839"/>
                      </a:lnTo>
                      <a:lnTo>
                        <a:pt x="197361" y="308188"/>
                      </a:lnTo>
                      <a:lnTo>
                        <a:pt x="184112" y="253708"/>
                      </a:lnTo>
                      <a:lnTo>
                        <a:pt x="98955" y="253708"/>
                      </a:lnTo>
                      <a:lnTo>
                        <a:pt x="85581" y="253201"/>
                      </a:lnTo>
                      <a:lnTo>
                        <a:pt x="72773" y="251713"/>
                      </a:lnTo>
                      <a:lnTo>
                        <a:pt x="60687" y="249297"/>
                      </a:lnTo>
                      <a:lnTo>
                        <a:pt x="49477" y="246004"/>
                      </a:lnTo>
                      <a:lnTo>
                        <a:pt x="62122" y="194275"/>
                      </a:lnTo>
                      <a:lnTo>
                        <a:pt x="169659" y="194275"/>
                      </a:lnTo>
                      <a:lnTo>
                        <a:pt x="154536" y="132091"/>
                      </a:lnTo>
                      <a:lnTo>
                        <a:pt x="91808" y="132091"/>
                      </a:lnTo>
                      <a:lnTo>
                        <a:pt x="77515" y="130990"/>
                      </a:lnTo>
                      <a:lnTo>
                        <a:pt x="90709" y="76510"/>
                      </a:lnTo>
                      <a:lnTo>
                        <a:pt x="141020" y="76510"/>
                      </a:lnTo>
                      <a:lnTo>
                        <a:pt x="125893" y="14307"/>
                      </a:lnTo>
                      <a:lnTo>
                        <a:pt x="122921" y="8589"/>
                      </a:lnTo>
                      <a:lnTo>
                        <a:pt x="116959" y="4058"/>
                      </a:lnTo>
                      <a:lnTo>
                        <a:pt x="108730" y="1074"/>
                      </a:lnTo>
                      <a:lnTo>
                        <a:pt x="98955" y="0"/>
                      </a:lnTo>
                      <a:close/>
                    </a:path>
                    <a:path w="198120" h="363219">
                      <a:moveTo>
                        <a:pt x="169659" y="194275"/>
                      </a:moveTo>
                      <a:lnTo>
                        <a:pt x="135788" y="194275"/>
                      </a:lnTo>
                      <a:lnTo>
                        <a:pt x="148433" y="246004"/>
                      </a:lnTo>
                      <a:lnTo>
                        <a:pt x="137223" y="249297"/>
                      </a:lnTo>
                      <a:lnTo>
                        <a:pt x="125137" y="251713"/>
                      </a:lnTo>
                      <a:lnTo>
                        <a:pt x="112329" y="253201"/>
                      </a:lnTo>
                      <a:lnTo>
                        <a:pt x="98955" y="253708"/>
                      </a:lnTo>
                      <a:lnTo>
                        <a:pt x="184112" y="253708"/>
                      </a:lnTo>
                      <a:lnTo>
                        <a:pt x="169659" y="194275"/>
                      </a:lnTo>
                      <a:close/>
                    </a:path>
                    <a:path w="198120" h="363219">
                      <a:moveTo>
                        <a:pt x="135788" y="194275"/>
                      </a:moveTo>
                      <a:lnTo>
                        <a:pt x="62122" y="194275"/>
                      </a:lnTo>
                      <a:lnTo>
                        <a:pt x="70660" y="196038"/>
                      </a:lnTo>
                      <a:lnTo>
                        <a:pt x="79714" y="197233"/>
                      </a:lnTo>
                      <a:lnTo>
                        <a:pt x="89180" y="197912"/>
                      </a:lnTo>
                      <a:lnTo>
                        <a:pt x="98955" y="198127"/>
                      </a:lnTo>
                      <a:lnTo>
                        <a:pt x="108653" y="197835"/>
                      </a:lnTo>
                      <a:lnTo>
                        <a:pt x="117990" y="197027"/>
                      </a:lnTo>
                      <a:lnTo>
                        <a:pt x="127018" y="195806"/>
                      </a:lnTo>
                      <a:lnTo>
                        <a:pt x="135788" y="194275"/>
                      </a:lnTo>
                      <a:close/>
                    </a:path>
                    <a:path w="198120" h="363219">
                      <a:moveTo>
                        <a:pt x="141020" y="76510"/>
                      </a:moveTo>
                      <a:lnTo>
                        <a:pt x="107201" y="76510"/>
                      </a:lnTo>
                      <a:lnTo>
                        <a:pt x="120395" y="130440"/>
                      </a:lnTo>
                      <a:lnTo>
                        <a:pt x="113249" y="131541"/>
                      </a:lnTo>
                      <a:lnTo>
                        <a:pt x="106102" y="132091"/>
                      </a:lnTo>
                      <a:lnTo>
                        <a:pt x="154536" y="132091"/>
                      </a:lnTo>
                      <a:lnTo>
                        <a:pt x="141020" y="76510"/>
                      </a:lnTo>
                      <a:close/>
                    </a:path>
                    <a:path w="198120" h="363219">
                      <a:moveTo>
                        <a:pt x="107201" y="76510"/>
                      </a:moveTo>
                      <a:lnTo>
                        <a:pt x="93457" y="76510"/>
                      </a:lnTo>
                      <a:lnTo>
                        <a:pt x="96206" y="77060"/>
                      </a:lnTo>
                      <a:lnTo>
                        <a:pt x="104453" y="77060"/>
                      </a:lnTo>
                      <a:lnTo>
                        <a:pt x="107201" y="76510"/>
                      </a:lnTo>
                      <a:close/>
                    </a:path>
                  </a:pathLst>
                </a:custGeom>
                <a:solidFill>
                  <a:srgbClr val="539F20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</p:grp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9A44857-9BEF-4D2D-B95B-2946728A2BCD}"/>
                  </a:ext>
                </a:extLst>
              </p:cNvPr>
              <p:cNvSpPr txBox="1"/>
              <p:nvPr/>
            </p:nvSpPr>
            <p:spPr>
              <a:xfrm>
                <a:off x="820032" y="3510609"/>
                <a:ext cx="166323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rPr>
                  <a:t>Keep your presentation to 5 slides or less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55EAE3A-9E27-4085-AEE7-364C43F77D51}"/>
                </a:ext>
              </a:extLst>
            </p:cNvPr>
            <p:cNvGrpSpPr/>
            <p:nvPr/>
          </p:nvGrpSpPr>
          <p:grpSpPr>
            <a:xfrm>
              <a:off x="3057841" y="1944006"/>
              <a:ext cx="1553822" cy="2489933"/>
              <a:chOff x="2976302" y="1944006"/>
              <a:chExt cx="1553822" cy="2489933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F2ED9284-8228-49F2-9AF4-5B1B3AA34CAD}"/>
                  </a:ext>
                </a:extLst>
              </p:cNvPr>
              <p:cNvGrpSpPr/>
              <p:nvPr/>
            </p:nvGrpSpPr>
            <p:grpSpPr>
              <a:xfrm>
                <a:off x="3089774" y="1944006"/>
                <a:ext cx="1326878" cy="1324846"/>
                <a:chOff x="7731252" y="932700"/>
                <a:chExt cx="995159" cy="993635"/>
              </a:xfrm>
            </p:grpSpPr>
            <p:sp>
              <p:nvSpPr>
                <p:cNvPr id="36" name="object 21">
                  <a:extLst>
                    <a:ext uri="{FF2B5EF4-FFF2-40B4-BE49-F238E27FC236}">
                      <a16:creationId xmlns:a16="http://schemas.microsoft.com/office/drawing/2014/main" id="{B228A410-AFA4-45AD-8727-33C66707BC36}"/>
                    </a:ext>
                  </a:extLst>
                </p:cNvPr>
                <p:cNvSpPr/>
                <p:nvPr/>
              </p:nvSpPr>
              <p:spPr>
                <a:xfrm>
                  <a:off x="7731252" y="932700"/>
                  <a:ext cx="995159" cy="993635"/>
                </a:xfrm>
                <a:prstGeom prst="rect">
                  <a:avLst/>
                </a:prstGeom>
                <a:blipFill>
                  <a:blip r:embed="rId4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37" name="object 22">
                  <a:extLst>
                    <a:ext uri="{FF2B5EF4-FFF2-40B4-BE49-F238E27FC236}">
                      <a16:creationId xmlns:a16="http://schemas.microsoft.com/office/drawing/2014/main" id="{86327222-5DFE-4166-B04D-BABB15720FA3}"/>
                    </a:ext>
                  </a:extLst>
                </p:cNvPr>
                <p:cNvSpPr/>
                <p:nvPr/>
              </p:nvSpPr>
              <p:spPr>
                <a:xfrm>
                  <a:off x="7770876" y="946403"/>
                  <a:ext cx="920750" cy="919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0750" h="919480">
                      <a:moveTo>
                        <a:pt x="920496" y="0"/>
                      </a:moveTo>
                      <a:lnTo>
                        <a:pt x="273176" y="0"/>
                      </a:lnTo>
                      <a:lnTo>
                        <a:pt x="224071" y="4401"/>
                      </a:lnTo>
                      <a:lnTo>
                        <a:pt x="177854" y="17090"/>
                      </a:lnTo>
                      <a:lnTo>
                        <a:pt x="135297" y="37295"/>
                      </a:lnTo>
                      <a:lnTo>
                        <a:pt x="97170" y="64246"/>
                      </a:lnTo>
                      <a:lnTo>
                        <a:pt x="64246" y="97170"/>
                      </a:lnTo>
                      <a:lnTo>
                        <a:pt x="37295" y="135297"/>
                      </a:lnTo>
                      <a:lnTo>
                        <a:pt x="17090" y="177854"/>
                      </a:lnTo>
                      <a:lnTo>
                        <a:pt x="4401" y="224071"/>
                      </a:lnTo>
                      <a:lnTo>
                        <a:pt x="0" y="273176"/>
                      </a:lnTo>
                      <a:lnTo>
                        <a:pt x="0" y="918972"/>
                      </a:lnTo>
                      <a:lnTo>
                        <a:pt x="647319" y="918972"/>
                      </a:lnTo>
                      <a:lnTo>
                        <a:pt x="696424" y="914570"/>
                      </a:lnTo>
                      <a:lnTo>
                        <a:pt x="742641" y="901881"/>
                      </a:lnTo>
                      <a:lnTo>
                        <a:pt x="785198" y="881676"/>
                      </a:lnTo>
                      <a:lnTo>
                        <a:pt x="823325" y="854725"/>
                      </a:lnTo>
                      <a:lnTo>
                        <a:pt x="856249" y="821801"/>
                      </a:lnTo>
                      <a:lnTo>
                        <a:pt x="883200" y="783674"/>
                      </a:lnTo>
                      <a:lnTo>
                        <a:pt x="903405" y="741117"/>
                      </a:lnTo>
                      <a:lnTo>
                        <a:pt x="916094" y="694900"/>
                      </a:lnTo>
                      <a:lnTo>
                        <a:pt x="920496" y="645795"/>
                      </a:lnTo>
                      <a:lnTo>
                        <a:pt x="920496" y="0"/>
                      </a:lnTo>
                      <a:close/>
                    </a:path>
                  </a:pathLst>
                </a:custGeom>
                <a:solidFill>
                  <a:srgbClr val="F1F1F1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38" name="object 23">
                  <a:extLst>
                    <a:ext uri="{FF2B5EF4-FFF2-40B4-BE49-F238E27FC236}">
                      <a16:creationId xmlns:a16="http://schemas.microsoft.com/office/drawing/2014/main" id="{F721DC72-F04C-4F0B-9AE9-71F6219C99CB}"/>
                    </a:ext>
                  </a:extLst>
                </p:cNvPr>
                <p:cNvSpPr/>
                <p:nvPr/>
              </p:nvSpPr>
              <p:spPr>
                <a:xfrm>
                  <a:off x="7927847" y="1127721"/>
                  <a:ext cx="601954" cy="603542"/>
                </a:xfrm>
                <a:prstGeom prst="rect">
                  <a:avLst/>
                </a:prstGeom>
                <a:blipFill>
                  <a:blip r:embed="rId6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39" name="object 24">
                  <a:extLst>
                    <a:ext uri="{FF2B5EF4-FFF2-40B4-BE49-F238E27FC236}">
                      <a16:creationId xmlns:a16="http://schemas.microsoft.com/office/drawing/2014/main" id="{9B0CAE96-1752-45F4-A7C9-B01B5D01A4F2}"/>
                    </a:ext>
                  </a:extLst>
                </p:cNvPr>
                <p:cNvSpPr/>
                <p:nvPr/>
              </p:nvSpPr>
              <p:spPr>
                <a:xfrm>
                  <a:off x="8022447" y="1196492"/>
                  <a:ext cx="417830" cy="4184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7829" h="418465">
                      <a:moveTo>
                        <a:pt x="208906" y="0"/>
                      </a:moveTo>
                      <a:lnTo>
                        <a:pt x="160982" y="5520"/>
                      </a:lnTo>
                      <a:lnTo>
                        <a:pt x="117002" y="21245"/>
                      </a:lnTo>
                      <a:lnTo>
                        <a:pt x="78215" y="45924"/>
                      </a:lnTo>
                      <a:lnTo>
                        <a:pt x="45871" y="78305"/>
                      </a:lnTo>
                      <a:lnTo>
                        <a:pt x="21220" y="117134"/>
                      </a:lnTo>
                      <a:lnTo>
                        <a:pt x="5513" y="161161"/>
                      </a:lnTo>
                      <a:lnTo>
                        <a:pt x="0" y="209133"/>
                      </a:lnTo>
                      <a:lnTo>
                        <a:pt x="5513" y="257104"/>
                      </a:lnTo>
                      <a:lnTo>
                        <a:pt x="21220" y="301129"/>
                      </a:lnTo>
                      <a:lnTo>
                        <a:pt x="45871" y="339955"/>
                      </a:lnTo>
                      <a:lnTo>
                        <a:pt x="78215" y="372331"/>
                      </a:lnTo>
                      <a:lnTo>
                        <a:pt x="117002" y="397007"/>
                      </a:lnTo>
                      <a:lnTo>
                        <a:pt x="160982" y="412730"/>
                      </a:lnTo>
                      <a:lnTo>
                        <a:pt x="208906" y="418249"/>
                      </a:lnTo>
                      <a:lnTo>
                        <a:pt x="256829" y="412730"/>
                      </a:lnTo>
                      <a:lnTo>
                        <a:pt x="300809" y="397007"/>
                      </a:lnTo>
                      <a:lnTo>
                        <a:pt x="339596" y="372331"/>
                      </a:lnTo>
                      <a:lnTo>
                        <a:pt x="348700" y="363219"/>
                      </a:lnTo>
                      <a:lnTo>
                        <a:pt x="153930" y="363219"/>
                      </a:lnTo>
                      <a:lnTo>
                        <a:pt x="153930" y="330200"/>
                      </a:lnTo>
                      <a:lnTo>
                        <a:pt x="192413" y="330200"/>
                      </a:lnTo>
                      <a:lnTo>
                        <a:pt x="192413" y="165109"/>
                      </a:lnTo>
                      <a:lnTo>
                        <a:pt x="159428" y="165109"/>
                      </a:lnTo>
                      <a:lnTo>
                        <a:pt x="159428" y="132091"/>
                      </a:lnTo>
                      <a:lnTo>
                        <a:pt x="401927" y="132091"/>
                      </a:lnTo>
                      <a:lnTo>
                        <a:pt x="396591" y="117134"/>
                      </a:lnTo>
                      <a:lnTo>
                        <a:pt x="392112" y="110079"/>
                      </a:lnTo>
                      <a:lnTo>
                        <a:pt x="197910" y="110079"/>
                      </a:lnTo>
                      <a:lnTo>
                        <a:pt x="187122" y="107946"/>
                      </a:lnTo>
                      <a:lnTo>
                        <a:pt x="178394" y="102099"/>
                      </a:lnTo>
                      <a:lnTo>
                        <a:pt x="172553" y="93363"/>
                      </a:lnTo>
                      <a:lnTo>
                        <a:pt x="170423" y="82563"/>
                      </a:lnTo>
                      <a:lnTo>
                        <a:pt x="172553" y="71764"/>
                      </a:lnTo>
                      <a:lnTo>
                        <a:pt x="178394" y="63028"/>
                      </a:lnTo>
                      <a:lnTo>
                        <a:pt x="187122" y="57181"/>
                      </a:lnTo>
                      <a:lnTo>
                        <a:pt x="197910" y="55048"/>
                      </a:lnTo>
                      <a:lnTo>
                        <a:pt x="348710" y="55048"/>
                      </a:lnTo>
                      <a:lnTo>
                        <a:pt x="339596" y="45924"/>
                      </a:lnTo>
                      <a:lnTo>
                        <a:pt x="300809" y="21245"/>
                      </a:lnTo>
                      <a:lnTo>
                        <a:pt x="256829" y="5520"/>
                      </a:lnTo>
                      <a:lnTo>
                        <a:pt x="208906" y="0"/>
                      </a:lnTo>
                      <a:close/>
                    </a:path>
                    <a:path w="417829" h="418465">
                      <a:moveTo>
                        <a:pt x="401927" y="132091"/>
                      </a:moveTo>
                      <a:lnTo>
                        <a:pt x="225398" y="132091"/>
                      </a:lnTo>
                      <a:lnTo>
                        <a:pt x="225398" y="330200"/>
                      </a:lnTo>
                      <a:lnTo>
                        <a:pt x="263881" y="330200"/>
                      </a:lnTo>
                      <a:lnTo>
                        <a:pt x="263881" y="363219"/>
                      </a:lnTo>
                      <a:lnTo>
                        <a:pt x="348700" y="363219"/>
                      </a:lnTo>
                      <a:lnTo>
                        <a:pt x="371940" y="339955"/>
                      </a:lnTo>
                      <a:lnTo>
                        <a:pt x="396591" y="301129"/>
                      </a:lnTo>
                      <a:lnTo>
                        <a:pt x="412298" y="257104"/>
                      </a:lnTo>
                      <a:lnTo>
                        <a:pt x="417812" y="209133"/>
                      </a:lnTo>
                      <a:lnTo>
                        <a:pt x="412298" y="161161"/>
                      </a:lnTo>
                      <a:lnTo>
                        <a:pt x="401927" y="132091"/>
                      </a:lnTo>
                      <a:close/>
                    </a:path>
                    <a:path w="417829" h="418465">
                      <a:moveTo>
                        <a:pt x="348710" y="55048"/>
                      </a:moveTo>
                      <a:lnTo>
                        <a:pt x="197910" y="55048"/>
                      </a:lnTo>
                      <a:lnTo>
                        <a:pt x="208699" y="57181"/>
                      </a:lnTo>
                      <a:lnTo>
                        <a:pt x="217427" y="63028"/>
                      </a:lnTo>
                      <a:lnTo>
                        <a:pt x="223268" y="71764"/>
                      </a:lnTo>
                      <a:lnTo>
                        <a:pt x="225398" y="82563"/>
                      </a:lnTo>
                      <a:lnTo>
                        <a:pt x="223268" y="93363"/>
                      </a:lnTo>
                      <a:lnTo>
                        <a:pt x="217427" y="102099"/>
                      </a:lnTo>
                      <a:lnTo>
                        <a:pt x="208699" y="107946"/>
                      </a:lnTo>
                      <a:lnTo>
                        <a:pt x="197910" y="110079"/>
                      </a:lnTo>
                      <a:lnTo>
                        <a:pt x="392112" y="110079"/>
                      </a:lnTo>
                      <a:lnTo>
                        <a:pt x="371940" y="78305"/>
                      </a:lnTo>
                      <a:lnTo>
                        <a:pt x="348710" y="55048"/>
                      </a:lnTo>
                      <a:close/>
                    </a:path>
                  </a:pathLst>
                </a:custGeom>
                <a:solidFill>
                  <a:srgbClr val="E6B81E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</p:grp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7CAAAB7-DEB6-4F7B-8153-D4F12768C68B}"/>
                  </a:ext>
                </a:extLst>
              </p:cNvPr>
              <p:cNvSpPr txBox="1"/>
              <p:nvPr/>
            </p:nvSpPr>
            <p:spPr>
              <a:xfrm>
                <a:off x="2976302" y="3510609"/>
                <a:ext cx="155382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rPr>
                  <a:t>Limit technical data in actual presentation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4B6DD6E-7873-40B7-A682-0F5D8F0F6B66}"/>
                </a:ext>
              </a:extLst>
            </p:cNvPr>
            <p:cNvGrpSpPr/>
            <p:nvPr/>
          </p:nvGrpSpPr>
          <p:grpSpPr>
            <a:xfrm>
              <a:off x="5092792" y="1944008"/>
              <a:ext cx="1772405" cy="2506753"/>
              <a:chOff x="4904561" y="1944008"/>
              <a:chExt cx="1772405" cy="2506753"/>
            </a:xfrm>
          </p:grpSpPr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778371F0-D049-4FC1-B5C8-E0A79815C4EA}"/>
                  </a:ext>
                </a:extLst>
              </p:cNvPr>
              <p:cNvGrpSpPr/>
              <p:nvPr/>
            </p:nvGrpSpPr>
            <p:grpSpPr>
              <a:xfrm>
                <a:off x="5166175" y="1944008"/>
                <a:ext cx="1326879" cy="1326879"/>
                <a:chOff x="5958840" y="3608844"/>
                <a:chExt cx="995159" cy="995159"/>
              </a:xfrm>
            </p:grpSpPr>
            <p:sp>
              <p:nvSpPr>
                <p:cNvPr id="29" name="object 32">
                  <a:extLst>
                    <a:ext uri="{FF2B5EF4-FFF2-40B4-BE49-F238E27FC236}">
                      <a16:creationId xmlns:a16="http://schemas.microsoft.com/office/drawing/2014/main" id="{B4D6A21B-42B6-454C-A2E7-5F358FD10D14}"/>
                    </a:ext>
                  </a:extLst>
                </p:cNvPr>
                <p:cNvSpPr/>
                <p:nvPr/>
              </p:nvSpPr>
              <p:spPr>
                <a:xfrm>
                  <a:off x="5958840" y="3608844"/>
                  <a:ext cx="995159" cy="995159"/>
                </a:xfrm>
                <a:prstGeom prst="rect">
                  <a:avLst/>
                </a:prstGeom>
                <a:blipFill>
                  <a:blip r:embed="rId7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30" name="object 33">
                  <a:extLst>
                    <a:ext uri="{FF2B5EF4-FFF2-40B4-BE49-F238E27FC236}">
                      <a16:creationId xmlns:a16="http://schemas.microsoft.com/office/drawing/2014/main" id="{7E450B2C-51BB-4AA4-B54F-AB4D07FC1050}"/>
                    </a:ext>
                  </a:extLst>
                </p:cNvPr>
                <p:cNvSpPr/>
                <p:nvPr/>
              </p:nvSpPr>
              <p:spPr>
                <a:xfrm>
                  <a:off x="5998464" y="3622547"/>
                  <a:ext cx="920750" cy="920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0750" h="920750">
                      <a:moveTo>
                        <a:pt x="920495" y="0"/>
                      </a:moveTo>
                      <a:lnTo>
                        <a:pt x="273685" y="0"/>
                      </a:lnTo>
                      <a:lnTo>
                        <a:pt x="224495" y="4410"/>
                      </a:lnTo>
                      <a:lnTo>
                        <a:pt x="178196" y="17124"/>
                      </a:lnTo>
                      <a:lnTo>
                        <a:pt x="135560" y="37370"/>
                      </a:lnTo>
                      <a:lnTo>
                        <a:pt x="97362" y="64374"/>
                      </a:lnTo>
                      <a:lnTo>
                        <a:pt x="64374" y="97362"/>
                      </a:lnTo>
                      <a:lnTo>
                        <a:pt x="37370" y="135560"/>
                      </a:lnTo>
                      <a:lnTo>
                        <a:pt x="17124" y="178196"/>
                      </a:lnTo>
                      <a:lnTo>
                        <a:pt x="4410" y="224495"/>
                      </a:lnTo>
                      <a:lnTo>
                        <a:pt x="0" y="273684"/>
                      </a:lnTo>
                      <a:lnTo>
                        <a:pt x="0" y="920495"/>
                      </a:lnTo>
                      <a:lnTo>
                        <a:pt x="646811" y="920495"/>
                      </a:lnTo>
                      <a:lnTo>
                        <a:pt x="696000" y="916085"/>
                      </a:lnTo>
                      <a:lnTo>
                        <a:pt x="742299" y="903371"/>
                      </a:lnTo>
                      <a:lnTo>
                        <a:pt x="784935" y="883125"/>
                      </a:lnTo>
                      <a:lnTo>
                        <a:pt x="823133" y="856121"/>
                      </a:lnTo>
                      <a:lnTo>
                        <a:pt x="856121" y="823133"/>
                      </a:lnTo>
                      <a:lnTo>
                        <a:pt x="883125" y="784935"/>
                      </a:lnTo>
                      <a:lnTo>
                        <a:pt x="903371" y="742299"/>
                      </a:lnTo>
                      <a:lnTo>
                        <a:pt x="916085" y="696000"/>
                      </a:lnTo>
                      <a:lnTo>
                        <a:pt x="920495" y="646810"/>
                      </a:lnTo>
                      <a:lnTo>
                        <a:pt x="920495" y="0"/>
                      </a:lnTo>
                      <a:close/>
                    </a:path>
                  </a:pathLst>
                </a:custGeom>
                <a:solidFill>
                  <a:srgbClr val="F1F1F1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31" name="object 34">
                  <a:extLst>
                    <a:ext uri="{FF2B5EF4-FFF2-40B4-BE49-F238E27FC236}">
                      <a16:creationId xmlns:a16="http://schemas.microsoft.com/office/drawing/2014/main" id="{41EA0D21-77FC-421B-AD84-3C181F58BC10}"/>
                    </a:ext>
                  </a:extLst>
                </p:cNvPr>
                <p:cNvSpPr/>
                <p:nvPr/>
              </p:nvSpPr>
              <p:spPr>
                <a:xfrm>
                  <a:off x="6155435" y="3805453"/>
                  <a:ext cx="601954" cy="601954"/>
                </a:xfrm>
                <a:prstGeom prst="rect">
                  <a:avLst/>
                </a:prstGeom>
                <a:blipFill>
                  <a:blip r:embed="rId8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32" name="object 35">
                  <a:extLst>
                    <a:ext uri="{FF2B5EF4-FFF2-40B4-BE49-F238E27FC236}">
                      <a16:creationId xmlns:a16="http://schemas.microsoft.com/office/drawing/2014/main" id="{F0E71AC5-AA2B-433D-9D4A-BDF960595A58}"/>
                    </a:ext>
                  </a:extLst>
                </p:cNvPr>
                <p:cNvSpPr/>
                <p:nvPr/>
              </p:nvSpPr>
              <p:spPr>
                <a:xfrm>
                  <a:off x="6376478" y="3890476"/>
                  <a:ext cx="302895" cy="384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895" h="384175">
                      <a:moveTo>
                        <a:pt x="131940" y="0"/>
                      </a:moveTo>
                      <a:lnTo>
                        <a:pt x="119133" y="2597"/>
                      </a:lnTo>
                      <a:lnTo>
                        <a:pt x="108644" y="9671"/>
                      </a:lnTo>
                      <a:lnTo>
                        <a:pt x="101558" y="20139"/>
                      </a:lnTo>
                      <a:lnTo>
                        <a:pt x="98955" y="32923"/>
                      </a:lnTo>
                      <a:lnTo>
                        <a:pt x="83725" y="88533"/>
                      </a:lnTo>
                      <a:lnTo>
                        <a:pt x="50096" y="129636"/>
                      </a:lnTo>
                      <a:lnTo>
                        <a:pt x="16157" y="155306"/>
                      </a:lnTo>
                      <a:lnTo>
                        <a:pt x="0" y="164617"/>
                      </a:lnTo>
                      <a:lnTo>
                        <a:pt x="0" y="340209"/>
                      </a:lnTo>
                      <a:lnTo>
                        <a:pt x="24146" y="347068"/>
                      </a:lnTo>
                      <a:lnTo>
                        <a:pt x="44736" y="362158"/>
                      </a:lnTo>
                      <a:lnTo>
                        <a:pt x="71820" y="377248"/>
                      </a:lnTo>
                      <a:lnTo>
                        <a:pt x="115448" y="384107"/>
                      </a:lnTo>
                      <a:lnTo>
                        <a:pt x="214403" y="384107"/>
                      </a:lnTo>
                      <a:lnTo>
                        <a:pt x="227211" y="381509"/>
                      </a:lnTo>
                      <a:lnTo>
                        <a:pt x="237699" y="374435"/>
                      </a:lnTo>
                      <a:lnTo>
                        <a:pt x="244786" y="363967"/>
                      </a:lnTo>
                      <a:lnTo>
                        <a:pt x="247388" y="351183"/>
                      </a:lnTo>
                      <a:lnTo>
                        <a:pt x="247388" y="342404"/>
                      </a:lnTo>
                      <a:lnTo>
                        <a:pt x="244090" y="334721"/>
                      </a:lnTo>
                      <a:lnTo>
                        <a:pt x="238592" y="329234"/>
                      </a:lnTo>
                      <a:lnTo>
                        <a:pt x="241891" y="329234"/>
                      </a:lnTo>
                      <a:lnTo>
                        <a:pt x="254698" y="326636"/>
                      </a:lnTo>
                      <a:lnTo>
                        <a:pt x="265186" y="319563"/>
                      </a:lnTo>
                      <a:lnTo>
                        <a:pt x="272273" y="309094"/>
                      </a:lnTo>
                      <a:lnTo>
                        <a:pt x="274876" y="296311"/>
                      </a:lnTo>
                      <a:lnTo>
                        <a:pt x="274876" y="287531"/>
                      </a:lnTo>
                      <a:lnTo>
                        <a:pt x="271577" y="279300"/>
                      </a:lnTo>
                      <a:lnTo>
                        <a:pt x="265530" y="273264"/>
                      </a:lnTo>
                      <a:lnTo>
                        <a:pt x="275829" y="269063"/>
                      </a:lnTo>
                      <a:lnTo>
                        <a:pt x="284016" y="261878"/>
                      </a:lnTo>
                      <a:lnTo>
                        <a:pt x="289419" y="252430"/>
                      </a:lnTo>
                      <a:lnTo>
                        <a:pt x="291368" y="241438"/>
                      </a:lnTo>
                      <a:lnTo>
                        <a:pt x="290664" y="234579"/>
                      </a:lnTo>
                      <a:lnTo>
                        <a:pt x="288620" y="228132"/>
                      </a:lnTo>
                      <a:lnTo>
                        <a:pt x="285338" y="222302"/>
                      </a:lnTo>
                      <a:lnTo>
                        <a:pt x="280923" y="217294"/>
                      </a:lnTo>
                      <a:lnTo>
                        <a:pt x="289608" y="212647"/>
                      </a:lnTo>
                      <a:lnTo>
                        <a:pt x="296385" y="205634"/>
                      </a:lnTo>
                      <a:lnTo>
                        <a:pt x="300792" y="196769"/>
                      </a:lnTo>
                      <a:lnTo>
                        <a:pt x="302364" y="186566"/>
                      </a:lnTo>
                      <a:lnTo>
                        <a:pt x="299761" y="173782"/>
                      </a:lnTo>
                      <a:lnTo>
                        <a:pt x="292674" y="163314"/>
                      </a:lnTo>
                      <a:lnTo>
                        <a:pt x="282186" y="156240"/>
                      </a:lnTo>
                      <a:lnTo>
                        <a:pt x="269378" y="153642"/>
                      </a:lnTo>
                      <a:lnTo>
                        <a:pt x="156129" y="153642"/>
                      </a:lnTo>
                      <a:lnTo>
                        <a:pt x="148983" y="146509"/>
                      </a:lnTo>
                      <a:lnTo>
                        <a:pt x="148433" y="137729"/>
                      </a:lnTo>
                      <a:lnTo>
                        <a:pt x="151242" y="127758"/>
                      </a:lnTo>
                      <a:lnTo>
                        <a:pt x="156885" y="109813"/>
                      </a:lnTo>
                      <a:lnTo>
                        <a:pt x="162426" y="79625"/>
                      </a:lnTo>
                      <a:lnTo>
                        <a:pt x="164925" y="32923"/>
                      </a:lnTo>
                      <a:lnTo>
                        <a:pt x="162323" y="20139"/>
                      </a:lnTo>
                      <a:lnTo>
                        <a:pt x="155236" y="9671"/>
                      </a:lnTo>
                      <a:lnTo>
                        <a:pt x="144748" y="2597"/>
                      </a:lnTo>
                      <a:lnTo>
                        <a:pt x="131940" y="0"/>
                      </a:lnTo>
                      <a:close/>
                    </a:path>
                  </a:pathLst>
                </a:custGeom>
                <a:solidFill>
                  <a:srgbClr val="C42E1A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33" name="object 36">
                  <a:extLst>
                    <a:ext uri="{FF2B5EF4-FFF2-40B4-BE49-F238E27FC236}">
                      <a16:creationId xmlns:a16="http://schemas.microsoft.com/office/drawing/2014/main" id="{D2F7AAF2-D6FC-4353-B013-048E3CA40417}"/>
                    </a:ext>
                  </a:extLst>
                </p:cNvPr>
                <p:cNvSpPr/>
                <p:nvPr/>
              </p:nvSpPr>
              <p:spPr>
                <a:xfrm>
                  <a:off x="6239040" y="4027657"/>
                  <a:ext cx="104453" cy="230464"/>
                </a:xfrm>
                <a:prstGeom prst="rect">
                  <a:avLst/>
                </a:prstGeom>
                <a:blipFill>
                  <a:blip r:embed="rId9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</p:grp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DB779DD-8F8C-4FFD-B49C-4986E81363C7}"/>
                  </a:ext>
                </a:extLst>
              </p:cNvPr>
              <p:cNvSpPr txBox="1"/>
              <p:nvPr/>
            </p:nvSpPr>
            <p:spPr>
              <a:xfrm>
                <a:off x="4904561" y="3527431"/>
                <a:ext cx="177240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rPr>
                  <a:t>Make sure slides are visually pleasing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24E1C60-092A-4B2E-ABD7-9A2EACEDC9D3}"/>
                </a:ext>
              </a:extLst>
            </p:cNvPr>
            <p:cNvGrpSpPr/>
            <p:nvPr/>
          </p:nvGrpSpPr>
          <p:grpSpPr>
            <a:xfrm>
              <a:off x="7346327" y="1944006"/>
              <a:ext cx="1670476" cy="2489933"/>
              <a:chOff x="7343702" y="1944006"/>
              <a:chExt cx="1670476" cy="2489933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8B73A641-CA28-4AE5-ADEB-2CD50FF6EDBA}"/>
                  </a:ext>
                </a:extLst>
              </p:cNvPr>
              <p:cNvGrpSpPr/>
              <p:nvPr/>
            </p:nvGrpSpPr>
            <p:grpSpPr>
              <a:xfrm>
                <a:off x="7534874" y="1944006"/>
                <a:ext cx="1326879" cy="1324846"/>
                <a:chOff x="9503664" y="932700"/>
                <a:chExt cx="995159" cy="993635"/>
              </a:xfrm>
            </p:grpSpPr>
            <p:sp>
              <p:nvSpPr>
                <p:cNvPr id="22" name="object 26">
                  <a:extLst>
                    <a:ext uri="{FF2B5EF4-FFF2-40B4-BE49-F238E27FC236}">
                      <a16:creationId xmlns:a16="http://schemas.microsoft.com/office/drawing/2014/main" id="{07D5088A-FABE-456F-A2C2-F0CE578F177C}"/>
                    </a:ext>
                  </a:extLst>
                </p:cNvPr>
                <p:cNvSpPr/>
                <p:nvPr/>
              </p:nvSpPr>
              <p:spPr>
                <a:xfrm>
                  <a:off x="9503664" y="932700"/>
                  <a:ext cx="995159" cy="993635"/>
                </a:xfrm>
                <a:prstGeom prst="rect">
                  <a:avLst/>
                </a:prstGeom>
                <a:blipFill>
                  <a:blip r:embed="rId4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23" name="object 27">
                  <a:extLst>
                    <a:ext uri="{FF2B5EF4-FFF2-40B4-BE49-F238E27FC236}">
                      <a16:creationId xmlns:a16="http://schemas.microsoft.com/office/drawing/2014/main" id="{03AFA83E-886B-4B65-8724-491BB063FBD7}"/>
                    </a:ext>
                  </a:extLst>
                </p:cNvPr>
                <p:cNvSpPr/>
                <p:nvPr/>
              </p:nvSpPr>
              <p:spPr>
                <a:xfrm>
                  <a:off x="9543288" y="946403"/>
                  <a:ext cx="920750" cy="919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0750" h="919480">
                      <a:moveTo>
                        <a:pt x="920495" y="0"/>
                      </a:moveTo>
                      <a:lnTo>
                        <a:pt x="273176" y="0"/>
                      </a:lnTo>
                      <a:lnTo>
                        <a:pt x="224071" y="4401"/>
                      </a:lnTo>
                      <a:lnTo>
                        <a:pt x="177854" y="17090"/>
                      </a:lnTo>
                      <a:lnTo>
                        <a:pt x="135297" y="37295"/>
                      </a:lnTo>
                      <a:lnTo>
                        <a:pt x="97170" y="64246"/>
                      </a:lnTo>
                      <a:lnTo>
                        <a:pt x="64246" y="97170"/>
                      </a:lnTo>
                      <a:lnTo>
                        <a:pt x="37295" y="135297"/>
                      </a:lnTo>
                      <a:lnTo>
                        <a:pt x="17090" y="177854"/>
                      </a:lnTo>
                      <a:lnTo>
                        <a:pt x="4401" y="224071"/>
                      </a:lnTo>
                      <a:lnTo>
                        <a:pt x="0" y="273176"/>
                      </a:lnTo>
                      <a:lnTo>
                        <a:pt x="0" y="918972"/>
                      </a:lnTo>
                      <a:lnTo>
                        <a:pt x="647318" y="918972"/>
                      </a:lnTo>
                      <a:lnTo>
                        <a:pt x="696424" y="914570"/>
                      </a:lnTo>
                      <a:lnTo>
                        <a:pt x="742641" y="901881"/>
                      </a:lnTo>
                      <a:lnTo>
                        <a:pt x="785198" y="881676"/>
                      </a:lnTo>
                      <a:lnTo>
                        <a:pt x="823325" y="854725"/>
                      </a:lnTo>
                      <a:lnTo>
                        <a:pt x="856249" y="821801"/>
                      </a:lnTo>
                      <a:lnTo>
                        <a:pt x="883200" y="783674"/>
                      </a:lnTo>
                      <a:lnTo>
                        <a:pt x="903405" y="741117"/>
                      </a:lnTo>
                      <a:lnTo>
                        <a:pt x="916094" y="694900"/>
                      </a:lnTo>
                      <a:lnTo>
                        <a:pt x="920495" y="645795"/>
                      </a:lnTo>
                      <a:lnTo>
                        <a:pt x="920495" y="0"/>
                      </a:lnTo>
                      <a:close/>
                    </a:path>
                  </a:pathLst>
                </a:custGeom>
                <a:solidFill>
                  <a:srgbClr val="F1F1F1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24" name="object 28">
                  <a:extLst>
                    <a:ext uri="{FF2B5EF4-FFF2-40B4-BE49-F238E27FC236}">
                      <a16:creationId xmlns:a16="http://schemas.microsoft.com/office/drawing/2014/main" id="{0F5AA92B-64B7-476A-BC5B-C29E9FDB0C66}"/>
                    </a:ext>
                  </a:extLst>
                </p:cNvPr>
                <p:cNvSpPr/>
                <p:nvPr/>
              </p:nvSpPr>
              <p:spPr>
                <a:xfrm>
                  <a:off x="9700259" y="1127721"/>
                  <a:ext cx="601954" cy="603542"/>
                </a:xfrm>
                <a:prstGeom prst="rect">
                  <a:avLst/>
                </a:prstGeom>
                <a:blipFill>
                  <a:blip r:embed="rId10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25" name="object 29">
                  <a:extLst>
                    <a:ext uri="{FF2B5EF4-FFF2-40B4-BE49-F238E27FC236}">
                      <a16:creationId xmlns:a16="http://schemas.microsoft.com/office/drawing/2014/main" id="{0E015630-F0F8-4ADB-846A-C221C8551F87}"/>
                    </a:ext>
                  </a:extLst>
                </p:cNvPr>
                <p:cNvSpPr/>
                <p:nvPr/>
              </p:nvSpPr>
              <p:spPr>
                <a:xfrm>
                  <a:off x="9772869" y="1207498"/>
                  <a:ext cx="462280" cy="241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2279" h="241300">
                      <a:moveTo>
                        <a:pt x="230896" y="0"/>
                      </a:moveTo>
                      <a:lnTo>
                        <a:pt x="0" y="220139"/>
                      </a:lnTo>
                      <a:lnTo>
                        <a:pt x="24738" y="241051"/>
                      </a:lnTo>
                      <a:lnTo>
                        <a:pt x="230896" y="45143"/>
                      </a:lnTo>
                      <a:lnTo>
                        <a:pt x="278245" y="45143"/>
                      </a:lnTo>
                      <a:lnTo>
                        <a:pt x="230896" y="0"/>
                      </a:lnTo>
                      <a:close/>
                    </a:path>
                    <a:path w="462279" h="241300">
                      <a:moveTo>
                        <a:pt x="278245" y="45143"/>
                      </a:moveTo>
                      <a:lnTo>
                        <a:pt x="230896" y="45143"/>
                      </a:lnTo>
                      <a:lnTo>
                        <a:pt x="437053" y="241051"/>
                      </a:lnTo>
                      <a:lnTo>
                        <a:pt x="461792" y="220139"/>
                      </a:lnTo>
                      <a:lnTo>
                        <a:pt x="278245" y="45143"/>
                      </a:lnTo>
                      <a:close/>
                    </a:path>
                  </a:pathLst>
                </a:custGeom>
                <a:solidFill>
                  <a:srgbClr val="E76617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26" name="object 30">
                  <a:extLst>
                    <a:ext uri="{FF2B5EF4-FFF2-40B4-BE49-F238E27FC236}">
                      <a16:creationId xmlns:a16="http://schemas.microsoft.com/office/drawing/2014/main" id="{7F8E32F1-9C34-443E-B247-ABA27E3C52A6}"/>
                    </a:ext>
                  </a:extLst>
                </p:cNvPr>
                <p:cNvSpPr/>
                <p:nvPr/>
              </p:nvSpPr>
              <p:spPr>
                <a:xfrm>
                  <a:off x="9838839" y="1283458"/>
                  <a:ext cx="330200" cy="320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0200" h="320675">
                      <a:moveTo>
                        <a:pt x="164925" y="0"/>
                      </a:moveTo>
                      <a:lnTo>
                        <a:pt x="0" y="156836"/>
                      </a:lnTo>
                      <a:lnTo>
                        <a:pt x="0" y="320276"/>
                      </a:lnTo>
                      <a:lnTo>
                        <a:pt x="131940" y="320276"/>
                      </a:lnTo>
                      <a:lnTo>
                        <a:pt x="131940" y="182700"/>
                      </a:lnTo>
                      <a:lnTo>
                        <a:pt x="329851" y="182700"/>
                      </a:lnTo>
                      <a:lnTo>
                        <a:pt x="329851" y="156836"/>
                      </a:lnTo>
                      <a:lnTo>
                        <a:pt x="164925" y="0"/>
                      </a:lnTo>
                      <a:close/>
                    </a:path>
                    <a:path w="330200" h="320675">
                      <a:moveTo>
                        <a:pt x="329851" y="182700"/>
                      </a:moveTo>
                      <a:lnTo>
                        <a:pt x="197910" y="182700"/>
                      </a:lnTo>
                      <a:lnTo>
                        <a:pt x="197910" y="320276"/>
                      </a:lnTo>
                      <a:lnTo>
                        <a:pt x="329851" y="320276"/>
                      </a:lnTo>
                      <a:lnTo>
                        <a:pt x="329851" y="182700"/>
                      </a:lnTo>
                      <a:close/>
                    </a:path>
                  </a:pathLst>
                </a:custGeom>
                <a:solidFill>
                  <a:srgbClr val="E76617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</p:grp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432574C-D616-46EC-9E24-DE082D8CA3A5}"/>
                  </a:ext>
                </a:extLst>
              </p:cNvPr>
              <p:cNvSpPr txBox="1"/>
              <p:nvPr/>
            </p:nvSpPr>
            <p:spPr>
              <a:xfrm>
                <a:off x="7343702" y="3510609"/>
                <a:ext cx="167047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rPr>
                  <a:t>Include backup slides with supporting data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8FCBCEC-FBD2-4CCE-B46C-54ECCBD8C02B}"/>
                </a:ext>
              </a:extLst>
            </p:cNvPr>
            <p:cNvGrpSpPr/>
            <p:nvPr/>
          </p:nvGrpSpPr>
          <p:grpSpPr>
            <a:xfrm>
              <a:off x="9359459" y="1944008"/>
              <a:ext cx="2392008" cy="2489931"/>
              <a:chOff x="9359459" y="1944008"/>
              <a:chExt cx="2392008" cy="2489931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0A75BA6E-A2A9-4E20-8F85-0530F53DA480}"/>
                  </a:ext>
                </a:extLst>
              </p:cNvPr>
              <p:cNvGrpSpPr/>
              <p:nvPr/>
            </p:nvGrpSpPr>
            <p:grpSpPr>
              <a:xfrm>
                <a:off x="9720591" y="1944008"/>
                <a:ext cx="1326879" cy="1326879"/>
                <a:chOff x="7731252" y="3608844"/>
                <a:chExt cx="995159" cy="995159"/>
              </a:xfrm>
            </p:grpSpPr>
            <p:sp>
              <p:nvSpPr>
                <p:cNvPr id="16" name="object 39">
                  <a:extLst>
                    <a:ext uri="{FF2B5EF4-FFF2-40B4-BE49-F238E27FC236}">
                      <a16:creationId xmlns:a16="http://schemas.microsoft.com/office/drawing/2014/main" id="{E3CC7CC2-5D37-44AF-B9B1-4BFDB5749AD5}"/>
                    </a:ext>
                  </a:extLst>
                </p:cNvPr>
                <p:cNvSpPr/>
                <p:nvPr/>
              </p:nvSpPr>
              <p:spPr>
                <a:xfrm>
                  <a:off x="7731252" y="3608844"/>
                  <a:ext cx="995159" cy="995159"/>
                </a:xfrm>
                <a:prstGeom prst="rect">
                  <a:avLst/>
                </a:prstGeom>
                <a:blipFill>
                  <a:blip r:embed="rId7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17" name="object 40">
                  <a:extLst>
                    <a:ext uri="{FF2B5EF4-FFF2-40B4-BE49-F238E27FC236}">
                      <a16:creationId xmlns:a16="http://schemas.microsoft.com/office/drawing/2014/main" id="{DC0FE4B7-9ACD-4B07-A768-8F7541205C2E}"/>
                    </a:ext>
                  </a:extLst>
                </p:cNvPr>
                <p:cNvSpPr/>
                <p:nvPr/>
              </p:nvSpPr>
              <p:spPr>
                <a:xfrm>
                  <a:off x="7770876" y="3622547"/>
                  <a:ext cx="920750" cy="920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0750" h="920750">
                      <a:moveTo>
                        <a:pt x="920496" y="0"/>
                      </a:moveTo>
                      <a:lnTo>
                        <a:pt x="273684" y="0"/>
                      </a:lnTo>
                      <a:lnTo>
                        <a:pt x="224495" y="4410"/>
                      </a:lnTo>
                      <a:lnTo>
                        <a:pt x="178196" y="17124"/>
                      </a:lnTo>
                      <a:lnTo>
                        <a:pt x="135560" y="37370"/>
                      </a:lnTo>
                      <a:lnTo>
                        <a:pt x="97362" y="64374"/>
                      </a:lnTo>
                      <a:lnTo>
                        <a:pt x="64374" y="97362"/>
                      </a:lnTo>
                      <a:lnTo>
                        <a:pt x="37370" y="135560"/>
                      </a:lnTo>
                      <a:lnTo>
                        <a:pt x="17124" y="178196"/>
                      </a:lnTo>
                      <a:lnTo>
                        <a:pt x="4410" y="224495"/>
                      </a:lnTo>
                      <a:lnTo>
                        <a:pt x="0" y="273684"/>
                      </a:lnTo>
                      <a:lnTo>
                        <a:pt x="0" y="920495"/>
                      </a:lnTo>
                      <a:lnTo>
                        <a:pt x="646810" y="920495"/>
                      </a:lnTo>
                      <a:lnTo>
                        <a:pt x="696000" y="916085"/>
                      </a:lnTo>
                      <a:lnTo>
                        <a:pt x="742299" y="903371"/>
                      </a:lnTo>
                      <a:lnTo>
                        <a:pt x="784935" y="883125"/>
                      </a:lnTo>
                      <a:lnTo>
                        <a:pt x="823133" y="856121"/>
                      </a:lnTo>
                      <a:lnTo>
                        <a:pt x="856121" y="823133"/>
                      </a:lnTo>
                      <a:lnTo>
                        <a:pt x="883125" y="784935"/>
                      </a:lnTo>
                      <a:lnTo>
                        <a:pt x="903371" y="742299"/>
                      </a:lnTo>
                      <a:lnTo>
                        <a:pt x="916085" y="696000"/>
                      </a:lnTo>
                      <a:lnTo>
                        <a:pt x="920496" y="646810"/>
                      </a:lnTo>
                      <a:lnTo>
                        <a:pt x="920496" y="0"/>
                      </a:lnTo>
                      <a:close/>
                    </a:path>
                  </a:pathLst>
                </a:custGeom>
                <a:solidFill>
                  <a:srgbClr val="F1F1F1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18" name="object 41">
                  <a:extLst>
                    <a:ext uri="{FF2B5EF4-FFF2-40B4-BE49-F238E27FC236}">
                      <a16:creationId xmlns:a16="http://schemas.microsoft.com/office/drawing/2014/main" id="{60F29953-24C4-4AA7-925E-80D967DF7FB4}"/>
                    </a:ext>
                  </a:extLst>
                </p:cNvPr>
                <p:cNvSpPr/>
                <p:nvPr/>
              </p:nvSpPr>
              <p:spPr>
                <a:xfrm>
                  <a:off x="7927847" y="3805453"/>
                  <a:ext cx="601954" cy="601954"/>
                </a:xfrm>
                <a:prstGeom prst="rect">
                  <a:avLst/>
                </a:prstGeom>
                <a:blipFill>
                  <a:blip r:embed="rId11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  <p:sp>
              <p:nvSpPr>
                <p:cNvPr id="19" name="object 42">
                  <a:extLst>
                    <a:ext uri="{FF2B5EF4-FFF2-40B4-BE49-F238E27FC236}">
                      <a16:creationId xmlns:a16="http://schemas.microsoft.com/office/drawing/2014/main" id="{EEBA964E-06FD-4B36-8224-102F99582427}"/>
                    </a:ext>
                  </a:extLst>
                </p:cNvPr>
                <p:cNvSpPr/>
                <p:nvPr/>
              </p:nvSpPr>
              <p:spPr>
                <a:xfrm>
                  <a:off x="7977367" y="3905840"/>
                  <a:ext cx="508000" cy="3562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8000" h="356235">
                      <a:moveTo>
                        <a:pt x="46728" y="127304"/>
                      </a:moveTo>
                      <a:lnTo>
                        <a:pt x="0" y="171750"/>
                      </a:lnTo>
                      <a:lnTo>
                        <a:pt x="179769" y="356122"/>
                      </a:lnTo>
                      <a:lnTo>
                        <a:pt x="227047" y="312224"/>
                      </a:lnTo>
                      <a:lnTo>
                        <a:pt x="276281" y="265582"/>
                      </a:lnTo>
                      <a:lnTo>
                        <a:pt x="181968" y="265582"/>
                      </a:lnTo>
                      <a:lnTo>
                        <a:pt x="46728" y="127304"/>
                      </a:lnTo>
                      <a:close/>
                    </a:path>
                    <a:path w="508000" h="356235">
                      <a:moveTo>
                        <a:pt x="463441" y="0"/>
                      </a:moveTo>
                      <a:lnTo>
                        <a:pt x="181968" y="265582"/>
                      </a:lnTo>
                      <a:lnTo>
                        <a:pt x="276281" y="265582"/>
                      </a:lnTo>
                      <a:lnTo>
                        <a:pt x="507971" y="46092"/>
                      </a:lnTo>
                      <a:lnTo>
                        <a:pt x="463441" y="0"/>
                      </a:lnTo>
                      <a:close/>
                    </a:path>
                  </a:pathLst>
                </a:custGeom>
                <a:solidFill>
                  <a:srgbClr val="918554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endParaRPr>
                </a:p>
              </p:txBody>
            </p:sp>
          </p:grp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397BDB-1929-4DCC-B42B-5F80D1C9B078}"/>
                  </a:ext>
                </a:extLst>
              </p:cNvPr>
              <p:cNvSpPr txBox="1"/>
              <p:nvPr/>
            </p:nvSpPr>
            <p:spPr>
              <a:xfrm>
                <a:off x="9359459" y="3510609"/>
                <a:ext cx="239200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utami" panose="020B0502040204020203" pitchFamily="34" charset="0"/>
                    <a:cs typeface="Gautami" panose="020B0502040204020203" pitchFamily="34" charset="0"/>
                  </a:rPr>
                  <a:t>Include information on business model and go-to-market strategy</a:t>
                </a:r>
              </a:p>
            </p:txBody>
          </p:sp>
        </p:grp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CF9E3A73-8EC6-40C0-8482-51D5EB0FBD86}"/>
              </a:ext>
            </a:extLst>
          </p:cNvPr>
          <p:cNvSpPr txBox="1"/>
          <p:nvPr/>
        </p:nvSpPr>
        <p:spPr>
          <a:xfrm>
            <a:off x="2186061" y="5617029"/>
            <a:ext cx="7819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Practice and remember to relax – you got this!</a:t>
            </a:r>
          </a:p>
        </p:txBody>
      </p:sp>
    </p:spTree>
    <p:extLst>
      <p:ext uri="{BB962C8B-B14F-4D97-AF65-F5344CB8AC3E}">
        <p14:creationId xmlns:p14="http://schemas.microsoft.com/office/powerpoint/2010/main" val="2804820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97CDB29-0AA0-46FC-A214-060F8D51B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282701"/>
            <a:ext cx="5096060" cy="4307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000" dirty="0">
                <a:latin typeface="Gautami" panose="020B0502040204020203" pitchFamily="34" charset="0"/>
                <a:cs typeface="Gautami" panose="020B0502040204020203" pitchFamily="34" charset="0"/>
              </a:rPr>
              <a:t>Slide Template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AF2BD450-DE71-49E5-AB2C-13043E092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75" y="5494187"/>
            <a:ext cx="1590675" cy="985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372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FDD57E-DC6C-461F-8647-64CA8ADC3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" y="0"/>
            <a:ext cx="1895475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4DAFA9-EC63-D04F-8F6F-1EAEB76D7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31752" y="0"/>
            <a:ext cx="457200" cy="2514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959107D-4469-4BD4-BA32-6B8CF513EAD4}"/>
              </a:ext>
            </a:extLst>
          </p:cNvPr>
          <p:cNvSpPr txBox="1"/>
          <p:nvPr/>
        </p:nvSpPr>
        <p:spPr>
          <a:xfrm>
            <a:off x="1688351" y="1725558"/>
            <a:ext cx="921521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What is the technology or service and what is innovative about it?</a:t>
            </a:r>
          </a:p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What type of product, process, or software can the innovation be incorporated into?</a:t>
            </a:r>
          </a:p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What is the status of any such intellectual property protection (e.g., technology disclosure, patent applications, issued patents, registered copyrights or marks)?</a:t>
            </a:r>
          </a:p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What are the plans for establishing and building an intellectual property portfolio or strategy?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F8F873D-758B-4CB3-A006-8DB242D69D34}"/>
              </a:ext>
            </a:extLst>
          </p:cNvPr>
          <p:cNvSpPr txBox="1">
            <a:spLocks/>
          </p:cNvSpPr>
          <p:nvPr/>
        </p:nvSpPr>
        <p:spPr>
          <a:xfrm>
            <a:off x="1640813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Gautami" panose="020B0502040204020203" pitchFamily="34" charset="0"/>
                <a:ea typeface="+mj-ea"/>
                <a:cs typeface="Gautami" panose="020B0502040204020203" pitchFamily="34" charset="0"/>
              </a:rPr>
              <a:t>Slide 1: Technology/Service</a:t>
            </a:r>
          </a:p>
        </p:txBody>
      </p:sp>
    </p:spTree>
    <p:extLst>
      <p:ext uri="{BB962C8B-B14F-4D97-AF65-F5344CB8AC3E}">
        <p14:creationId xmlns:p14="http://schemas.microsoft.com/office/powerpoint/2010/main" val="919593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FDD57E-DC6C-461F-8647-64CA8ADC3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" y="0"/>
            <a:ext cx="1895475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4DAFA9-EC63-D04F-8F6F-1EAEB76D7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31752" y="0"/>
            <a:ext cx="457200" cy="2514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959107D-4469-4BD4-BA32-6B8CF513EAD4}"/>
              </a:ext>
            </a:extLst>
          </p:cNvPr>
          <p:cNvSpPr txBox="1"/>
          <p:nvPr/>
        </p:nvSpPr>
        <p:spPr>
          <a:xfrm>
            <a:off x="1688351" y="1725558"/>
            <a:ext cx="921521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What specific market need will the technology or service satisfy?</a:t>
            </a:r>
          </a:p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How has the market opportunity been validated through customer discovery or industry outreach?</a:t>
            </a:r>
          </a:p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Has any member of the team or company participated in any formal customer discovery training through a National Science Foundation I-Corps Regional or National Program?</a:t>
            </a:r>
          </a:p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What is the current value proposition and what would be the potential market entry point?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F8F873D-758B-4CB3-A006-8DB242D69D34}"/>
              </a:ext>
            </a:extLst>
          </p:cNvPr>
          <p:cNvSpPr txBox="1">
            <a:spLocks/>
          </p:cNvSpPr>
          <p:nvPr/>
        </p:nvSpPr>
        <p:spPr>
          <a:xfrm>
            <a:off x="1640813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Gautami" panose="020B0502040204020203" pitchFamily="34" charset="0"/>
                <a:ea typeface="+mj-ea"/>
                <a:cs typeface="Gautami" panose="020B0502040204020203" pitchFamily="34" charset="0"/>
              </a:rPr>
              <a:t>Slide 2: Market Opportunity</a:t>
            </a:r>
          </a:p>
        </p:txBody>
      </p:sp>
    </p:spTree>
    <p:extLst>
      <p:ext uri="{BB962C8B-B14F-4D97-AF65-F5344CB8AC3E}">
        <p14:creationId xmlns:p14="http://schemas.microsoft.com/office/powerpoint/2010/main" val="1091129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FDD57E-DC6C-461F-8647-64CA8ADC3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" y="0"/>
            <a:ext cx="1895475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4DAFA9-EC63-D04F-8F6F-1EAEB76D7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31752" y="0"/>
            <a:ext cx="457200" cy="2514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959107D-4469-4BD4-BA32-6B8CF513EAD4}"/>
              </a:ext>
            </a:extLst>
          </p:cNvPr>
          <p:cNvSpPr txBox="1"/>
          <p:nvPr/>
        </p:nvSpPr>
        <p:spPr>
          <a:xfrm>
            <a:off x="1688351" y="1725558"/>
            <a:ext cx="921521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What is the projected development and commercialization pathway for the technology or service?</a:t>
            </a:r>
          </a:p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What are the potential barriers to commercialization?</a:t>
            </a:r>
          </a:p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How did customer or end-user feedback inform the commercialization plan and go-to-market strategy for the technology or service?</a:t>
            </a:r>
          </a:p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What support structures exist (or are needed) in order to introduce the new product or service to the market?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F8F873D-758B-4CB3-A006-8DB242D69D34}"/>
              </a:ext>
            </a:extLst>
          </p:cNvPr>
          <p:cNvSpPr txBox="1">
            <a:spLocks/>
          </p:cNvSpPr>
          <p:nvPr/>
        </p:nvSpPr>
        <p:spPr>
          <a:xfrm>
            <a:off x="1640813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Gautami" panose="020B0502040204020203" pitchFamily="34" charset="0"/>
                <a:ea typeface="+mj-ea"/>
                <a:cs typeface="Gautami" panose="020B0502040204020203" pitchFamily="34" charset="0"/>
              </a:rPr>
              <a:t>Slide 3: Commercialization Pathway</a:t>
            </a:r>
          </a:p>
        </p:txBody>
      </p:sp>
    </p:spTree>
    <p:extLst>
      <p:ext uri="{BB962C8B-B14F-4D97-AF65-F5344CB8AC3E}">
        <p14:creationId xmlns:p14="http://schemas.microsoft.com/office/powerpoint/2010/main" val="65571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FDD57E-DC6C-461F-8647-64CA8ADC3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" y="0"/>
            <a:ext cx="1895475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4DAFA9-EC63-D04F-8F6F-1EAEB76D7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31752" y="0"/>
            <a:ext cx="457200" cy="2514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959107D-4469-4BD4-BA32-6B8CF513EAD4}"/>
              </a:ext>
            </a:extLst>
          </p:cNvPr>
          <p:cNvSpPr txBox="1"/>
          <p:nvPr/>
        </p:nvSpPr>
        <p:spPr>
          <a:xfrm>
            <a:off x="1688351" y="1725558"/>
            <a:ext cx="921521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What commitment of resources (e.g., patent expenditures, equipment, corporate formation) has the team, company, campus, or a third party made to support this effort to date?</a:t>
            </a:r>
          </a:p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What type of commitment is needed to initiate the commercialization strategy?</a:t>
            </a:r>
          </a:p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What steps will the team or company take to secure the commitment of a third party (e.g., funding agency, investor, strategic partner) to support the continued commercialization and development of the technology or service?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F8F873D-758B-4CB3-A006-8DB242D69D34}"/>
              </a:ext>
            </a:extLst>
          </p:cNvPr>
          <p:cNvSpPr txBox="1">
            <a:spLocks/>
          </p:cNvSpPr>
          <p:nvPr/>
        </p:nvSpPr>
        <p:spPr>
          <a:xfrm>
            <a:off x="1640813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accent1"/>
                </a:solidFill>
                <a:latin typeface="Gautami" panose="020B0502040204020203" pitchFamily="34" charset="0"/>
                <a:ea typeface="+mj-ea"/>
                <a:cs typeface="Gautami" panose="020B0502040204020203" pitchFamily="34" charset="0"/>
              </a:rPr>
              <a:t>Slide 4: Commitment</a:t>
            </a:r>
          </a:p>
        </p:txBody>
      </p:sp>
    </p:spTree>
    <p:extLst>
      <p:ext uri="{BB962C8B-B14F-4D97-AF65-F5344CB8AC3E}">
        <p14:creationId xmlns:p14="http://schemas.microsoft.com/office/powerpoint/2010/main" val="40993604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2413</TotalTime>
  <Words>870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Gautami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Slide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Hoang, Linh</dc:creator>
  <cp:lastModifiedBy>Hoang, Linh</cp:lastModifiedBy>
  <cp:revision>40</cp:revision>
  <dcterms:created xsi:type="dcterms:W3CDTF">2021-05-20T16:04:02Z</dcterms:created>
  <dcterms:modified xsi:type="dcterms:W3CDTF">2021-06-30T14:28:10Z</dcterms:modified>
</cp:coreProperties>
</file>