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86" r:id="rId14"/>
    <p:sldId id="285" r:id="rId15"/>
    <p:sldId id="274" r:id="rId16"/>
    <p:sldId id="275" r:id="rId17"/>
    <p:sldId id="276" r:id="rId18"/>
    <p:sldId id="277" r:id="rId19"/>
    <p:sldId id="278" r:id="rId20"/>
    <p:sldId id="279" r:id="rId21"/>
    <p:sldId id="280" r:id="rId22"/>
    <p:sldId id="281" r:id="rId23"/>
    <p:sldId id="282" r:id="rId24"/>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02E19-CE97-4B52-8ED1-7436D1D0344B}"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152885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02E19-CE97-4B52-8ED1-7436D1D0344B}"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53600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02E19-CE97-4B52-8ED1-7436D1D0344B}"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216927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02E19-CE97-4B52-8ED1-7436D1D0344B}"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57875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02E19-CE97-4B52-8ED1-7436D1D0344B}"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376607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02E19-CE97-4B52-8ED1-7436D1D0344B}"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252495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02E19-CE97-4B52-8ED1-7436D1D0344B}" type="datetimeFigureOut">
              <a:rPr lang="en-US" smtClean="0"/>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284949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02E19-CE97-4B52-8ED1-7436D1D0344B}" type="datetimeFigureOut">
              <a:rPr lang="en-US" smtClean="0"/>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173231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02E19-CE97-4B52-8ED1-7436D1D0344B}" type="datetimeFigureOut">
              <a:rPr lang="en-US" smtClean="0"/>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60432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02E19-CE97-4B52-8ED1-7436D1D0344B}"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233427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02E19-CE97-4B52-8ED1-7436D1D0344B}"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F47D3-8187-4C0C-A915-9A5972D01CE6}" type="slidenum">
              <a:rPr lang="en-US" smtClean="0"/>
              <a:t>‹#›</a:t>
            </a:fld>
            <a:endParaRPr lang="en-US"/>
          </a:p>
        </p:txBody>
      </p:sp>
    </p:spTree>
    <p:extLst>
      <p:ext uri="{BB962C8B-B14F-4D97-AF65-F5344CB8AC3E}">
        <p14:creationId xmlns:p14="http://schemas.microsoft.com/office/powerpoint/2010/main" val="105026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A02E19-CE97-4B52-8ED1-7436D1D0344B}" type="datetimeFigureOut">
              <a:rPr lang="en-US" smtClean="0"/>
              <a:t>11/18/2014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AF47D3-8187-4C0C-A915-9A5972D01CE6}" type="slidenum">
              <a:rPr lang="en-US" smtClean="0"/>
              <a:t>‹#›</a:t>
            </a:fld>
            <a:endParaRPr lang="en-US"/>
          </a:p>
        </p:txBody>
      </p:sp>
    </p:spTree>
    <p:extLst>
      <p:ext uri="{BB962C8B-B14F-4D97-AF65-F5344CB8AC3E}">
        <p14:creationId xmlns:p14="http://schemas.microsoft.com/office/powerpoint/2010/main" val="329830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benefits.conexis.com/" TargetMode="External"/><Relationship Id="rId2" Type="http://schemas.openxmlformats.org/officeDocument/2006/relationships/hyperlink" Target="http://www.rfsuny.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fsuny.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myconsumermedica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fsuny.org/benefits" TargetMode="External"/><Relationship Id="rId2" Type="http://schemas.openxmlformats.org/officeDocument/2006/relationships/hyperlink" Target="http://www.rfsuny.org/selfservice" TargetMode="External"/><Relationship Id="rId1" Type="http://schemas.openxmlformats.org/officeDocument/2006/relationships/slideLayout" Target="../slideLayouts/slideLayout2.xml"/><Relationship Id="rId4" Type="http://schemas.openxmlformats.org/officeDocument/2006/relationships/hyperlink" Target="http://join.virginpulse.com/rfsun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Open Enrollment and Wellness Update</a:t>
            </a:r>
            <a:endParaRPr lang="en-US" dirty="0"/>
          </a:p>
        </p:txBody>
      </p:sp>
      <p:sp>
        <p:nvSpPr>
          <p:cNvPr id="9" name="Subtitle 8"/>
          <p:cNvSpPr>
            <a:spLocks noGrp="1"/>
          </p:cNvSpPr>
          <p:nvPr>
            <p:ph type="subTitle" idx="1"/>
          </p:nvPr>
        </p:nvSpPr>
        <p:spPr/>
        <p:txBody>
          <a:bodyPr/>
          <a:lstStyle/>
          <a:p>
            <a:r>
              <a:rPr lang="en-US" dirty="0" smtClean="0"/>
              <a:t>Learning Tuesday</a:t>
            </a:r>
          </a:p>
          <a:p>
            <a:r>
              <a:rPr lang="en-US" dirty="0" smtClean="0"/>
              <a:t>November 18,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Flexible Spending Account (FSA) Changes</a:t>
            </a:r>
            <a:endParaRPr lang="en-US" sz="3000" dirty="0"/>
          </a:p>
        </p:txBody>
      </p:sp>
      <p:sp>
        <p:nvSpPr>
          <p:cNvPr id="3" name="Content Placeholder 2"/>
          <p:cNvSpPr>
            <a:spLocks noGrp="1"/>
          </p:cNvSpPr>
          <p:nvPr>
            <p:ph idx="1"/>
          </p:nvPr>
        </p:nvSpPr>
        <p:spPr/>
        <p:txBody>
          <a:bodyPr/>
          <a:lstStyle/>
          <a:p>
            <a:pPr marL="342900" lvl="1" indent="-342900">
              <a:buSzPct val="90000"/>
              <a:buFont typeface="Wingdings" pitchFamily="2" charset="2"/>
              <a:buChar char="Ø"/>
            </a:pPr>
            <a:r>
              <a:rPr lang="en-US" sz="2600" dirty="0" smtClean="0"/>
              <a:t>Important Information</a:t>
            </a:r>
          </a:p>
          <a:p>
            <a:pPr marL="742950" lvl="2" indent="-342900">
              <a:buSzPct val="90000"/>
              <a:buFont typeface="Wingdings" pitchFamily="2" charset="2"/>
              <a:buChar char="Ø"/>
            </a:pPr>
            <a:r>
              <a:rPr lang="en-US" sz="2200" dirty="0" smtClean="0"/>
              <a:t>Open Enrollment ends on November 30, 2014</a:t>
            </a:r>
          </a:p>
          <a:p>
            <a:pPr marL="742950" lvl="2" indent="-342900">
              <a:buSzPct val="90000"/>
              <a:buFont typeface="Wingdings" pitchFamily="2" charset="2"/>
              <a:buChar char="Ø"/>
            </a:pPr>
            <a:r>
              <a:rPr lang="en-US" sz="2200" dirty="0" smtClean="0"/>
              <a:t>You must enroll in Employee Self Service at </a:t>
            </a:r>
            <a:r>
              <a:rPr lang="en-US" sz="2200" dirty="0" smtClean="0">
                <a:hlinkClick r:id="rId2"/>
              </a:rPr>
              <a:t>www.rfsuny.org</a:t>
            </a:r>
            <a:endParaRPr lang="en-US" sz="2200" dirty="0" smtClean="0"/>
          </a:p>
          <a:p>
            <a:pPr marL="742950" lvl="2" indent="-342900">
              <a:buSzPct val="90000"/>
              <a:buFont typeface="Wingdings" pitchFamily="2" charset="2"/>
              <a:buChar char="Ø"/>
            </a:pPr>
            <a:r>
              <a:rPr lang="en-US" sz="2200" dirty="0" smtClean="0"/>
              <a:t>Employees will receive an FSA confirmation statement from </a:t>
            </a:r>
            <a:r>
              <a:rPr lang="en-US" sz="2200" dirty="0" err="1" smtClean="0"/>
              <a:t>Conexis</a:t>
            </a:r>
            <a:r>
              <a:rPr lang="en-US" sz="2200" dirty="0" smtClean="0"/>
              <a:t> confirming your 2015 annual election towards the end of December. </a:t>
            </a:r>
          </a:p>
          <a:p>
            <a:pPr marL="742950" lvl="2" indent="-342900">
              <a:buSzPct val="90000"/>
              <a:buFont typeface="Wingdings" pitchFamily="2" charset="2"/>
              <a:buChar char="Ø"/>
            </a:pPr>
            <a:r>
              <a:rPr lang="en-US" sz="2200" dirty="0" smtClean="0"/>
              <a:t>After you receive this confirmation statement, register for an account with </a:t>
            </a:r>
            <a:r>
              <a:rPr lang="en-US" sz="2200" dirty="0" err="1" smtClean="0"/>
              <a:t>Conexis</a:t>
            </a:r>
            <a:r>
              <a:rPr lang="en-US" sz="2200" dirty="0" smtClean="0"/>
              <a:t> at </a:t>
            </a:r>
            <a:r>
              <a:rPr lang="en-US" sz="2200" dirty="0" smtClean="0">
                <a:hlinkClick r:id="rId3"/>
              </a:rPr>
              <a:t>https://mybenefits.conexis.com</a:t>
            </a:r>
            <a:endParaRPr lang="en-US" sz="2200" dirty="0" smtClean="0"/>
          </a:p>
          <a:p>
            <a:pPr marL="742950" lvl="2" indent="-342900">
              <a:buSzPct val="90000"/>
              <a:buFont typeface="Wingdings" pitchFamily="2" charset="2"/>
              <a:buChar char="Ø"/>
            </a:pPr>
            <a:r>
              <a:rPr lang="en-US" sz="2200" dirty="0" smtClean="0"/>
              <a:t>Employees enrolling in Health Care Spending will receive their debit card around January 1, 2015</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347" y="1563986"/>
            <a:ext cx="7315200" cy="4495800"/>
          </a:xfrm>
        </p:spPr>
        <p:txBody>
          <a:bodyPr/>
          <a:lstStyle/>
          <a:p>
            <a:pPr algn="ctr">
              <a:buNone/>
            </a:pPr>
            <a:endParaRPr lang="en-US" sz="4800" dirty="0" smtClean="0"/>
          </a:p>
          <a:p>
            <a:pPr algn="ctr">
              <a:buNone/>
            </a:pPr>
            <a:endParaRPr lang="en-US" sz="4800" dirty="0" smtClean="0"/>
          </a:p>
          <a:p>
            <a:pPr algn="ctr">
              <a:buNone/>
            </a:pPr>
            <a:r>
              <a:rPr lang="en-US" sz="4800" dirty="0" smtClean="0"/>
              <a:t>Conexis Presentation</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Enrollment</a:t>
            </a:r>
            <a:endParaRPr lang="en-US" dirty="0"/>
          </a:p>
        </p:txBody>
      </p:sp>
      <p:sp>
        <p:nvSpPr>
          <p:cNvPr id="3" name="Content Placeholder 2"/>
          <p:cNvSpPr>
            <a:spLocks noGrp="1"/>
          </p:cNvSpPr>
          <p:nvPr>
            <p:ph idx="1"/>
          </p:nvPr>
        </p:nvSpPr>
        <p:spPr>
          <a:xfrm>
            <a:off x="1204111" y="1464398"/>
            <a:ext cx="7315200" cy="4495800"/>
          </a:xfrm>
        </p:spPr>
        <p:txBody>
          <a:bodyPr/>
          <a:lstStyle/>
          <a:p>
            <a:r>
              <a:rPr lang="en-US" sz="2600" dirty="0" smtClean="0"/>
              <a:t>Visit </a:t>
            </a:r>
            <a:r>
              <a:rPr lang="en-US" sz="2600" dirty="0" smtClean="0">
                <a:hlinkClick r:id="rId2"/>
              </a:rPr>
              <a:t>www.rfsuny.org</a:t>
            </a:r>
            <a:r>
              <a:rPr lang="en-US" sz="2600" dirty="0" smtClean="0"/>
              <a:t>, Select Information For Employees</a:t>
            </a:r>
          </a:p>
          <a:p>
            <a:endParaRPr lang="en-US" dirty="0" smtClean="0"/>
          </a:p>
          <a:p>
            <a:endParaRPr lang="en-US" dirty="0"/>
          </a:p>
        </p:txBody>
      </p:sp>
      <p:pic>
        <p:nvPicPr>
          <p:cNvPr id="5" name="Picture 4"/>
          <p:cNvPicPr/>
          <p:nvPr/>
        </p:nvPicPr>
        <p:blipFill>
          <a:blip r:embed="rId3" cstate="print"/>
          <a:srcRect l="12703" t="10175" r="7872"/>
          <a:stretch>
            <a:fillRect/>
          </a:stretch>
        </p:blipFill>
        <p:spPr bwMode="auto">
          <a:xfrm>
            <a:off x="1714789" y="2390116"/>
            <a:ext cx="5564197" cy="3648546"/>
          </a:xfrm>
          <a:prstGeom prst="rect">
            <a:avLst/>
          </a:prstGeom>
          <a:noFill/>
          <a:ln w="9525">
            <a:noFill/>
            <a:miter lim="800000"/>
            <a:headEnd/>
            <a:tailEnd/>
          </a:ln>
        </p:spPr>
      </p:pic>
      <p:sp>
        <p:nvSpPr>
          <p:cNvPr id="9" name="Oval 8"/>
          <p:cNvSpPr/>
          <p:nvPr/>
        </p:nvSpPr>
        <p:spPr>
          <a:xfrm>
            <a:off x="5350598" y="3766242"/>
            <a:ext cx="914400" cy="2353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395865" y="2534970"/>
            <a:ext cx="914400" cy="25349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Enrollment</a:t>
            </a:r>
            <a:endParaRPr lang="en-US" dirty="0"/>
          </a:p>
        </p:txBody>
      </p:sp>
      <p:sp>
        <p:nvSpPr>
          <p:cNvPr id="3" name="Content Placeholder 2"/>
          <p:cNvSpPr>
            <a:spLocks noGrp="1"/>
          </p:cNvSpPr>
          <p:nvPr>
            <p:ph idx="1"/>
          </p:nvPr>
        </p:nvSpPr>
        <p:spPr/>
        <p:txBody>
          <a:bodyPr/>
          <a:lstStyle/>
          <a:p>
            <a:r>
              <a:rPr lang="en-US" dirty="0" smtClean="0"/>
              <a:t>Select Self Service</a:t>
            </a:r>
            <a:endParaRPr lang="en-US" dirty="0"/>
          </a:p>
        </p:txBody>
      </p:sp>
      <p:pic>
        <p:nvPicPr>
          <p:cNvPr id="4" name="Content Placeholder 3"/>
          <p:cNvPicPr>
            <a:picLocks/>
          </p:cNvPicPr>
          <p:nvPr/>
        </p:nvPicPr>
        <p:blipFill>
          <a:blip r:embed="rId2" cstate="print"/>
          <a:srcRect l="13591" t="9649" r="15666"/>
          <a:stretch>
            <a:fillRect/>
          </a:stretch>
        </p:blipFill>
        <p:spPr bwMode="auto">
          <a:xfrm>
            <a:off x="1068310" y="2381062"/>
            <a:ext cx="6645244" cy="3585172"/>
          </a:xfrm>
          <a:prstGeom prst="rect">
            <a:avLst/>
          </a:prstGeom>
          <a:noFill/>
          <a:ln w="9525">
            <a:noFill/>
            <a:miter lim="800000"/>
            <a:headEnd/>
            <a:tailEnd/>
          </a:ln>
          <a:effectLst>
            <a:outerShdw blurRad="63500" dist="46662" dir="2115817" algn="ctr" rotWithShape="0">
              <a:schemeClr val="tx1">
                <a:alpha val="74998"/>
              </a:schemeClr>
            </a:outerShdw>
          </a:effectLst>
        </p:spPr>
      </p:pic>
      <p:sp>
        <p:nvSpPr>
          <p:cNvPr id="5" name="Oval 4"/>
          <p:cNvSpPr/>
          <p:nvPr/>
        </p:nvSpPr>
        <p:spPr>
          <a:xfrm>
            <a:off x="3585172" y="4789283"/>
            <a:ext cx="914400"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Self Service Guide</a:t>
            </a:r>
            <a:endParaRPr lang="en-US" dirty="0"/>
          </a:p>
        </p:txBody>
      </p:sp>
      <p:pic>
        <p:nvPicPr>
          <p:cNvPr id="7" name="Content Placeholder 6"/>
          <p:cNvPicPr>
            <a:picLocks noGrp="1"/>
          </p:cNvPicPr>
          <p:nvPr>
            <p:ph idx="1"/>
          </p:nvPr>
        </p:nvPicPr>
        <p:blipFill>
          <a:blip r:embed="rId2"/>
          <a:stretch>
            <a:fillRect/>
          </a:stretch>
        </p:blipFill>
        <p:spPr bwMode="auto">
          <a:xfrm>
            <a:off x="704144" y="1825625"/>
            <a:ext cx="7735712" cy="4351338"/>
          </a:xfrm>
          <a:prstGeom prst="rect">
            <a:avLst/>
          </a:prstGeom>
          <a:noFill/>
          <a:ln w="9525">
            <a:noFill/>
            <a:miter lim="800000"/>
            <a:headEnd/>
            <a:tailEnd/>
          </a:ln>
        </p:spPr>
      </p:pic>
      <p:sp>
        <p:nvSpPr>
          <p:cNvPr id="4" name="Rectangle 3"/>
          <p:cNvSpPr/>
          <p:nvPr/>
        </p:nvSpPr>
        <p:spPr>
          <a:xfrm>
            <a:off x="2286000" y="2967335"/>
            <a:ext cx="4572000" cy="923330"/>
          </a:xfrm>
          <a:prstGeom prst="rect">
            <a:avLst/>
          </a:prstGeom>
        </p:spPr>
        <p:txBody>
          <a:bodyPr>
            <a:spAutoFit/>
          </a:bodyPr>
          <a:lstStyle/>
          <a:p>
            <a:r>
              <a:rPr lang="en-US" dirty="0" smtClean="0"/>
              <a:t>Online enrollment guide</a:t>
            </a:r>
          </a:p>
          <a:p>
            <a:r>
              <a:rPr lang="en-US" dirty="0" smtClean="0"/>
              <a:t>(Insert screen shots of navigation and enrollment guide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800" dirty="0" smtClean="0"/>
          </a:p>
          <a:p>
            <a:pPr algn="ctr">
              <a:buNone/>
            </a:pPr>
            <a:endParaRPr lang="en-US" sz="4800" dirty="0" smtClean="0"/>
          </a:p>
          <a:p>
            <a:pPr algn="ctr">
              <a:buNone/>
            </a:pPr>
            <a:r>
              <a:rPr lang="en-US" sz="4800" dirty="0" smtClean="0"/>
              <a:t>Break</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Get paid to make smart health choices</a:t>
            </a:r>
            <a:endParaRPr lang="en-US" sz="3000" dirty="0"/>
          </a:p>
        </p:txBody>
      </p:sp>
      <p:sp>
        <p:nvSpPr>
          <p:cNvPr id="3" name="Content Placeholder 2"/>
          <p:cNvSpPr>
            <a:spLocks noGrp="1"/>
          </p:cNvSpPr>
          <p:nvPr>
            <p:ph idx="1"/>
          </p:nvPr>
        </p:nvSpPr>
        <p:spPr/>
        <p:txBody>
          <a:bodyPr/>
          <a:lstStyle/>
          <a:p>
            <a:r>
              <a:rPr lang="en-US" sz="2600" dirty="0" smtClean="0"/>
              <a:t>New Wellness Plan</a:t>
            </a:r>
          </a:p>
          <a:p>
            <a:pPr lvl="1"/>
            <a:r>
              <a:rPr lang="en-US" sz="2200" dirty="0" smtClean="0"/>
              <a:t>Earn up to $400 a year</a:t>
            </a:r>
          </a:p>
          <a:p>
            <a:pPr lvl="1"/>
            <a:r>
              <a:rPr lang="en-US" sz="2200" dirty="0" smtClean="0"/>
              <a:t>Earn points for healthy activities and logging nutrition</a:t>
            </a:r>
          </a:p>
          <a:p>
            <a:r>
              <a:rPr lang="en-US" sz="2600" dirty="0" smtClean="0"/>
              <a:t>Surgery Second Opinion</a:t>
            </a:r>
          </a:p>
          <a:p>
            <a:pPr lvl="1"/>
            <a:r>
              <a:rPr lang="en-US" sz="2200" dirty="0" smtClean="0"/>
              <a:t>Earn a $400 gift card for using the </a:t>
            </a:r>
            <a:r>
              <a:rPr lang="en-US" sz="2200" dirty="0" err="1" smtClean="0"/>
              <a:t>ConsumerMedical</a:t>
            </a:r>
            <a:r>
              <a:rPr lang="en-US" sz="2200" dirty="0" smtClean="0"/>
              <a:t> program if you are planning to have one of 5 major surgeries</a:t>
            </a:r>
          </a:p>
          <a:p>
            <a:r>
              <a:rPr lang="en-US" sz="2600" dirty="0" smtClean="0"/>
              <a:t>Gym Reimbursement (PPO Plans)</a:t>
            </a:r>
          </a:p>
          <a:p>
            <a:pPr lvl="1"/>
            <a:r>
              <a:rPr lang="en-US" sz="2200" dirty="0" smtClean="0"/>
              <a:t>Up to $300/yr in gym reimbursements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Wellness Plan</a:t>
            </a:r>
            <a:endParaRPr lang="en-US" dirty="0"/>
          </a:p>
        </p:txBody>
      </p:sp>
      <p:sp>
        <p:nvSpPr>
          <p:cNvPr id="3" name="Content Placeholder 2"/>
          <p:cNvSpPr>
            <a:spLocks noGrp="1"/>
          </p:cNvSpPr>
          <p:nvPr>
            <p:ph idx="1"/>
          </p:nvPr>
        </p:nvSpPr>
        <p:spPr/>
        <p:txBody>
          <a:bodyPr/>
          <a:lstStyle/>
          <a:p>
            <a:r>
              <a:rPr lang="en-US" sz="2600" dirty="0" smtClean="0"/>
              <a:t>Launched October 1, 2014</a:t>
            </a:r>
          </a:p>
          <a:p>
            <a:r>
              <a:rPr lang="en-US" sz="2600" dirty="0" smtClean="0"/>
              <a:t>Over 850 RF participants to date, and growing</a:t>
            </a:r>
          </a:p>
          <a:p>
            <a:r>
              <a:rPr lang="en-US" sz="2600" dirty="0" smtClean="0"/>
              <a:t>Join anytime at join.virginpulse.com/</a:t>
            </a:r>
            <a:r>
              <a:rPr lang="en-US" sz="2600" dirty="0" err="1" smtClean="0"/>
              <a:t>rfsuny</a:t>
            </a:r>
            <a:endParaRPr lang="en-US" sz="2600" dirty="0" smtClean="0"/>
          </a:p>
          <a:p>
            <a:r>
              <a:rPr lang="en-US" sz="2600" dirty="0" smtClean="0"/>
              <a:t>Get up to $100 in cash during each quarterly game</a:t>
            </a:r>
          </a:p>
          <a:p>
            <a:pPr lvl="1"/>
            <a:r>
              <a:rPr lang="en-US" sz="2600" dirty="0" smtClean="0"/>
              <a:t>Taxable benefit</a:t>
            </a:r>
          </a:p>
          <a:p>
            <a:r>
              <a:rPr lang="en-US" sz="2600" dirty="0" smtClean="0"/>
              <a:t>Participate in challenges or create your own</a:t>
            </a:r>
          </a:p>
          <a:p>
            <a:r>
              <a:rPr lang="en-US" sz="2600" dirty="0" smtClean="0"/>
              <a:t>Social network</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4600" dirty="0" smtClean="0"/>
          </a:p>
          <a:p>
            <a:pPr>
              <a:buNone/>
            </a:pPr>
            <a:endParaRPr lang="en-US" sz="4600" dirty="0" smtClean="0"/>
          </a:p>
          <a:p>
            <a:pPr algn="ctr">
              <a:buNone/>
            </a:pPr>
            <a:r>
              <a:rPr lang="en-US" sz="4600" dirty="0" smtClean="0"/>
              <a:t>Virgin Pulse Presentation</a:t>
            </a:r>
            <a:endParaRPr lang="en-US" sz="4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Surgery Second Opinion</a:t>
            </a:r>
            <a:endParaRPr lang="en-US" sz="3600" dirty="0"/>
          </a:p>
        </p:txBody>
      </p:sp>
      <p:sp>
        <p:nvSpPr>
          <p:cNvPr id="3" name="Content Placeholder 2"/>
          <p:cNvSpPr>
            <a:spLocks noGrp="1"/>
          </p:cNvSpPr>
          <p:nvPr>
            <p:ph idx="1"/>
          </p:nvPr>
        </p:nvSpPr>
        <p:spPr/>
        <p:txBody>
          <a:bodyPr numCol="1"/>
          <a:lstStyle/>
          <a:p>
            <a:r>
              <a:rPr lang="en-US" sz="2600" dirty="0" smtClean="0"/>
              <a:t>$400 Gift card for participating in a second opinion program for any of the following five surgeries:</a:t>
            </a:r>
          </a:p>
          <a:p>
            <a:pPr lvl="1"/>
            <a:r>
              <a:rPr lang="en-US" sz="2000" dirty="0" smtClean="0"/>
              <a:t>Knee Replacement</a:t>
            </a:r>
          </a:p>
          <a:p>
            <a:pPr lvl="1"/>
            <a:r>
              <a:rPr lang="en-US" sz="2000" dirty="0" smtClean="0"/>
              <a:t>Hip Replacement</a:t>
            </a:r>
          </a:p>
          <a:p>
            <a:pPr lvl="1"/>
            <a:r>
              <a:rPr lang="en-US" sz="2000" dirty="0" smtClean="0"/>
              <a:t>Gastric Bypass</a:t>
            </a:r>
          </a:p>
          <a:p>
            <a:pPr lvl="1"/>
            <a:r>
              <a:rPr lang="en-US" sz="2000" dirty="0" smtClean="0"/>
              <a:t>Hysterectomy</a:t>
            </a:r>
          </a:p>
          <a:p>
            <a:pPr lvl="1"/>
            <a:r>
              <a:rPr lang="en-US" sz="2000" dirty="0" smtClean="0"/>
              <a:t>Back Surgery</a:t>
            </a:r>
          </a:p>
          <a:p>
            <a:r>
              <a:rPr lang="en-US" sz="2600" dirty="0" smtClean="0">
                <a:hlinkClick r:id="rId2"/>
              </a:rPr>
              <a:t>www.myconsumermedical.com</a:t>
            </a:r>
            <a:endParaRPr lang="en-US" sz="2600" dirty="0" smtClean="0"/>
          </a:p>
          <a:p>
            <a:r>
              <a:rPr lang="en-US" sz="2400" dirty="0" smtClean="0"/>
              <a:t>1-888-361-3944 (toll-free)</a:t>
            </a:r>
          </a:p>
          <a:p>
            <a:r>
              <a:rPr lang="en-US" sz="2400" dirty="0" smtClean="0"/>
              <a:t>M-F, 8:30 a.m. to 6:00 p.m. ET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sz="3000" dirty="0" smtClean="0"/>
              <a:t>Learn about how open enrollment impacts me</a:t>
            </a:r>
          </a:p>
          <a:p>
            <a:pPr lvl="1"/>
            <a:r>
              <a:rPr lang="en-US" sz="2600" dirty="0" smtClean="0"/>
              <a:t>New rates / Compare Plans</a:t>
            </a:r>
          </a:p>
          <a:p>
            <a:pPr lvl="2"/>
            <a:r>
              <a:rPr lang="en-US" sz="2400" dirty="0" smtClean="0"/>
              <a:t>Lower premiums on Deductible PPO</a:t>
            </a:r>
          </a:p>
          <a:p>
            <a:pPr lvl="1"/>
            <a:r>
              <a:rPr lang="en-US" sz="2600" dirty="0" smtClean="0"/>
              <a:t>New online enrollment through Employee Self Service</a:t>
            </a:r>
          </a:p>
          <a:p>
            <a:pPr lvl="1"/>
            <a:r>
              <a:rPr lang="en-US" sz="2600" dirty="0" smtClean="0"/>
              <a:t>Flexible Spending Account (FSA) changes</a:t>
            </a:r>
          </a:p>
          <a:p>
            <a:pPr lvl="2"/>
            <a:r>
              <a:rPr lang="en-US" sz="2400" dirty="0" smtClean="0"/>
              <a:t>New Administrator</a:t>
            </a:r>
          </a:p>
          <a:p>
            <a:pPr lvl="2"/>
            <a:r>
              <a:rPr lang="en-US" sz="2400" dirty="0" smtClean="0"/>
              <a:t>New Debit Card for Medical FSA</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Who is </a:t>
            </a:r>
            <a:r>
              <a:rPr lang="en-US" sz="3600" dirty="0" err="1" smtClean="0"/>
              <a:t>ConsumerMedical</a:t>
            </a:r>
            <a:r>
              <a:rPr lang="en-US" sz="3600" dirty="0" smtClean="0"/>
              <a:t>?</a:t>
            </a:r>
            <a:endParaRPr lang="en-US" sz="3600" dirty="0"/>
          </a:p>
        </p:txBody>
      </p:sp>
      <p:sp>
        <p:nvSpPr>
          <p:cNvPr id="3" name="Content Placeholder 2"/>
          <p:cNvSpPr>
            <a:spLocks noGrp="1"/>
          </p:cNvSpPr>
          <p:nvPr>
            <p:ph idx="1"/>
          </p:nvPr>
        </p:nvSpPr>
        <p:spPr/>
        <p:txBody>
          <a:bodyPr/>
          <a:lstStyle/>
          <a:p>
            <a:r>
              <a:rPr lang="en-US" sz="2400" dirty="0" smtClean="0"/>
              <a:t>Consumer Medical provides comprehensive, current, objective, and personalized information on over 100 diagnoses and medical topics. Information that can help you and your family, with your doctor, make some of the most important decisions of your life. And if you need a second opinion, Consumer Medical can also identify top physician experts for any diagnosis anywhere in the U.S. As a Research Foundation employee, you are eligible to sign up for access to Consumer Medical</a:t>
            </a:r>
            <a:r>
              <a:rPr lang="en-US" dirty="0" smtClean="0"/>
              <a:t>.</a:t>
            </a:r>
          </a:p>
          <a:p>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Gym Reimbursement (PPO Plans)</a:t>
            </a:r>
            <a:endParaRPr lang="en-US" sz="3200" dirty="0"/>
          </a:p>
        </p:txBody>
      </p:sp>
      <p:sp>
        <p:nvSpPr>
          <p:cNvPr id="3" name="Content Placeholder 2"/>
          <p:cNvSpPr>
            <a:spLocks noGrp="1"/>
          </p:cNvSpPr>
          <p:nvPr>
            <p:ph idx="1"/>
          </p:nvPr>
        </p:nvSpPr>
        <p:spPr/>
        <p:txBody>
          <a:bodyPr/>
          <a:lstStyle/>
          <a:p>
            <a:r>
              <a:rPr lang="en-US" sz="2800" dirty="0" smtClean="0"/>
              <a:t>Earn up to $150 per family every six months</a:t>
            </a:r>
          </a:p>
          <a:p>
            <a:pPr lvl="1"/>
            <a:r>
              <a:rPr lang="en-US" sz="2600" dirty="0" smtClean="0"/>
              <a:t>Taxable benefit</a:t>
            </a:r>
          </a:p>
          <a:p>
            <a:r>
              <a:rPr lang="en-US" sz="2800" dirty="0" smtClean="0"/>
              <a:t>Must make 50 visits to gym in six month period (about twice a week)</a:t>
            </a:r>
          </a:p>
          <a:p>
            <a:r>
              <a:rPr lang="en-US" sz="2800" dirty="0" smtClean="0"/>
              <a:t>Submit reimbursement form with log printout from gym</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get more information?</a:t>
            </a:r>
            <a:endParaRPr lang="en-US" sz="3600" dirty="0"/>
          </a:p>
        </p:txBody>
      </p:sp>
      <p:sp>
        <p:nvSpPr>
          <p:cNvPr id="3" name="Content Placeholder 2"/>
          <p:cNvSpPr>
            <a:spLocks noGrp="1"/>
          </p:cNvSpPr>
          <p:nvPr>
            <p:ph idx="1"/>
          </p:nvPr>
        </p:nvSpPr>
        <p:spPr/>
        <p:txBody>
          <a:bodyPr/>
          <a:lstStyle/>
          <a:p>
            <a:r>
              <a:rPr lang="en-US" sz="2600" dirty="0" smtClean="0"/>
              <a:t>Employee Self Service</a:t>
            </a:r>
          </a:p>
          <a:p>
            <a:pPr lvl="1"/>
            <a:r>
              <a:rPr lang="en-US" sz="2200" dirty="0" smtClean="0">
                <a:hlinkClick r:id="rId2"/>
              </a:rPr>
              <a:t>www.rfsuny.org/selfservice</a:t>
            </a:r>
            <a:endParaRPr lang="en-US" sz="2200" dirty="0" smtClean="0"/>
          </a:p>
          <a:p>
            <a:r>
              <a:rPr lang="en-US" sz="2600" dirty="0" smtClean="0"/>
              <a:t>Benefits Bulletin</a:t>
            </a:r>
          </a:p>
          <a:p>
            <a:pPr lvl="1"/>
            <a:r>
              <a:rPr lang="en-US" sz="2200" dirty="0" smtClean="0">
                <a:hlinkClick r:id="rId3"/>
              </a:rPr>
              <a:t>www.rfsuny.org/benefits</a:t>
            </a:r>
            <a:r>
              <a:rPr lang="en-US" sz="2200" dirty="0" smtClean="0"/>
              <a:t> and select the Open Enrollment or Benefits Publications Quick Link</a:t>
            </a:r>
          </a:p>
          <a:p>
            <a:r>
              <a:rPr lang="en-US" sz="2600" dirty="0" smtClean="0"/>
              <a:t>Conexis</a:t>
            </a:r>
          </a:p>
          <a:p>
            <a:pPr lvl="1"/>
            <a:r>
              <a:rPr lang="en-US" sz="2200" dirty="0" smtClean="0"/>
              <a:t>866-279-8385</a:t>
            </a:r>
          </a:p>
          <a:p>
            <a:pPr lvl="1"/>
            <a:r>
              <a:rPr lang="en-US" sz="2200" dirty="0" smtClean="0"/>
              <a:t>https://mybenefits.conexis.com</a:t>
            </a:r>
          </a:p>
          <a:p>
            <a:r>
              <a:rPr lang="en-US" sz="2600" dirty="0" smtClean="0"/>
              <a:t>Wellness program</a:t>
            </a:r>
          </a:p>
          <a:p>
            <a:pPr lvl="1"/>
            <a:r>
              <a:rPr lang="en-US" sz="2200" dirty="0" smtClean="0"/>
              <a:t>Sign up at </a:t>
            </a:r>
            <a:r>
              <a:rPr lang="en-US" sz="2200" dirty="0" smtClean="0">
                <a:hlinkClick r:id="rId4"/>
              </a:rPr>
              <a:t>http://join.virginpulse.com/rfsuny</a:t>
            </a:r>
            <a:endParaRPr lang="en-US" sz="22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000" dirty="0" smtClean="0"/>
          </a:p>
          <a:p>
            <a:pPr algn="ctr">
              <a:buNone/>
            </a:pPr>
            <a:endParaRPr lang="en-US" sz="4000" dirty="0" smtClean="0"/>
          </a:p>
          <a:p>
            <a:pPr algn="ctr">
              <a:buNone/>
            </a:pPr>
            <a:r>
              <a:rPr lang="en-US" sz="4000" dirty="0" smtClean="0"/>
              <a:t>Questions from our viewers</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Learn how to get paid for making smart health choices</a:t>
            </a:r>
          </a:p>
          <a:p>
            <a:pPr lvl="2"/>
            <a:r>
              <a:rPr lang="en-US" dirty="0" smtClean="0"/>
              <a:t>Wellness Plan</a:t>
            </a:r>
          </a:p>
          <a:p>
            <a:pPr lvl="2"/>
            <a:r>
              <a:rPr lang="en-US" dirty="0" smtClean="0"/>
              <a:t>Surgery Second Opinion</a:t>
            </a:r>
          </a:p>
          <a:p>
            <a:pPr lvl="2"/>
            <a:r>
              <a:rPr lang="en-US" dirty="0" smtClean="0"/>
              <a:t>Gym Reimbursement (PPO Plan)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Enrollment</a:t>
            </a:r>
            <a:endParaRPr lang="en-US" dirty="0"/>
          </a:p>
        </p:txBody>
      </p:sp>
      <p:sp>
        <p:nvSpPr>
          <p:cNvPr id="3" name="Content Placeholder 2"/>
          <p:cNvSpPr>
            <a:spLocks noGrp="1"/>
          </p:cNvSpPr>
          <p:nvPr>
            <p:ph idx="1"/>
          </p:nvPr>
        </p:nvSpPr>
        <p:spPr/>
        <p:txBody>
          <a:bodyPr/>
          <a:lstStyle/>
          <a:p>
            <a:r>
              <a:rPr lang="en-US" dirty="0" smtClean="0"/>
              <a:t>New Rates / Compare Plans</a:t>
            </a:r>
          </a:p>
          <a:p>
            <a:pPr lvl="1"/>
            <a:r>
              <a:rPr lang="en-US" dirty="0" smtClean="0"/>
              <a:t>What changes can I make?</a:t>
            </a:r>
          </a:p>
          <a:p>
            <a:pPr lvl="1"/>
            <a:r>
              <a:rPr lang="en-US" dirty="0" smtClean="0"/>
              <a:t>Dramatically lower rates for Deductible PPO Plan</a:t>
            </a:r>
          </a:p>
          <a:p>
            <a:pPr lvl="1"/>
            <a:r>
              <a:rPr lang="en-US" dirty="0" smtClean="0"/>
              <a:t>How the Deductible PPO plan compares to the Traditional PPO</a:t>
            </a:r>
          </a:p>
          <a:p>
            <a:pPr lvl="2"/>
            <a:r>
              <a:rPr lang="en-US" dirty="0" smtClean="0"/>
              <a:t>Features that are different (in-network deductible)</a:t>
            </a:r>
          </a:p>
          <a:p>
            <a:pPr lvl="2"/>
            <a:r>
              <a:rPr lang="en-US" dirty="0" smtClean="0"/>
              <a:t>Features that are the same (gym reimbursement, prescriptions)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changes can I make?</a:t>
            </a:r>
            <a:endParaRPr lang="en-US" dirty="0"/>
          </a:p>
        </p:txBody>
      </p:sp>
      <p:sp>
        <p:nvSpPr>
          <p:cNvPr id="3" name="Content Placeholder 2"/>
          <p:cNvSpPr>
            <a:spLocks noGrp="1"/>
          </p:cNvSpPr>
          <p:nvPr>
            <p:ph idx="1"/>
          </p:nvPr>
        </p:nvSpPr>
        <p:spPr/>
        <p:txBody>
          <a:bodyPr/>
          <a:lstStyle/>
          <a:p>
            <a:r>
              <a:rPr lang="en-US" dirty="0" smtClean="0"/>
              <a:t>Medical, Dental and Vision Coverage</a:t>
            </a:r>
          </a:p>
          <a:p>
            <a:pPr lvl="1"/>
            <a:r>
              <a:rPr lang="en-US" dirty="0" smtClean="0"/>
              <a:t>Add or remove dependents</a:t>
            </a:r>
          </a:p>
          <a:p>
            <a:pPr lvl="1"/>
            <a:r>
              <a:rPr lang="en-US" dirty="0" smtClean="0"/>
              <a:t>Enroll in, or waive coverage</a:t>
            </a:r>
          </a:p>
          <a:p>
            <a:pPr lvl="1"/>
            <a:r>
              <a:rPr lang="en-US" dirty="0" smtClean="0"/>
              <a:t>Change health plans</a:t>
            </a:r>
          </a:p>
          <a:p>
            <a:r>
              <a:rPr lang="en-US" dirty="0" smtClean="0"/>
              <a:t>Life insurance</a:t>
            </a:r>
          </a:p>
          <a:p>
            <a:pPr lvl="1"/>
            <a:r>
              <a:rPr lang="en-US" dirty="0" smtClean="0"/>
              <a:t>Update beneficiary</a:t>
            </a:r>
          </a:p>
          <a:p>
            <a:r>
              <a:rPr lang="en-US" dirty="0" smtClean="0"/>
              <a:t>Enroll in Flexible Spending Accounts</a:t>
            </a:r>
          </a:p>
          <a:p>
            <a:pPr lvl="1"/>
            <a:r>
              <a:rPr lang="en-US" dirty="0" smtClean="0"/>
              <a:t>Required every year – no rollovers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Employee Rates</a:t>
            </a:r>
            <a:endParaRPr lang="en-US" dirty="0"/>
          </a:p>
        </p:txBody>
      </p:sp>
      <p:sp>
        <p:nvSpPr>
          <p:cNvPr id="3" name="Content Placeholder 2"/>
          <p:cNvSpPr>
            <a:spLocks noGrp="1"/>
          </p:cNvSpPr>
          <p:nvPr>
            <p:ph idx="1"/>
          </p:nvPr>
        </p:nvSpPr>
        <p:spPr/>
        <p:txBody>
          <a:bodyPr/>
          <a:lstStyle/>
          <a:p>
            <a:r>
              <a:rPr lang="en-US" dirty="0" smtClean="0"/>
              <a:t>New lower rate for Deductible PPO</a:t>
            </a:r>
            <a:endParaRPr lang="en-US" dirty="0"/>
          </a:p>
        </p:txBody>
      </p:sp>
      <p:graphicFrame>
        <p:nvGraphicFramePr>
          <p:cNvPr id="1027" name="Object 3"/>
          <p:cNvGraphicFramePr>
            <a:graphicFrameLocks noChangeAspect="1"/>
          </p:cNvGraphicFramePr>
          <p:nvPr/>
        </p:nvGraphicFramePr>
        <p:xfrm>
          <a:off x="1390650" y="2857500"/>
          <a:ext cx="6362700" cy="1143000"/>
        </p:xfrm>
        <a:graphic>
          <a:graphicData uri="http://schemas.openxmlformats.org/presentationml/2006/ole">
            <mc:AlternateContent xmlns:mc="http://schemas.openxmlformats.org/markup-compatibility/2006">
              <mc:Choice xmlns:v="urn:schemas-microsoft-com:vml" Requires="v">
                <p:oleObj spid="_x0000_s1030" name="Worksheet" r:id="rId4" imgW="6362767" imgH="1142873" progId="Excel.Sheet.12">
                  <p:embed/>
                </p:oleObj>
              </mc:Choice>
              <mc:Fallback>
                <p:oleObj name="Worksheet" r:id="rId4" imgW="6362767" imgH="1142873" progId="Excel.Shee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2857500"/>
                        <a:ext cx="636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Traditional or Deductible PPO?</a:t>
            </a:r>
            <a:endParaRPr lang="en-US" sz="3600" dirty="0"/>
          </a:p>
        </p:txBody>
      </p:sp>
      <p:sp>
        <p:nvSpPr>
          <p:cNvPr id="3" name="Content Placeholder 2"/>
          <p:cNvSpPr>
            <a:spLocks noGrp="1"/>
          </p:cNvSpPr>
          <p:nvPr>
            <p:ph idx="1"/>
          </p:nvPr>
        </p:nvSpPr>
        <p:spPr/>
        <p:txBody>
          <a:bodyPr/>
          <a:lstStyle/>
          <a:p>
            <a:endParaRPr lang="en-US" dirty="0"/>
          </a:p>
        </p:txBody>
      </p:sp>
      <p:graphicFrame>
        <p:nvGraphicFramePr>
          <p:cNvPr id="2051" name="Object 3"/>
          <p:cNvGraphicFramePr>
            <a:graphicFrameLocks noChangeAspect="1"/>
          </p:cNvGraphicFramePr>
          <p:nvPr/>
        </p:nvGraphicFramePr>
        <p:xfrm>
          <a:off x="906349" y="1690253"/>
          <a:ext cx="7593272" cy="4498110"/>
        </p:xfrm>
        <a:graphic>
          <a:graphicData uri="http://schemas.openxmlformats.org/presentationml/2006/ole">
            <mc:AlternateContent xmlns:mc="http://schemas.openxmlformats.org/markup-compatibility/2006">
              <mc:Choice xmlns:v="urn:schemas-microsoft-com:vml" Requires="v">
                <p:oleObj spid="_x0000_s2054" name="Document" r:id="rId4" imgW="8370169" imgH="4068762" progId="Word.Document.12">
                  <p:embed/>
                </p:oleObj>
              </mc:Choice>
              <mc:Fallback>
                <p:oleObj name="Document" r:id="rId4" imgW="8370169" imgH="4068762"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349" y="1690253"/>
                        <a:ext cx="7593272" cy="449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Flexible Spending Account (FSA) Changes</a:t>
            </a:r>
          </a:p>
        </p:txBody>
      </p:sp>
      <p:sp>
        <p:nvSpPr>
          <p:cNvPr id="3" name="Content Placeholder 2"/>
          <p:cNvSpPr>
            <a:spLocks noGrp="1"/>
          </p:cNvSpPr>
          <p:nvPr>
            <p:ph idx="1"/>
          </p:nvPr>
        </p:nvSpPr>
        <p:spPr/>
        <p:txBody>
          <a:bodyPr/>
          <a:lstStyle/>
          <a:p>
            <a:pPr lvl="1"/>
            <a:r>
              <a:rPr lang="en-US" sz="2400" dirty="0" smtClean="0"/>
              <a:t>New Administrator – </a:t>
            </a:r>
            <a:r>
              <a:rPr lang="en-US" sz="2400" dirty="0" err="1" smtClean="0"/>
              <a:t>Conexis</a:t>
            </a:r>
            <a:endParaRPr lang="en-US" sz="2400" dirty="0" smtClean="0"/>
          </a:p>
          <a:p>
            <a:pPr lvl="1"/>
            <a:r>
              <a:rPr lang="en-US" sz="2400" dirty="0" smtClean="0"/>
              <a:t>How do Flexible Spending Accounts work?</a:t>
            </a:r>
          </a:p>
          <a:p>
            <a:pPr lvl="2"/>
            <a:r>
              <a:rPr lang="en-US" sz="2000" dirty="0" smtClean="0"/>
              <a:t>Health Care Spending Accounts – set aside up to $2,500 pre-tax dollars to pay for qualified medical expenses that are not covered by insurance</a:t>
            </a:r>
          </a:p>
          <a:p>
            <a:pPr lvl="2"/>
            <a:r>
              <a:rPr lang="en-US" sz="2000" dirty="0" smtClean="0"/>
              <a:t>Dependent Care Spending Accounts – set aside up to $5,000* pre-tax dollars to pay for eligible dependent care expenses such as day care services, before and after school care, etc.</a:t>
            </a:r>
            <a:r>
              <a:rPr lang="en-US" dirty="0" smtClean="0"/>
              <a:t>	</a:t>
            </a:r>
          </a:p>
          <a:p>
            <a:pPr lvl="2">
              <a:buNone/>
            </a:pPr>
            <a:r>
              <a:rPr lang="en-US" sz="1400" dirty="0" smtClean="0"/>
              <a:t>    </a:t>
            </a:r>
          </a:p>
          <a:p>
            <a:pPr lvl="2">
              <a:buNone/>
            </a:pPr>
            <a:r>
              <a:rPr lang="en-US" sz="1400" dirty="0" smtClean="0"/>
              <a:t>* Annual maximum is determined by your tax filing status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Flexible Spending Account (FSA) Changes</a:t>
            </a:r>
            <a:endParaRPr lang="en-US" sz="3000" dirty="0"/>
          </a:p>
        </p:txBody>
      </p:sp>
      <p:sp>
        <p:nvSpPr>
          <p:cNvPr id="3" name="Content Placeholder 2"/>
          <p:cNvSpPr>
            <a:spLocks noGrp="1"/>
          </p:cNvSpPr>
          <p:nvPr>
            <p:ph idx="1"/>
          </p:nvPr>
        </p:nvSpPr>
        <p:spPr/>
        <p:txBody>
          <a:bodyPr/>
          <a:lstStyle/>
          <a:p>
            <a:pPr marL="342900" lvl="1" indent="-342900">
              <a:buSzPct val="90000"/>
              <a:buFont typeface="Wingdings" pitchFamily="2" charset="2"/>
              <a:buChar char="Ø"/>
            </a:pPr>
            <a:r>
              <a:rPr lang="en-US" sz="2400" dirty="0" smtClean="0"/>
              <a:t>New Debit Card for Health FSA</a:t>
            </a:r>
          </a:p>
          <a:p>
            <a:pPr marL="742950" lvl="2" indent="-342900">
              <a:buSzPct val="90000"/>
              <a:buFont typeface="Wingdings" pitchFamily="2" charset="2"/>
              <a:buChar char="Ø"/>
            </a:pPr>
            <a:r>
              <a:rPr lang="en-US" sz="2000" dirty="0" smtClean="0"/>
              <a:t>Provides instant access to the money in your health care FSA</a:t>
            </a:r>
          </a:p>
          <a:p>
            <a:pPr marL="742950" lvl="2" indent="-342900">
              <a:buSzPct val="90000"/>
              <a:buFont typeface="Wingdings" pitchFamily="2" charset="2"/>
              <a:buChar char="Ø"/>
            </a:pPr>
            <a:r>
              <a:rPr lang="en-US" sz="2000" dirty="0" smtClean="0"/>
              <a:t>Use your debit card to make common health care purchases such as copayments, co-insurance, deductibles, prescription drugs, glasses, etc.</a:t>
            </a:r>
          </a:p>
          <a:p>
            <a:pPr marL="742950" lvl="2" indent="-342900">
              <a:buSzPct val="90000"/>
              <a:buFont typeface="Wingdings" pitchFamily="2" charset="2"/>
              <a:buChar char="Ø"/>
            </a:pPr>
            <a:r>
              <a:rPr lang="en-US" sz="2000" dirty="0" smtClean="0"/>
              <a:t>Most transactions which have a standard copayment will not require any documentation to be submitted. </a:t>
            </a:r>
          </a:p>
          <a:p>
            <a:pPr marL="342900" lvl="1" indent="-342900">
              <a:buSzPct val="90000"/>
              <a:buFont typeface="Wingdings" pitchFamily="2" charset="2"/>
              <a:buChar char="Ø"/>
            </a:pPr>
            <a:r>
              <a:rPr lang="en-US" sz="2400" dirty="0" smtClean="0"/>
              <a:t>Important Transition Reminders</a:t>
            </a:r>
          </a:p>
          <a:p>
            <a:pPr marL="742950" lvl="2" indent="-342900">
              <a:buSzPct val="90000"/>
              <a:buFont typeface="Wingdings" pitchFamily="2" charset="2"/>
              <a:buChar char="Ø"/>
            </a:pPr>
            <a:r>
              <a:rPr lang="en-US" sz="2000" dirty="0" smtClean="0"/>
              <a:t>Claims for your 2014 FSA account should be submitted to </a:t>
            </a:r>
            <a:r>
              <a:rPr lang="en-US" sz="2000" dirty="0" err="1" smtClean="0"/>
              <a:t>WageWorks</a:t>
            </a:r>
            <a:endParaRPr lang="en-US" sz="2000" dirty="0" smtClean="0"/>
          </a:p>
          <a:p>
            <a:pPr marL="742950" lvl="2" indent="-342900">
              <a:buSzPct val="90000"/>
              <a:buFont typeface="Wingdings" pitchFamily="2" charset="2"/>
              <a:buChar char="Ø"/>
            </a:pPr>
            <a:r>
              <a:rPr lang="en-US" sz="2000" dirty="0" smtClean="0"/>
              <a:t>Claims for your 2015 FSA account should be submitted to </a:t>
            </a:r>
            <a:r>
              <a:rPr lang="en-US" sz="2000" dirty="0" err="1" smtClean="0"/>
              <a:t>Conexis</a:t>
            </a:r>
            <a:endParaRPr lang="en-US" sz="2000"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TotalTime>
  <Words>701</Words>
  <Application>Microsoft Office PowerPoint</Application>
  <PresentationFormat>On-screen Show (4:3)</PresentationFormat>
  <Paragraphs>120</Paragraphs>
  <Slides>23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1" baseType="lpstr">
      <vt:lpstr>ＭＳ Ｐゴシック</vt:lpstr>
      <vt:lpstr>Arial</vt:lpstr>
      <vt:lpstr>Calibri</vt:lpstr>
      <vt:lpstr>Calibri Light</vt:lpstr>
      <vt:lpstr>Wingdings</vt:lpstr>
      <vt:lpstr>Office Theme</vt:lpstr>
      <vt:lpstr>Worksheet</vt:lpstr>
      <vt:lpstr>Document</vt:lpstr>
      <vt:lpstr>Open Enrollment and Wellness Update</vt:lpstr>
      <vt:lpstr>Learning Objectives</vt:lpstr>
      <vt:lpstr>Learning Objectives</vt:lpstr>
      <vt:lpstr>Open Enrollment</vt:lpstr>
      <vt:lpstr>What changes can I make?</vt:lpstr>
      <vt:lpstr>2015 Employee Rates</vt:lpstr>
      <vt:lpstr>Traditional or Deductible PPO?</vt:lpstr>
      <vt:lpstr>Flexible Spending Account (FSA) Changes</vt:lpstr>
      <vt:lpstr>Flexible Spending Account (FSA) Changes</vt:lpstr>
      <vt:lpstr>Flexible Spending Account (FSA) Changes</vt:lpstr>
      <vt:lpstr>PowerPoint Presentation</vt:lpstr>
      <vt:lpstr>Online Enrollment</vt:lpstr>
      <vt:lpstr>Online Enrollment</vt:lpstr>
      <vt:lpstr>Employee Self Service Guide</vt:lpstr>
      <vt:lpstr>PowerPoint Presentation</vt:lpstr>
      <vt:lpstr>Get paid to make smart health choices</vt:lpstr>
      <vt:lpstr>New Wellness Plan</vt:lpstr>
      <vt:lpstr>PowerPoint Presentation</vt:lpstr>
      <vt:lpstr>Surgery Second Opinion</vt:lpstr>
      <vt:lpstr>Who is ConsumerMedical?</vt:lpstr>
      <vt:lpstr>Gym Reimbursement (PPO Plans)</vt:lpstr>
      <vt:lpstr>How to get more information?</vt:lpstr>
      <vt:lpstr>PowerPoint Presentation</vt:lpstr>
    </vt:vector>
  </TitlesOfParts>
  <Company>Research Foundation of SUNY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 and Wellness Update</dc:title>
  <dc:creator>Christa Taylor</dc:creator>
  <cp:lastModifiedBy>Seim, Gaby</cp:lastModifiedBy>
  <cp:revision>12</cp:revision>
  <dcterms:created xsi:type="dcterms:W3CDTF">2014-11-13T15:23:40Z</dcterms:created>
  <dcterms:modified xsi:type="dcterms:W3CDTF">2014-11-18T15:11:13Z</dcterms:modified>
</cp:coreProperties>
</file>