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8" r:id="rId5"/>
    <p:sldId id="257" r:id="rId6"/>
    <p:sldId id="263" r:id="rId7"/>
    <p:sldId id="258" r:id="rId8"/>
    <p:sldId id="265" r:id="rId9"/>
    <p:sldId id="266" r:id="rId10"/>
    <p:sldId id="267" r:id="rId11"/>
    <p:sldId id="259" r:id="rId12"/>
    <p:sldId id="260" r:id="rId13"/>
    <p:sldId id="261" r:id="rId14"/>
    <p:sldId id="262" r:id="rId1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9456D86-9B43-4D81-8063-4B78D17B86C2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F7748BC-02B8-46C7-B79B-F4287DBA6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7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65C0-41DE-4CBB-873F-6BD546F7D89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48BC-02B8-46C7-B79B-F4287DBA67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48BC-02B8-46C7-B79B-F4287DBA67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5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48BC-02B8-46C7-B79B-F4287DBA67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2AAA-8C25-48F5-B67E-E71A7236AF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2AAA-8C25-48F5-B67E-E71A7236AF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8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2AAA-8C25-48F5-B67E-E71A7236AF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5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2AAA-8C25-48F5-B67E-E71A7236AF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2AAA-8C25-48F5-B67E-E71A7236AF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8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48BC-02B8-46C7-B79B-F4287DBA67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8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48BC-02B8-46C7-B79B-F4287DBA67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16D2-0E6E-4272-AF77-F6D0D6D639FC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6023-2CC9-433B-B71D-7B624FCEF98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6F0C-B2EF-4FA5-9CE9-6C6C92FDD2A2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7B1E-58A6-42F0-BB21-01D60B30005B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3AF-9264-41DA-B8AD-4FC64F6D0600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9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4D5C-1185-4D16-8092-35B2E9A0D89A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5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2385-2A79-490C-9CC0-56E610F7B97A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9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5C48-4384-479E-A220-CA90F9BF662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0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7E0B-8090-4E94-A0F6-8A2A01235563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36E5-D582-43CC-B1DD-AAEB9AC68F9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1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FC03-6F69-4466-9EDC-B2E954A832C9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0CE9-0A90-4C69-AC4D-5CAC1B65092B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B26E-A8A2-45DD-87E0-794F9A4C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75117" y="3962400"/>
            <a:ext cx="8888083" cy="17526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SUNY Pre Award and Compliance Systems Institutional Review Board (IRB) </a:t>
            </a:r>
          </a:p>
          <a:p>
            <a:pPr algn="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System Training Practice Exercises</a:t>
            </a:r>
          </a:p>
          <a:p>
            <a:pPr>
              <a:defRPr/>
            </a:pP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H:\Research History Content\Binghamton University\Binghamton University Images\binghamton_sadik, students_CASE, sensors system 2_04022009_sm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1"/>
            <a:ext cx="2743200" cy="1829071"/>
          </a:xfrm>
          <a:prstGeom prst="rect">
            <a:avLst/>
          </a:prstGeom>
          <a:noFill/>
        </p:spPr>
      </p:pic>
      <p:pic>
        <p:nvPicPr>
          <p:cNvPr id="5" name="Picture 14" descr="H:\Research History Content\University at Buffalo\Images\buffalo_UB Research_1111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1"/>
            <a:ext cx="2743200" cy="1835675"/>
          </a:xfrm>
          <a:prstGeom prst="rect">
            <a:avLst/>
          </a:prstGeom>
          <a:noFill/>
        </p:spPr>
      </p:pic>
      <p:pic>
        <p:nvPicPr>
          <p:cNvPr id="6" name="Picture 8" descr="H:\Research History Content\ESF\Images\esf_shupe alan (grad student); hu, Rufei (researcher); bioprocess lab_engineering_1203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049962"/>
            <a:ext cx="2743200" cy="1836239"/>
          </a:xfrm>
          <a:prstGeom prst="rect">
            <a:avLst/>
          </a:prstGeom>
          <a:noFill/>
        </p:spPr>
      </p:pic>
      <p:pic>
        <p:nvPicPr>
          <p:cNvPr id="7" name="Picture 7" descr="H:\Research History Content\College at Oneonta\oneonta_vogler, donna_life sciences and medicine_0422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57400"/>
            <a:ext cx="2743200" cy="1828800"/>
          </a:xfrm>
          <a:prstGeom prst="rect">
            <a:avLst/>
          </a:prstGeom>
          <a:noFill/>
        </p:spPr>
      </p:pic>
      <p:pic>
        <p:nvPicPr>
          <p:cNvPr id="8" name="Picture 11" descr="H:\Research History Content\Stony Brook\Stony Brook Images\stonybrook_zuo, lei, with invention shock absorber_engineeing_06232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057400"/>
            <a:ext cx="2743200" cy="1828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3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75563"/>
              </p:ext>
            </p:extLst>
          </p:nvPr>
        </p:nvGraphicFramePr>
        <p:xfrm>
          <a:off x="1999581" y="1244319"/>
          <a:ext cx="8077200" cy="509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00"/>
                <a:gridCol w="7404300"/>
              </a:tblGrid>
              <a:tr h="26948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 the document in the “Draft” column and save it to your computer. Open the document and update the content accordingly.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when updating the document, enable the Track Changes feature. When the IRB approves the document, all tracked changes will be accepted and comments removed in the final version.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change documents on an approved study:</a:t>
                      </a:r>
                    </a:p>
                    <a:p>
                      <a:pPr lvl="0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IRB in the top left navigation area and select the Active tab.</a:t>
                      </a:r>
                    </a:p>
                    <a:p>
                      <a:pPr lvl="0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1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 the approved study which you would like to change the attached documents.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the Documents tab from your workspace.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1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the document in the Final column and save it to your computer. </a:t>
                      </a:r>
                    </a:p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Open the document and revise it in tracked-changes format. </a:t>
                      </a:r>
                    </a:p>
                    <a:p>
                      <a:pPr lvl="0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When finished, replace the original document with the tracked-changes version in the modification. When the IRB approves the document, all tracked changes will be accepted and comments removed in the final version.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This concludes the Chapter 4 Practice Exercise. Congratulations!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9581" y="299266"/>
            <a:ext cx="8077200" cy="576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</a:t>
            </a:r>
            <a:r>
              <a:rPr lang="en-US" sz="2000" dirty="0" smtClean="0">
                <a:latin typeface="Arial Narrow" pitchFamily="34" charset="0"/>
              </a:rPr>
              <a:t>4 </a:t>
            </a:r>
            <a:r>
              <a:rPr lang="en-US" sz="2000" dirty="0">
                <a:latin typeface="Arial Narrow" pitchFamily="34" charset="0"/>
              </a:rPr>
              <a:t>Practice </a:t>
            </a:r>
            <a:r>
              <a:rPr lang="en-US" sz="2000" dirty="0" smtClean="0">
                <a:latin typeface="Arial Narrow" pitchFamily="34" charset="0"/>
              </a:rPr>
              <a:t>Exercise – </a:t>
            </a:r>
          </a:p>
          <a:p>
            <a:pPr algn="ctr">
              <a:buNone/>
            </a:pPr>
            <a:r>
              <a:rPr lang="en-US" sz="2000" dirty="0" smtClean="0">
                <a:latin typeface="Arial Narrow" pitchFamily="34" charset="0"/>
              </a:rPr>
              <a:t>Responding to a Request for Clarification or Modifications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775" y="831116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4" y="2895680"/>
            <a:ext cx="2366795" cy="64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76" y="4200512"/>
            <a:ext cx="3573358" cy="3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3007"/>
              </p:ext>
            </p:extLst>
          </p:nvPr>
        </p:nvGraphicFramePr>
        <p:xfrm>
          <a:off x="1999581" y="1244319"/>
          <a:ext cx="8077200" cy="439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00"/>
                <a:gridCol w="7404300"/>
              </a:tblGrid>
              <a:tr h="26948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 “My Inbox” and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nder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“My Current Actions,”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select the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“Report New Information”</a:t>
                      </a:r>
                    </a:p>
                    <a:p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You do not select a study at this point.</a:t>
                      </a:r>
                    </a:p>
                    <a:p>
                      <a:endParaRPr lang="en-US" sz="1400" i="1" kern="1200" baseline="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will open a form with required fields to be completed.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1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Use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“Add”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button under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“Related studies and modifications”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section to link to your study that you previously created.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Use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“Add”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button under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“Attach files containing supporting information”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section to attach additional documents or information.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1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Once you have completed the SmartForm, click to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“Continue”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button.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your workspace for the study you selected, under Activity, will list “Reportable Information Opened”  </a:t>
                      </a:r>
                    </a:p>
                    <a:p>
                      <a:pPr lvl="0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This concludes the Chapter 5 Practice Exercise. Congratulations!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9581" y="299266"/>
            <a:ext cx="8077200" cy="53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</a:t>
            </a:r>
            <a:r>
              <a:rPr lang="en-US" sz="2000" dirty="0" smtClean="0">
                <a:latin typeface="Arial Narrow" pitchFamily="34" charset="0"/>
              </a:rPr>
              <a:t>5 </a:t>
            </a:r>
            <a:r>
              <a:rPr lang="en-US" sz="2000" dirty="0">
                <a:latin typeface="Arial Narrow" pitchFamily="34" charset="0"/>
              </a:rPr>
              <a:t>Practice </a:t>
            </a:r>
            <a:r>
              <a:rPr lang="en-US" sz="2000" dirty="0" smtClean="0">
                <a:latin typeface="Arial Narrow" pitchFamily="34" charset="0"/>
              </a:rPr>
              <a:t>Exercise – Reportable New Information (RNI)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775" y="831116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1825399"/>
            <a:ext cx="1500077" cy="53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727" y="4286310"/>
            <a:ext cx="2285819" cy="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16166"/>
              </p:ext>
            </p:extLst>
          </p:nvPr>
        </p:nvGraphicFramePr>
        <p:xfrm>
          <a:off x="1999581" y="1244318"/>
          <a:ext cx="8077200" cy="518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00"/>
                <a:gridCol w="7404300"/>
              </a:tblGrid>
              <a:tr h="3193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Navigate to the Click Portal website that can be accessed from myRF or your Campus Website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3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Log into Click Portal with your User name and Password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 follows: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User Name: pi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Password: 1234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8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the “IRB” tab on the left side of the navigation screen</a:t>
                      </a:r>
                    </a:p>
                    <a:p>
                      <a:endParaRPr lang="en-US" sz="1400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8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Under My Current Actions: Click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on 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Create New Study to create a new study. You will be directed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through a series of SmartForms to complete </a:t>
                      </a:r>
                      <a:endParaRPr lang="en-US" sz="1400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Basic Information:  You will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be prompted to answer the following questions on this form</a:t>
                      </a:r>
                    </a:p>
                    <a:p>
                      <a:endParaRPr lang="en-US" sz="1400" i="0" baseline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Enter</a:t>
                      </a:r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 the following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information:</a:t>
                      </a:r>
                    </a:p>
                    <a:p>
                      <a:pPr lvl="1"/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Title of Study: Enter “Last Name – DNA of Mice” Training Study (i.e. Smith  - DNA of Mice)</a:t>
                      </a:r>
                    </a:p>
                    <a:p>
                      <a:pPr lvl="1"/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Short title: Enter “DNA of Mice” (i.e. Smith – DNA of Mice)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Brief description: Enter “Study of DNA for Mice” (i.e. Study of DNA for Mice)</a:t>
                      </a:r>
                    </a:p>
                    <a:p>
                      <a:pPr lvl="1"/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4.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Principal Investigator (PI): Click the “Select…” button and choose a name from the list of values. </a:t>
                      </a:r>
                    </a:p>
                    <a:p>
                      <a:pPr lvl="1"/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oes the investigator have a financial interest related to this research? Select the “No” radio button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Will an external IRB act as the IRB of record for this study? Select the “No” radio button</a:t>
                      </a:r>
                    </a:p>
                    <a:p>
                      <a:pPr lvl="1"/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Attach the protocol: Click the “Add” button and then “Browse…”  - access the form from your network drive</a:t>
                      </a:r>
                    </a:p>
                    <a:p>
                      <a:pPr lvl="1"/>
                      <a:endParaRPr lang="en-US" sz="1400" i="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Note: Required fields are marked with an asterisks (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i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9581" y="299267"/>
            <a:ext cx="8077200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2 Practice </a:t>
            </a:r>
            <a:r>
              <a:rPr lang="en-US" sz="2000" dirty="0" smtClean="0">
                <a:latin typeface="Arial Narrow" pitchFamily="34" charset="0"/>
              </a:rPr>
              <a:t>Exercise – Creating a New Study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775" y="831116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93787"/>
              </p:ext>
            </p:extLst>
          </p:nvPr>
        </p:nvGraphicFramePr>
        <p:xfrm>
          <a:off x="2019035" y="1213542"/>
          <a:ext cx="8120788" cy="522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32"/>
                <a:gridCol w="7444256"/>
              </a:tblGrid>
              <a:tr h="260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9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Once all of the required questions have been answered, select the “Continue” button located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both in the upper and lower right hand side of the SmartForm to continue to the next form</a:t>
                      </a:r>
                      <a:endParaRPr lang="en-US" sz="1400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Funding Sources:  You will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be asked to identify each organization supplying funding for the study</a:t>
                      </a:r>
                    </a:p>
                    <a:p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Enter the following information: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Click: Add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Name: Enter Dept. of Health (Do not Select from the list of values)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Type: Choose Federal </a:t>
                      </a:r>
                    </a:p>
                    <a:p>
                      <a:endParaRPr lang="en-US" sz="140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Once all of the required questions have been answered, select the “Continue” button located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both in the upper and lower right hand side of the SmartForm to continue to the next form</a:t>
                      </a:r>
                      <a:endParaRPr lang="en-US" sz="140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Study Team Members: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You will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be asked to add information about each person involved in the design, conduct or reporting of the research</a:t>
                      </a:r>
                    </a:p>
                    <a:p>
                      <a:endParaRPr lang="en-US" sz="1400" i="0" baseline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Enter the following information: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Click: Add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Study Team Member:  Enter in Hao Wang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Role in Research: Investigator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dirty="0" smtClean="0">
                          <a:latin typeface="Arial Narrow" panose="020B0606020202030204" pitchFamily="34" charset="0"/>
                        </a:rPr>
                        <a:t>Is the team member involved in the consent process? Answer</a:t>
                      </a:r>
                      <a:r>
                        <a:rPr lang="en-US" sz="1400" b="0" i="0" baseline="0" dirty="0" smtClean="0">
                          <a:latin typeface="Arial Narrow" panose="020B0606020202030204" pitchFamily="34" charset="0"/>
                        </a:rPr>
                        <a:t> NO</a:t>
                      </a:r>
                      <a:endParaRPr lang="en-US" sz="1400" b="0" i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dirty="0" smtClean="0">
                          <a:latin typeface="Arial Narrow" panose="020B0606020202030204" pitchFamily="34" charset="0"/>
                        </a:rPr>
                        <a:t>Does the team member have a financial interest related to this research? Answer NO</a:t>
                      </a:r>
                      <a:endParaRPr lang="en-US" sz="1400" b="0" i="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sz="140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19035" y="299267"/>
            <a:ext cx="812078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2 Practice Exercise </a:t>
            </a:r>
            <a:r>
              <a:rPr lang="en-US" sz="2000" dirty="0" smtClean="0">
                <a:latin typeface="Arial Narrow" pitchFamily="34" charset="0"/>
              </a:rPr>
              <a:t>– Creating a New Study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035" y="831116"/>
            <a:ext cx="648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continue to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6445"/>
              </p:ext>
            </p:extLst>
          </p:nvPr>
        </p:nvGraphicFramePr>
        <p:xfrm>
          <a:off x="2019035" y="1213542"/>
          <a:ext cx="8120788" cy="50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32"/>
                <a:gridCol w="7444256"/>
              </a:tblGrid>
              <a:tr h="260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9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Once all of the required questions have been answered, select the </a:t>
                      </a:r>
                      <a:r>
                        <a:rPr lang="en-US" sz="1400" i="1" dirty="0" smtClean="0">
                          <a:latin typeface="Arial Narrow" panose="020B0606020202030204" pitchFamily="34" charset="0"/>
                        </a:rPr>
                        <a:t>“Continue” </a:t>
                      </a: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button located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both in the upper and lower right hand side of the SmartForm to continue to the next form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Study Scope: You will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be asked to identify each organization supplying funding for the study</a:t>
                      </a:r>
                    </a:p>
                    <a:p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Enter the following information: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Are there external sites where the investigator will conduct or oversee the research? Answer</a:t>
                      </a:r>
                      <a:r>
                        <a:rPr lang="en-US" sz="1400" b="0" baseline="0" dirty="0" smtClean="0">
                          <a:latin typeface="Arial Narrow" panose="020B0606020202030204" pitchFamily="34" charset="0"/>
                        </a:rPr>
                        <a:t> NO</a:t>
                      </a:r>
                      <a:endParaRPr lang="en-US" sz="1400" b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Does the study do any of the following:  Answer</a:t>
                      </a:r>
                      <a:r>
                        <a:rPr lang="en-US" sz="1400" b="0" baseline="0" dirty="0" smtClean="0">
                          <a:latin typeface="Arial Narrow" panose="020B0606020202030204" pitchFamily="34" charset="0"/>
                        </a:rPr>
                        <a:t> YES </a:t>
                      </a:r>
                      <a:endParaRPr lang="en-US" sz="1400" b="0" dirty="0" smtClean="0">
                        <a:latin typeface="Arial Narrow" panose="020B0606020202030204" pitchFamily="34" charset="0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Specify the use of an approved drug or biologic?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Use an unapproved drug or biologic?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Use a food or dietary supplement to diagnose, cure, treat, or mitigate a disease or condition?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Does the study do any of the following:  Answer NO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Evaluate the safety or effectiveness of a device?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latin typeface="Arial Narrow" panose="020B0606020202030204" pitchFamily="34" charset="0"/>
                        </a:rPr>
                        <a:t>Use a humanitarian use device (HUD)?</a:t>
                      </a:r>
                      <a:endParaRPr lang="en-US" sz="1400" b="1" i="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Once all of the required questions have been answered, select the </a:t>
                      </a:r>
                      <a:r>
                        <a:rPr lang="en-US" sz="1400" i="1" dirty="0" smtClean="0">
                          <a:latin typeface="Arial Narrow" panose="020B0606020202030204" pitchFamily="34" charset="0"/>
                        </a:rPr>
                        <a:t>“Continue” </a:t>
                      </a: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button located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both in the upper and lower right hand side of the SmartForm to continue to the next form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Drugs: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Do not add information on this screen and click Continue to the next 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Note: You were unable to move forward because there was a required field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19035" y="299267"/>
            <a:ext cx="812078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2 Practice Exercise </a:t>
            </a:r>
            <a:r>
              <a:rPr lang="en-US" sz="2000" dirty="0" smtClean="0">
                <a:latin typeface="Arial Narrow" pitchFamily="34" charset="0"/>
              </a:rPr>
              <a:t>– Creating a New Study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035" y="831116"/>
            <a:ext cx="648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continue to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93413"/>
              </p:ext>
            </p:extLst>
          </p:nvPr>
        </p:nvGraphicFramePr>
        <p:xfrm>
          <a:off x="2019035" y="1213542"/>
          <a:ext cx="8120788" cy="42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32"/>
                <a:gridCol w="7444256"/>
              </a:tblGrid>
              <a:tr h="260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968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en-US" sz="1400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correct missing information, you will need to go back to the Drugs form: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Add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Drug Type: Choose Investigational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 the drug:  Type Placebo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Choose that the drug is IND exempt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Who holds the IND? Choose Sponsor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OK</a:t>
                      </a:r>
                      <a:endParaRPr lang="en-US" sz="1400" b="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en-US" sz="1400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Now all of the required questions have been answered, select the “Continue” button located</a:t>
                      </a:r>
                      <a:r>
                        <a:rPr lang="en-US" sz="1400" i="0" baseline="0" dirty="0" smtClean="0">
                          <a:latin typeface="Arial Narrow" panose="020B0606020202030204" pitchFamily="34" charset="0"/>
                        </a:rPr>
                        <a:t> both in the upper and lower right hand side of the SmartForm to continue to the next form</a:t>
                      </a:r>
                      <a:endParaRPr lang="en-US" sz="1400" i="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dirty="0" smtClean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en-US" sz="1400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Continue through the Consent Forms and Recruitment and through the next form Supporting Documents.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You can “Jump To:” and form section by choosing the form from the list of values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The submitter was unable to locate the consent form needed so he is going to exit the study and then go back later and finish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Click Save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Click Exit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19035" y="299267"/>
            <a:ext cx="812078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2 Practice Exercise </a:t>
            </a:r>
            <a:r>
              <a:rPr lang="en-US" sz="2000" dirty="0" smtClean="0">
                <a:latin typeface="Arial Narrow" pitchFamily="34" charset="0"/>
              </a:rPr>
              <a:t>– Creating a New Study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035" y="831116"/>
            <a:ext cx="648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continue to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58926"/>
              </p:ext>
            </p:extLst>
          </p:nvPr>
        </p:nvGraphicFramePr>
        <p:xfrm>
          <a:off x="2019035" y="1213542"/>
          <a:ext cx="812078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32"/>
                <a:gridCol w="7444256"/>
              </a:tblGrid>
              <a:tr h="260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9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add the consent form, follow the below steps: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on My Inbox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on Submissions under the Shortcuts Area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on your study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Edit Study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Jump to: Consent Forms and Recruitment Materials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Add and then Browse - Access the form from your network drive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Jump To: Drugs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Delete the drug information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Jump to: Supporting Documents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Continue to the Final Page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19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Before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we finish the study, we are going to check the study for errors or missing information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Click on Hide/Show Errors on the top tool bar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Error / Warning Messages should appear below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Click on Jump To on the window pane located at the bottom of the form</a:t>
                      </a:r>
                      <a:endParaRPr lang="en-US" sz="1400" dirty="0" smtClean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correct missing information, you will need to go back to the Drugs form: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Add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Drug Type: Choose Investigational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 the drug:  Type Placebo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Choose that the drug is IND exempt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Who holds the IND? Choose Sponsor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OK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19035" y="299267"/>
            <a:ext cx="812078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2 Practice Exercise </a:t>
            </a:r>
            <a:r>
              <a:rPr lang="en-US" sz="2000" dirty="0" smtClean="0">
                <a:latin typeface="Arial Narrow" pitchFamily="34" charset="0"/>
              </a:rPr>
              <a:t>– Creating a New Study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035" y="831116"/>
            <a:ext cx="648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continue to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860"/>
              </p:ext>
            </p:extLst>
          </p:nvPr>
        </p:nvGraphicFramePr>
        <p:xfrm>
          <a:off x="2019035" y="1213542"/>
          <a:ext cx="8120788" cy="279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32"/>
                <a:gridCol w="7444256"/>
              </a:tblGrid>
              <a:tr h="2609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9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21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complete the study: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Jump To: Supporting Documents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Continue.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Click on Hide/Show Errors on the top tool bar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Ensure that there are no errors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Click: Finish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The study has not yet been submitted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22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concludes Chapter 2 Practice Exercise - Congratulations, you now have created a study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19035" y="299267"/>
            <a:ext cx="812078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2 Practice Exercise </a:t>
            </a:r>
            <a:r>
              <a:rPr lang="en-US" sz="2000" dirty="0" smtClean="0">
                <a:latin typeface="Arial Narrow" pitchFamily="34" charset="0"/>
              </a:rPr>
              <a:t>– Creating a New Study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035" y="831116"/>
            <a:ext cx="648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continue to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07546"/>
              </p:ext>
            </p:extLst>
          </p:nvPr>
        </p:nvGraphicFramePr>
        <p:xfrm>
          <a:off x="1999581" y="1244320"/>
          <a:ext cx="8077200" cy="528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00"/>
                <a:gridCol w="7404300"/>
              </a:tblGrid>
              <a:tr h="2652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7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Navigate to the study that you created in the previous exercise by selecting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“My Inbox”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located in the upper right hand corner. Then select your study. </a:t>
                      </a:r>
                    </a:p>
                    <a:p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You can also access all of the studies (that you have permission to view) by selecting “Submissions.”  </a:t>
                      </a:r>
                      <a:endParaRPr lang="en-US" sz="1400" b="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4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your workspace, you will see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“Study Created” </a:t>
                      </a:r>
                      <a:r>
                        <a:rPr lang="en-US" sz="1400" i="0" u="non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under the Activity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 additional details including the Author and Activity Date.</a:t>
                      </a:r>
                    </a:p>
                    <a:p>
                      <a:r>
                        <a:rPr lang="en-US" sz="1400" b="1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Your study has not been submitted yet, it is still in the Pre-Submission state as identified by the workflow diagram above the workspace.</a:t>
                      </a:r>
                      <a:endParaRPr lang="en-US" sz="1400" b="1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7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“Submit”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listed under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“My Current Actions.”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activity will remind the PI of their responsibilities and the system will check the submission for any missing required information.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Enter your user name and password to authenticate and click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“OK”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button to submit the study to the IRB.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If the submission is successful, the page will refresh and the study will transition from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“Pre-Submission”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state to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“Pre-Review”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state. In your workspace, another Activity will appear with the submission details.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View the details of your submission, by selecting the name of your study. This will provide you with additional details for that Activity.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close the details page and return to your workspace, select the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“&lt;&lt; Return to Workspace”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located in either the upper or lower left hand side of the window.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The workflow diagram above your workspace shows the status of your study. 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8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This concludes the Chapter 3 Practice Exercise. Congratulations!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9581" y="299267"/>
            <a:ext cx="8077200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</a:t>
            </a:r>
            <a:r>
              <a:rPr lang="en-US" sz="2000" dirty="0" smtClean="0">
                <a:latin typeface="Arial Narrow" pitchFamily="34" charset="0"/>
              </a:rPr>
              <a:t>3 </a:t>
            </a:r>
            <a:r>
              <a:rPr lang="en-US" sz="2000" dirty="0">
                <a:latin typeface="Arial Narrow" pitchFamily="34" charset="0"/>
              </a:rPr>
              <a:t>Practice </a:t>
            </a:r>
            <a:r>
              <a:rPr lang="en-US" sz="2000" dirty="0" smtClean="0">
                <a:latin typeface="Arial Narrow" pitchFamily="34" charset="0"/>
              </a:rPr>
              <a:t>Exercise – Submitting the Study for Review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775" y="831116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57" y="3638575"/>
            <a:ext cx="1066667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182306">
            <a:off x="5598498" y="2136688"/>
            <a:ext cx="742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RF Report Center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66209"/>
              </p:ext>
            </p:extLst>
          </p:nvPr>
        </p:nvGraphicFramePr>
        <p:xfrm>
          <a:off x="1999581" y="1244319"/>
          <a:ext cx="8077200" cy="504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00"/>
                <a:gridCol w="7404300"/>
              </a:tblGrid>
              <a:tr h="26948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 of Step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If the IRB requests clarification, the PI, any PI proxy, and primary contact will receive an email. The study also appears in My Inbox for each member of the study team.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Any study team member can update the study, but only the PI can submit the response to the IRB.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From My Inbox, click the name of the study to open it.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clarification requested: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In the Activity column under Clarification Requested, read the request details.</a:t>
                      </a:r>
                    </a:p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modifications required: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the letter link near the top of the page on the right side. The letter contains the modification requirement details.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1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Edit the study to incorporate changes as needed.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“Submit Response”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return the study to the reviewers. </a:t>
                      </a:r>
                    </a:p>
                    <a:p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Only the PI can submit the study. </a:t>
                      </a:r>
                      <a:endParaRPr lang="en-US" sz="140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 change documents prior to study approval:</a:t>
                      </a:r>
                    </a:p>
                    <a:p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Note: These steps apply if the IRB decision was modifications required, disapproved, or deferred.</a:t>
                      </a:r>
                      <a:endParaRPr lang="en-US" sz="1400" i="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02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Click the name of the study to open it. Click the Documents tab to view attached documents.</a:t>
                      </a:r>
                    </a:p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9581" y="299266"/>
            <a:ext cx="8077200" cy="567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latin typeface="Arial Narrow" pitchFamily="34" charset="0"/>
              </a:rPr>
              <a:t>Chapter </a:t>
            </a:r>
            <a:r>
              <a:rPr lang="en-US" sz="2000" dirty="0" smtClean="0">
                <a:latin typeface="Arial Narrow" pitchFamily="34" charset="0"/>
              </a:rPr>
              <a:t>4 </a:t>
            </a:r>
            <a:r>
              <a:rPr lang="en-US" sz="2000" dirty="0">
                <a:latin typeface="Arial Narrow" pitchFamily="34" charset="0"/>
              </a:rPr>
              <a:t>Practice </a:t>
            </a:r>
            <a:r>
              <a:rPr lang="en-US" sz="2000" dirty="0" smtClean="0">
                <a:latin typeface="Arial Narrow" pitchFamily="34" charset="0"/>
              </a:rPr>
              <a:t>Exercise – </a:t>
            </a:r>
          </a:p>
          <a:p>
            <a:pPr algn="ctr">
              <a:buNone/>
            </a:pPr>
            <a:r>
              <a:rPr lang="en-US" sz="2000" dirty="0" smtClean="0">
                <a:latin typeface="Arial Narrow" pitchFamily="34" charset="0"/>
              </a:rPr>
              <a:t>Responding to a Request for Clarification or Modifications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775" y="831116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Please follow the steps </a:t>
            </a:r>
            <a:r>
              <a:rPr lang="en-US" sz="1400" dirty="0" smtClean="0">
                <a:latin typeface="Arial Narrow" panose="020B0606020202030204" pitchFamily="34" charset="0"/>
              </a:rPr>
              <a:t>below: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62" y="2809941"/>
            <a:ext cx="4457313" cy="754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244" y="5653230"/>
            <a:ext cx="3145873" cy="5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1971B5-6BF0-4BA7-8F19-04E62313D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A518E-9BEF-49F6-A0D6-73E5BB84B862}">
  <ds:schemaRefs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C5172A-D467-4218-B8A0-97EBC787FE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2130</Words>
  <Application>Microsoft Office PowerPoint</Application>
  <PresentationFormat>Widescreen</PresentationFormat>
  <Paragraphs>256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Kowalski, Kelly</dc:creator>
  <cp:lastModifiedBy>Seim, Gaby</cp:lastModifiedBy>
  <cp:revision>44</cp:revision>
  <cp:lastPrinted>2015-09-29T13:39:15Z</cp:lastPrinted>
  <dcterms:created xsi:type="dcterms:W3CDTF">2015-09-24T18:12:01Z</dcterms:created>
  <dcterms:modified xsi:type="dcterms:W3CDTF">2018-04-11T03:20:17Z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0x0101007C48234C3F07C940A68DD80541EB650D</vt:lpwstr>
  </property>
</Properties>
</file>