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6"/>
  </p:notesMasterIdLst>
  <p:handoutMasterIdLst>
    <p:handoutMasterId r:id="rId47"/>
  </p:handoutMasterIdLst>
  <p:sldIdLst>
    <p:sldId id="296" r:id="rId2"/>
    <p:sldId id="263" r:id="rId3"/>
    <p:sldId id="264" r:id="rId4"/>
    <p:sldId id="313" r:id="rId5"/>
    <p:sldId id="268" r:id="rId6"/>
    <p:sldId id="325" r:id="rId7"/>
    <p:sldId id="326" r:id="rId8"/>
    <p:sldId id="327" r:id="rId9"/>
    <p:sldId id="328" r:id="rId10"/>
    <p:sldId id="329" r:id="rId11"/>
    <p:sldId id="330" r:id="rId12"/>
    <p:sldId id="331" r:id="rId13"/>
    <p:sldId id="332" r:id="rId14"/>
    <p:sldId id="333" r:id="rId15"/>
    <p:sldId id="334" r:id="rId16"/>
    <p:sldId id="272" r:id="rId17"/>
    <p:sldId id="335" r:id="rId18"/>
    <p:sldId id="336" r:id="rId19"/>
    <p:sldId id="337" r:id="rId20"/>
    <p:sldId id="338" r:id="rId21"/>
    <p:sldId id="343" r:id="rId22"/>
    <p:sldId id="344" r:id="rId23"/>
    <p:sldId id="345" r:id="rId24"/>
    <p:sldId id="353" r:id="rId25"/>
    <p:sldId id="352" r:id="rId26"/>
    <p:sldId id="346" r:id="rId27"/>
    <p:sldId id="354" r:id="rId28"/>
    <p:sldId id="347" r:id="rId29"/>
    <p:sldId id="355" r:id="rId30"/>
    <p:sldId id="348" r:id="rId31"/>
    <p:sldId id="356" r:id="rId32"/>
    <p:sldId id="349" r:id="rId33"/>
    <p:sldId id="357" r:id="rId34"/>
    <p:sldId id="350" r:id="rId35"/>
    <p:sldId id="358" r:id="rId36"/>
    <p:sldId id="351" r:id="rId37"/>
    <p:sldId id="339" r:id="rId38"/>
    <p:sldId id="315" r:id="rId39"/>
    <p:sldId id="340" r:id="rId40"/>
    <p:sldId id="360" r:id="rId41"/>
    <p:sldId id="341" r:id="rId42"/>
    <p:sldId id="359" r:id="rId43"/>
    <p:sldId id="342" r:id="rId44"/>
    <p:sldId id="361" r:id="rId45"/>
  </p:sldIdLst>
  <p:sldSz cx="9144000" cy="6858000" type="screen4x3"/>
  <p:notesSz cx="6900863" cy="9291638"/>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autoAdjust="0"/>
  </p:normalViewPr>
  <p:slideViewPr>
    <p:cSldViewPr snapToGrid="0">
      <p:cViewPr varScale="1">
        <p:scale>
          <a:sx n="55" d="100"/>
          <a:sy n="55" d="100"/>
        </p:scale>
        <p:origin x="118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37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9635" cy="46538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09646" y="2"/>
            <a:ext cx="2989635" cy="465382"/>
          </a:xfrm>
          <a:prstGeom prst="rect">
            <a:avLst/>
          </a:prstGeom>
        </p:spPr>
        <p:txBody>
          <a:bodyPr vert="horz" lIns="91440" tIns="45720" rIns="91440" bIns="45720" rtlCol="0"/>
          <a:lstStyle>
            <a:lvl1pPr algn="r">
              <a:defRPr sz="1200"/>
            </a:lvl1pPr>
          </a:lstStyle>
          <a:p>
            <a:fld id="{476C2FDF-5484-495A-9CA0-FCDA211666AC}" type="datetimeFigureOut">
              <a:rPr lang="en-US" smtClean="0"/>
              <a:t>2/6/2015</a:t>
            </a:fld>
            <a:endParaRPr lang="en-US" dirty="0"/>
          </a:p>
        </p:txBody>
      </p:sp>
      <p:sp>
        <p:nvSpPr>
          <p:cNvPr id="4" name="Footer Placeholder 3"/>
          <p:cNvSpPr>
            <a:spLocks noGrp="1"/>
          </p:cNvSpPr>
          <p:nvPr>
            <p:ph type="ftr" sz="quarter" idx="2"/>
          </p:nvPr>
        </p:nvSpPr>
        <p:spPr>
          <a:xfrm>
            <a:off x="0" y="8826258"/>
            <a:ext cx="2989635" cy="46538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9646" y="8826258"/>
            <a:ext cx="2989635" cy="465381"/>
          </a:xfrm>
          <a:prstGeom prst="rect">
            <a:avLst/>
          </a:prstGeom>
        </p:spPr>
        <p:txBody>
          <a:bodyPr vert="horz" lIns="91440" tIns="45720" rIns="91440" bIns="45720" rtlCol="0" anchor="b"/>
          <a:lstStyle>
            <a:lvl1pPr algn="r">
              <a:defRPr sz="1200"/>
            </a:lvl1pPr>
          </a:lstStyle>
          <a:p>
            <a:fld id="{0D262B51-7A8C-4B5A-8B1D-9CDE95A77A2D}" type="slidenum">
              <a:rPr lang="en-US" smtClean="0"/>
              <a:t>‹#›</a:t>
            </a:fld>
            <a:endParaRPr lang="en-US" dirty="0"/>
          </a:p>
        </p:txBody>
      </p:sp>
    </p:spTree>
    <p:extLst>
      <p:ext uri="{BB962C8B-B14F-4D97-AF65-F5344CB8AC3E}">
        <p14:creationId xmlns:p14="http://schemas.microsoft.com/office/powerpoint/2010/main" val="8781745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90374" cy="466196"/>
          </a:xfrm>
          <a:prstGeom prst="rect">
            <a:avLst/>
          </a:prstGeom>
        </p:spPr>
        <p:txBody>
          <a:bodyPr vert="horz" lIns="92236" tIns="46118" rIns="92236" bIns="46118" rtlCol="0"/>
          <a:lstStyle>
            <a:lvl1pPr algn="l">
              <a:defRPr sz="1200"/>
            </a:lvl1pPr>
          </a:lstStyle>
          <a:p>
            <a:endParaRPr lang="en-US" dirty="0"/>
          </a:p>
        </p:txBody>
      </p:sp>
      <p:sp>
        <p:nvSpPr>
          <p:cNvPr id="3" name="Date Placeholder 2"/>
          <p:cNvSpPr>
            <a:spLocks noGrp="1"/>
          </p:cNvSpPr>
          <p:nvPr>
            <p:ph type="dt" idx="1"/>
          </p:nvPr>
        </p:nvSpPr>
        <p:spPr>
          <a:xfrm>
            <a:off x="3908892" y="2"/>
            <a:ext cx="2990374" cy="466196"/>
          </a:xfrm>
          <a:prstGeom prst="rect">
            <a:avLst/>
          </a:prstGeom>
        </p:spPr>
        <p:txBody>
          <a:bodyPr vert="horz" lIns="92236" tIns="46118" rIns="92236" bIns="46118" rtlCol="0"/>
          <a:lstStyle>
            <a:lvl1pPr algn="r">
              <a:defRPr sz="1200"/>
            </a:lvl1pPr>
          </a:lstStyle>
          <a:p>
            <a:fld id="{2BC00B35-08A6-452D-BB59-7A535FB8492E}" type="datetimeFigureOut">
              <a:rPr lang="en-US" smtClean="0"/>
              <a:t>2/6/2015</a:t>
            </a:fld>
            <a:endParaRPr lang="en-US" dirty="0"/>
          </a:p>
        </p:txBody>
      </p:sp>
      <p:sp>
        <p:nvSpPr>
          <p:cNvPr id="4" name="Slide Image Placeholder 3"/>
          <p:cNvSpPr>
            <a:spLocks noGrp="1" noRot="1" noChangeAspect="1"/>
          </p:cNvSpPr>
          <p:nvPr>
            <p:ph type="sldImg" idx="2"/>
          </p:nvPr>
        </p:nvSpPr>
        <p:spPr>
          <a:xfrm>
            <a:off x="1358900" y="1160463"/>
            <a:ext cx="4183063" cy="3136900"/>
          </a:xfrm>
          <a:prstGeom prst="rect">
            <a:avLst/>
          </a:prstGeom>
          <a:noFill/>
          <a:ln w="12700">
            <a:solidFill>
              <a:prstClr val="black"/>
            </a:solidFill>
          </a:ln>
        </p:spPr>
        <p:txBody>
          <a:bodyPr vert="horz" lIns="92236" tIns="46118" rIns="92236" bIns="46118" rtlCol="0" anchor="ctr"/>
          <a:lstStyle/>
          <a:p>
            <a:endParaRPr lang="en-US" dirty="0"/>
          </a:p>
        </p:txBody>
      </p:sp>
      <p:sp>
        <p:nvSpPr>
          <p:cNvPr id="5" name="Notes Placeholder 4"/>
          <p:cNvSpPr>
            <a:spLocks noGrp="1"/>
          </p:cNvSpPr>
          <p:nvPr>
            <p:ph type="body" sz="quarter" idx="3"/>
          </p:nvPr>
        </p:nvSpPr>
        <p:spPr>
          <a:xfrm>
            <a:off x="690087" y="4471600"/>
            <a:ext cx="5520690" cy="3658583"/>
          </a:xfrm>
          <a:prstGeom prst="rect">
            <a:avLst/>
          </a:prstGeom>
        </p:spPr>
        <p:txBody>
          <a:bodyPr vert="horz" lIns="92236" tIns="46118" rIns="92236" bIns="461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5445"/>
            <a:ext cx="2990374" cy="466195"/>
          </a:xfrm>
          <a:prstGeom prst="rect">
            <a:avLst/>
          </a:prstGeom>
        </p:spPr>
        <p:txBody>
          <a:bodyPr vert="horz" lIns="92236" tIns="46118" rIns="92236" bIns="461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8892" y="8825445"/>
            <a:ext cx="2990374" cy="466195"/>
          </a:xfrm>
          <a:prstGeom prst="rect">
            <a:avLst/>
          </a:prstGeom>
        </p:spPr>
        <p:txBody>
          <a:bodyPr vert="horz" lIns="92236" tIns="46118" rIns="92236" bIns="46118" rtlCol="0" anchor="b"/>
          <a:lstStyle>
            <a:lvl1pPr algn="r">
              <a:defRPr sz="1200"/>
            </a:lvl1pPr>
          </a:lstStyle>
          <a:p>
            <a:fld id="{839C4D0F-EDBA-4877-B5E7-8043F0EC42A2}" type="slidenum">
              <a:rPr lang="en-US" smtClean="0"/>
              <a:t>‹#›</a:t>
            </a:fld>
            <a:endParaRPr lang="en-US" dirty="0"/>
          </a:p>
        </p:txBody>
      </p:sp>
    </p:spTree>
    <p:extLst>
      <p:ext uri="{BB962C8B-B14F-4D97-AF65-F5344CB8AC3E}">
        <p14:creationId xmlns:p14="http://schemas.microsoft.com/office/powerpoint/2010/main" val="15144350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1"/>
            <a:ext cx="5520690" cy="4672400"/>
          </a:xfrm>
        </p:spPr>
        <p:txBody>
          <a:bodyPr/>
          <a:lstStyle/>
          <a:p>
            <a:r>
              <a:rPr lang="en-US" i="1" dirty="0" smtClean="0"/>
              <a:t>Caroline </a:t>
            </a:r>
            <a:r>
              <a:rPr lang="en-US" i="1" dirty="0"/>
              <a:t>Mattiske</a:t>
            </a:r>
            <a:r>
              <a:rPr lang="en-US" i="1" dirty="0" smtClean="0"/>
              <a:t>: opening remarks</a:t>
            </a:r>
            <a:r>
              <a:rPr lang="en-US" dirty="0"/>
              <a:t>	</a:t>
            </a:r>
            <a:endParaRPr lang="en-US" dirty="0" smtClean="0"/>
          </a:p>
          <a:p>
            <a:r>
              <a:rPr lang="en-US" dirty="0"/>
              <a:t> </a:t>
            </a:r>
          </a:p>
          <a:p>
            <a:pPr>
              <a:lnSpc>
                <a:spcPct val="150000"/>
              </a:lnSpc>
            </a:pPr>
            <a:r>
              <a:rPr lang="en-US" i="1" dirty="0"/>
              <a:t>Donna Kiley:</a:t>
            </a:r>
            <a:r>
              <a:rPr lang="en-US" dirty="0"/>
              <a:t>	</a:t>
            </a:r>
            <a:r>
              <a:rPr lang="en-US" sz="1400" dirty="0"/>
              <a:t>Good morning.  Thank you for joining us today.  I would like to begin by acknowledging the many </a:t>
            </a:r>
            <a:r>
              <a:rPr lang="en-US" sz="1400" dirty="0" smtClean="0"/>
              <a:t>people </a:t>
            </a:r>
            <a:r>
              <a:rPr lang="en-US" sz="1400" dirty="0"/>
              <a:t>who participated in the successful implementation </a:t>
            </a:r>
            <a:r>
              <a:rPr lang="en-US" sz="1400" dirty="0" smtClean="0"/>
              <a:t>of </a:t>
            </a:r>
            <a:r>
              <a:rPr lang="en-US" sz="1400" dirty="0"/>
              <a:t>the new </a:t>
            </a:r>
            <a:r>
              <a:rPr lang="en-US" sz="1400" dirty="0" smtClean="0"/>
              <a:t>Office of Management and Budget otherwise known as OMB </a:t>
            </a:r>
            <a:r>
              <a:rPr lang="en-US" sz="1400" dirty="0"/>
              <a:t>Uniform Guidance 2 CFR Part 200.  In January of 2014 a central office matrix team was formed to begin the process of disseminating the requirements under the new OMB Uniform Guidance 2 CFR Part 200. During the spring and summer of last year a number of our campus constituents were presented with the implications that this new guidance required. Beginning in September of 2014 and going through last month approximately 45 of our campus colleagues participated in either weekly or bi-weekly conference calls.  The outcome of this collaboration included a new policy, updated policies, procedures and guidelines with some language and citation changes.  </a:t>
            </a:r>
          </a:p>
          <a:p>
            <a:endParaRPr lang="en-US" dirty="0" smtClean="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1</a:t>
            </a:fld>
            <a:endParaRPr lang="en-US" dirty="0"/>
          </a:p>
        </p:txBody>
      </p:sp>
    </p:spTree>
    <p:extLst>
      <p:ext uri="{BB962C8B-B14F-4D97-AF65-F5344CB8AC3E}">
        <p14:creationId xmlns:p14="http://schemas.microsoft.com/office/powerpoint/2010/main" val="394991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0"/>
            <a:ext cx="5520690" cy="4820038"/>
          </a:xfrm>
        </p:spPr>
        <p:txBody>
          <a:bodyPr/>
          <a:lstStyle/>
          <a:p>
            <a:r>
              <a:rPr lang="en-US" dirty="0" smtClean="0"/>
              <a:t>Dave - </a:t>
            </a:r>
            <a:r>
              <a:rPr lang="en-US" i="1" dirty="0" smtClean="0"/>
              <a:t>Slide </a:t>
            </a:r>
            <a:r>
              <a:rPr lang="en-US" i="1" dirty="0"/>
              <a:t>10</a:t>
            </a:r>
            <a:br>
              <a:rPr lang="en-US" i="1" dirty="0"/>
            </a:br>
            <a:r>
              <a:rPr lang="en-US" dirty="0"/>
              <a:t>Thank you Liz.  The OMB Uniform Guidance has a section that is called “procurement standards” which are contained in Subpart 200, in Sections 317 through 326.  These sections describe the applicable procurement standards, the methods of procurements that are allowed, and a listing of specific items that must be included in contracts under Federal awards. In general, the new procurement standards adopt the majority of the language used from Circular A-102, which previously applied to state and local governments.  Therefore, non-Federal entities such as the RF that were previously subject to Circular A-110 are affected more significantly. One of the biggest areas of change is that the new procurement standards outline five procurement methods that must be used. The first procurement method is for micro-purchases which would cover the acquisition of goods or services where the aggregate dollar amount does not exceed $3,000. Micro-purchases may be awarded without soliciting competitive quotations if the price is deemed reasonable. The second method is procurement by small purchase procedures.  This method would cover relatively simple and informal procurements of goods and services that do not cost more than the Simplified Acquisition Threshold which is currently set at $150,000. If small purchase procedures are used, price or rate quotations must be obtained from an adequate number of qualified sources. The standards do not define how many quotations constitute an “adequate number” but COFAR has clarified this to be more than one. The small purchase procedure requirement is the biggest and potentially most onerous change for campuses because the current RF procurement policy requires competition at $50,000 so lowering this threshold to $3,000 could require significant additional effort for small procurements resulting in delays in acquiring goods and services. </a:t>
            </a:r>
          </a:p>
        </p:txBody>
      </p:sp>
      <p:sp>
        <p:nvSpPr>
          <p:cNvPr id="7" name="Slide Number Placeholder 6"/>
          <p:cNvSpPr>
            <a:spLocks noGrp="1"/>
          </p:cNvSpPr>
          <p:nvPr>
            <p:ph type="sldNum" sz="quarter" idx="11"/>
          </p:nvPr>
        </p:nvSpPr>
        <p:spPr/>
        <p:txBody>
          <a:bodyPr/>
          <a:lstStyle/>
          <a:p>
            <a:fld id="{839C4D0F-EDBA-4877-B5E7-8043F0EC42A2}" type="slidenum">
              <a:rPr lang="en-US" smtClean="0"/>
              <a:t>10</a:t>
            </a:fld>
            <a:endParaRPr lang="en-US" dirty="0"/>
          </a:p>
        </p:txBody>
      </p:sp>
    </p:spTree>
    <p:extLst>
      <p:ext uri="{BB962C8B-B14F-4D97-AF65-F5344CB8AC3E}">
        <p14:creationId xmlns:p14="http://schemas.microsoft.com/office/powerpoint/2010/main" val="243941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p>
          <a:p>
            <a:r>
              <a:rPr lang="en-US" i="1" dirty="0"/>
              <a:t>Slide 11</a:t>
            </a:r>
            <a:endParaRPr lang="en-US" dirty="0"/>
          </a:p>
          <a:p>
            <a:r>
              <a:rPr lang="en-US" dirty="0"/>
              <a:t>The third procurement method that is outlined is procurement by sealed bids. This method would only be required for purchases over $150,000. Using this method, bids are publicly solicited and a firm fixed price contract is awarded to the lowest bidder. This method is preferred in construction or other purchases where price is the major component. The fourth procurement method is procurement by competitive proposals. This method would be appropriate for procurement of services or other complex purchases exceeding $150,000.  Using this this method, an RFP would be issued and awarded to the most advantageous offer with price and other factors being considered. A new requirement under this method is that there must be a written method for conducting technical evaluations of the proposals received and for the overall selection process. The final procurement method outlined in the uniform guidance is procurement by noncompetitive proposals. This method of procurement should only be utilized when the product or service is available from one source or in other limited instances. In these instances, the RF Single Source documentation form must be completed to document all the circumstances around the procurement which doesn’t allow for any of the competitive procurement methods to be used. </a:t>
            </a:r>
          </a:p>
        </p:txBody>
      </p:sp>
      <p:sp>
        <p:nvSpPr>
          <p:cNvPr id="7" name="Slide Number Placeholder 6"/>
          <p:cNvSpPr>
            <a:spLocks noGrp="1"/>
          </p:cNvSpPr>
          <p:nvPr>
            <p:ph type="sldNum" sz="quarter" idx="11"/>
          </p:nvPr>
        </p:nvSpPr>
        <p:spPr/>
        <p:txBody>
          <a:bodyPr/>
          <a:lstStyle/>
          <a:p>
            <a:fld id="{839C4D0F-EDBA-4877-B5E7-8043F0EC42A2}" type="slidenum">
              <a:rPr lang="en-US" smtClean="0"/>
              <a:t>11</a:t>
            </a:fld>
            <a:endParaRPr lang="en-US" dirty="0"/>
          </a:p>
        </p:txBody>
      </p:sp>
    </p:spTree>
    <p:extLst>
      <p:ext uri="{BB962C8B-B14F-4D97-AF65-F5344CB8AC3E}">
        <p14:creationId xmlns:p14="http://schemas.microsoft.com/office/powerpoint/2010/main" val="253249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p>
          <a:p>
            <a:r>
              <a:rPr lang="en-US" i="1" dirty="0"/>
              <a:t>Slide 12</a:t>
            </a:r>
            <a:r>
              <a:rPr lang="en-US" dirty="0"/>
              <a:t/>
            </a:r>
            <a:br>
              <a:rPr lang="en-US" dirty="0"/>
            </a:br>
            <a:r>
              <a:rPr lang="en-US" dirty="0"/>
              <a:t>Other changes in the new procurement standards include new language listing out the detailed affirmative steps that must be taken by entities to assure that minority and women owned business entities and labor surplus firms are used when possible.  There is also language that a cost or price analysis is required for all procurements above the simplified acquisition threshold of $150,000. There is also new language that requires the negotiation of profit for each contract over the simplified acquisition threshold in which there is no competition.  We’re trying to get some clarification on exactly what this would entail because we believe it could be challenging to get vendors to provide their profit margins on goods and services.  There is also language that detailed procurement records must be maintained of the procurement including the rationale for the method of procurement used, the selection of contract type, the reasons why vendors were selected or rejected, and the basis for the contract price.</a:t>
            </a:r>
          </a:p>
        </p:txBody>
      </p:sp>
      <p:sp>
        <p:nvSpPr>
          <p:cNvPr id="7" name="Slide Number Placeholder 6"/>
          <p:cNvSpPr>
            <a:spLocks noGrp="1"/>
          </p:cNvSpPr>
          <p:nvPr>
            <p:ph type="sldNum" sz="quarter" idx="11"/>
          </p:nvPr>
        </p:nvSpPr>
        <p:spPr/>
        <p:txBody>
          <a:bodyPr/>
          <a:lstStyle/>
          <a:p>
            <a:fld id="{839C4D0F-EDBA-4877-B5E7-8043F0EC42A2}" type="slidenum">
              <a:rPr lang="en-US" smtClean="0"/>
              <a:t>12</a:t>
            </a:fld>
            <a:endParaRPr lang="en-US" dirty="0"/>
          </a:p>
        </p:txBody>
      </p:sp>
    </p:spTree>
    <p:extLst>
      <p:ext uri="{BB962C8B-B14F-4D97-AF65-F5344CB8AC3E}">
        <p14:creationId xmlns:p14="http://schemas.microsoft.com/office/powerpoint/2010/main" val="366701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p>
          <a:p>
            <a:r>
              <a:rPr lang="en-US" i="1" dirty="0"/>
              <a:t>Slide 13</a:t>
            </a:r>
            <a:r>
              <a:rPr lang="en-US" dirty="0"/>
              <a:t/>
            </a:r>
            <a:br>
              <a:rPr lang="en-US" dirty="0"/>
            </a:br>
            <a:r>
              <a:rPr lang="en-US" dirty="0"/>
              <a:t>If there is any good news related to the new procurement standards, it is that OMB recognized that the proposed changes may take significant effort to implement which has resulted in them providing a one year grace period for implementing. The RF has opted to continue complying with Circular A-110 through fiscal year 2016 as are all our peer institutions that we have spoken with. There was a requirement that institutions that opt for the grace period must document that they are in compliance with Circular A-110 in their procurement policies which we have done. It should be noted that the new procurement standards only apply to procurements for goods and services that are charged directly to a Federal award.  Because of the new restrictions being placed on Federal procurements, campuses have requested that we consider making exceptions in some areas when indirect or non-Federal funds are used. There is a campus procurement team that is charged with updating and reviewing the proposed changes to the procurement policy and procedures.  Because of the one year grace period, the new procurement policy and related procedures will become effective on July 1, 2016. And now I will pass it over to Chris Wade who will cover Other Direct Charges.</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13</a:t>
            </a:fld>
            <a:endParaRPr lang="en-US" dirty="0"/>
          </a:p>
        </p:txBody>
      </p:sp>
    </p:spTree>
    <p:extLst>
      <p:ext uri="{BB962C8B-B14F-4D97-AF65-F5344CB8AC3E}">
        <p14:creationId xmlns:p14="http://schemas.microsoft.com/office/powerpoint/2010/main" val="293095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p>
          <a:p>
            <a:r>
              <a:rPr lang="en-US" i="1" dirty="0"/>
              <a:t>Slide 14 Other Direct Charges  </a:t>
            </a:r>
            <a:endParaRPr lang="en-US" dirty="0"/>
          </a:p>
          <a:p>
            <a:r>
              <a:rPr lang="en-US" dirty="0"/>
              <a:t>Good morning, thanks Dave.  We want to talk a little bit about some other direct charge changes in the Uniform Guidance.</a:t>
            </a:r>
          </a:p>
          <a:p>
            <a:r>
              <a:rPr lang="en-US" dirty="0"/>
              <a:t> </a:t>
            </a:r>
          </a:p>
          <a:p>
            <a:r>
              <a:rPr lang="en-US" dirty="0"/>
              <a:t>Computing devices have been clarified in the uniform guidance that they are allowable direct charges.  However, they need to meet the test that they are essential for and allocable to the sponsored award.  They do not need to be necessarily solely dedicated to the performance of the award.</a:t>
            </a:r>
          </a:p>
          <a:p>
            <a:r>
              <a:rPr lang="en-US" dirty="0"/>
              <a:t> </a:t>
            </a:r>
          </a:p>
          <a:p>
            <a:r>
              <a:rPr lang="en-US" dirty="0"/>
              <a:t>In the area of Employee Health and Welfare costs, the phrase “employee morale” has been eliminated.  Often times under A-21, we would defend costs under the premise that they met the “employee morale” criteria.</a:t>
            </a:r>
          </a:p>
          <a:p>
            <a:r>
              <a:rPr lang="en-US" dirty="0"/>
              <a:t> </a:t>
            </a:r>
          </a:p>
          <a:p>
            <a:r>
              <a:rPr lang="en-US" dirty="0"/>
              <a:t>As noted earlier, Participant Support Costs now require prior approval by the federal agency</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14</a:t>
            </a:fld>
            <a:endParaRPr lang="en-US" dirty="0"/>
          </a:p>
        </p:txBody>
      </p:sp>
    </p:spTree>
    <p:extLst>
      <p:ext uri="{BB962C8B-B14F-4D97-AF65-F5344CB8AC3E}">
        <p14:creationId xmlns:p14="http://schemas.microsoft.com/office/powerpoint/2010/main" val="3145437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p>
          <a:p>
            <a:r>
              <a:rPr lang="en-US" i="1" dirty="0"/>
              <a:t>Slide 15 Other Direct Charges (cont.)</a:t>
            </a:r>
            <a:endParaRPr lang="en-US" dirty="0"/>
          </a:p>
          <a:p>
            <a:r>
              <a:rPr lang="en-US" dirty="0"/>
              <a:t>The uniform guidance now also clarifies that short-term visa costs are allowable if directly connected to a federal award.</a:t>
            </a:r>
          </a:p>
          <a:p>
            <a:r>
              <a:rPr lang="en-US" dirty="0"/>
              <a:t> </a:t>
            </a:r>
          </a:p>
          <a:p>
            <a:r>
              <a:rPr lang="en-US" dirty="0"/>
              <a:t>Publication and printing costs can now be charged up to the time of closeout of an award if even if the costs are not incurred during performance period of the federal award.</a:t>
            </a:r>
          </a:p>
          <a:p>
            <a:r>
              <a:rPr lang="en-US" dirty="0"/>
              <a:t> </a:t>
            </a:r>
          </a:p>
          <a:p>
            <a:r>
              <a:rPr lang="en-US" dirty="0"/>
              <a:t>Temporary dependent care costs above and beyond regular dependent care that directly results from travel to conferences are now an allowable if a direct result of travel on a federal award and consistent with the entity’s travel policy.  We are updating the RF Travel Handbook to note that each campus should determine if this can be adopted for the campus consistently.</a:t>
            </a:r>
          </a:p>
          <a:p>
            <a:r>
              <a:rPr lang="en-US" dirty="0"/>
              <a:t> </a:t>
            </a:r>
          </a:p>
          <a:p>
            <a:r>
              <a:rPr lang="en-US" dirty="0"/>
              <a:t>Now back to Justine to talk about cost sharing.</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15</a:t>
            </a:fld>
            <a:endParaRPr lang="en-US" dirty="0"/>
          </a:p>
        </p:txBody>
      </p:sp>
    </p:spTree>
    <p:extLst>
      <p:ext uri="{BB962C8B-B14F-4D97-AF65-F5344CB8AC3E}">
        <p14:creationId xmlns:p14="http://schemas.microsoft.com/office/powerpoint/2010/main" val="2661928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Justine – to include her talking points</a:t>
            </a:r>
          </a:p>
          <a:p>
            <a:endParaRPr lang="en-US" dirty="0"/>
          </a:p>
          <a:p>
            <a:r>
              <a:rPr lang="en-US" b="1" i="1" dirty="0" smtClean="0">
                <a:solidFill>
                  <a:srgbClr val="FF0000"/>
                </a:solidFill>
              </a:rPr>
              <a:t>Cut to the excerpt from the cost sharing learning Tuesday on December 9</a:t>
            </a:r>
            <a:r>
              <a:rPr lang="en-US" b="1" i="1" baseline="30000" dirty="0" smtClean="0">
                <a:solidFill>
                  <a:srgbClr val="FF0000"/>
                </a:solidFill>
              </a:rPr>
              <a:t>th</a:t>
            </a:r>
            <a:r>
              <a:rPr lang="en-US" b="1" i="1" dirty="0" smtClean="0">
                <a:solidFill>
                  <a:srgbClr val="FF0000"/>
                </a:solidFill>
              </a:rPr>
              <a:t>  marked at 25.15 – 27.50</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16</a:t>
            </a:fld>
            <a:endParaRPr lang="en-US" dirty="0"/>
          </a:p>
        </p:txBody>
      </p:sp>
    </p:spTree>
    <p:extLst>
      <p:ext uri="{BB962C8B-B14F-4D97-AF65-F5344CB8AC3E}">
        <p14:creationId xmlns:p14="http://schemas.microsoft.com/office/powerpoint/2010/main" val="2079666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Justine – to include her talking points</a:t>
            </a:r>
          </a:p>
          <a:p>
            <a:endParaRPr lang="en-US" altLang="en-US" dirty="0" smtClean="0"/>
          </a:p>
          <a:p>
            <a:r>
              <a:rPr lang="en-US" altLang="en-US" dirty="0" smtClean="0"/>
              <a:t>“Under Federal research proposals, voluntary committed cost sharing is not expected. It cannot be used as a factor during merit review of applications or proposals, but may be considered if it is both in accordance with Federal awarding agency regulations and specified in a notice of funding opportunity.  Criteria for considering voluntary committed cost sharing…must be explicitly described in the notice of funding opportunity.”</a:t>
            </a:r>
          </a:p>
          <a:p>
            <a:endParaRPr lang="en-US" altLang="en-US" dirty="0" smtClean="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17</a:t>
            </a:fld>
            <a:endParaRPr lang="en-US" dirty="0"/>
          </a:p>
        </p:txBody>
      </p:sp>
    </p:spTree>
    <p:extLst>
      <p:ext uri="{BB962C8B-B14F-4D97-AF65-F5344CB8AC3E}">
        <p14:creationId xmlns:p14="http://schemas.microsoft.com/office/powerpoint/2010/main" val="3156621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662" y="4482105"/>
            <a:ext cx="5520690" cy="3658583"/>
          </a:xfrm>
        </p:spPr>
        <p:txBody>
          <a:bodyPr/>
          <a:lstStyle/>
          <a:p>
            <a:r>
              <a:rPr lang="en-US" altLang="en-US" b="1" dirty="0" smtClean="0">
                <a:solidFill>
                  <a:srgbClr val="FF0000"/>
                </a:solidFill>
              </a:rPr>
              <a:t>Regina to prerecord</a:t>
            </a:r>
            <a:r>
              <a:rPr lang="en-US" altLang="en-US" b="1" baseline="0" dirty="0" smtClean="0">
                <a:solidFill>
                  <a:srgbClr val="FF0000"/>
                </a:solidFill>
              </a:rPr>
              <a:t> -</a:t>
            </a:r>
            <a:endParaRPr lang="en-US" altLang="en-US" b="1" dirty="0" smtClean="0">
              <a:solidFill>
                <a:srgbClr val="FF0000"/>
              </a:solidFill>
            </a:endParaRPr>
          </a:p>
          <a:p>
            <a:endParaRPr lang="en-US" altLang="en-US" dirty="0" smtClean="0"/>
          </a:p>
          <a:p>
            <a:r>
              <a:rPr lang="en-US" altLang="en-US" dirty="0" smtClean="0"/>
              <a:t>Justine will then introduce Chris…….</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18</a:t>
            </a:fld>
            <a:endParaRPr lang="en-US" dirty="0"/>
          </a:p>
        </p:txBody>
      </p:sp>
    </p:spTree>
    <p:extLst>
      <p:ext uri="{BB962C8B-B14F-4D97-AF65-F5344CB8AC3E}">
        <p14:creationId xmlns:p14="http://schemas.microsoft.com/office/powerpoint/2010/main" val="3914356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p>
          <a:p>
            <a:r>
              <a:rPr lang="en-US" i="1" dirty="0"/>
              <a:t>Slide 19 F&amp;A and DS-2</a:t>
            </a:r>
            <a:endParaRPr lang="en-US" dirty="0"/>
          </a:p>
          <a:p>
            <a:r>
              <a:rPr lang="en-US" dirty="0" smtClean="0"/>
              <a:t>The </a:t>
            </a:r>
            <a:r>
              <a:rPr lang="en-US" dirty="0"/>
              <a:t>next two slides deal with Facilities and Administrative or F&amp;A rates or also referred to as indirect costs.</a:t>
            </a:r>
          </a:p>
          <a:p>
            <a:r>
              <a:rPr lang="en-US" dirty="0"/>
              <a:t> </a:t>
            </a:r>
          </a:p>
          <a:p>
            <a:r>
              <a:rPr lang="en-US" dirty="0"/>
              <a:t>The first change in this area now specifically notes that third-party cost sharing needs to be included in the base of the F&amp;A rate.  In the past, we at the RF would exclude this cost sharing.</a:t>
            </a:r>
          </a:p>
          <a:p>
            <a:r>
              <a:rPr lang="en-US" dirty="0"/>
              <a:t> </a:t>
            </a:r>
          </a:p>
          <a:p>
            <a:r>
              <a:rPr lang="en-US" dirty="0"/>
              <a:t>The uniform guidance now allows for a 10% de minimus F&amp;A rate for institutions that don’t have a federally negotiated rate agreement.  More on this in the subrecipient management material presented later.</a:t>
            </a:r>
          </a:p>
          <a:p>
            <a:r>
              <a:rPr lang="en-US" dirty="0"/>
              <a:t> </a:t>
            </a:r>
          </a:p>
          <a:p>
            <a:r>
              <a:rPr lang="en-US" dirty="0"/>
              <a:t>The uniform guidance also specifically stipulates that federal agencies use the federally negotiated F&amp;A rates and that deviations must be approved by agency heads with a notification to OMB.</a:t>
            </a:r>
          </a:p>
          <a:p>
            <a:endParaRPr lang="en-US" dirty="0" smtClean="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19</a:t>
            </a:fld>
            <a:endParaRPr lang="en-US" dirty="0"/>
          </a:p>
        </p:txBody>
      </p:sp>
    </p:spTree>
    <p:extLst>
      <p:ext uri="{BB962C8B-B14F-4D97-AF65-F5344CB8AC3E}">
        <p14:creationId xmlns:p14="http://schemas.microsoft.com/office/powerpoint/2010/main" val="116978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0"/>
            <a:ext cx="5520690" cy="4353845"/>
          </a:xfrm>
        </p:spPr>
        <p:txBody>
          <a:bodyPr/>
          <a:lstStyle/>
          <a:p>
            <a:r>
              <a:rPr lang="en-US" i="1" dirty="0" smtClean="0"/>
              <a:t>Donna Kiley - Slide </a:t>
            </a:r>
            <a:r>
              <a:rPr lang="en-US" i="1" dirty="0"/>
              <a:t>2</a:t>
            </a:r>
            <a:endParaRPr lang="en-US" dirty="0"/>
          </a:p>
          <a:p>
            <a:r>
              <a:rPr lang="en-US" sz="2400" dirty="0" smtClean="0"/>
              <a:t>Today’s </a:t>
            </a:r>
            <a:r>
              <a:rPr lang="en-US" sz="2400" dirty="0"/>
              <a:t>presentation will focus on the major and minor changes under the new OMB Uniform Guidance 2 CFR part 200.  We will explain how these changes may directly impact your sponsored programs </a:t>
            </a:r>
            <a:r>
              <a:rPr lang="en-US" sz="2400" dirty="0" smtClean="0"/>
              <a:t>administration daily </a:t>
            </a:r>
            <a:r>
              <a:rPr lang="en-US" sz="2400" dirty="0"/>
              <a:t>activities, as well as resources that are available for implementing the OMB Uniform Guidance 2 CFR Part 200 at your campus.</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2</a:t>
            </a:fld>
            <a:endParaRPr lang="en-US" dirty="0"/>
          </a:p>
        </p:txBody>
      </p:sp>
    </p:spTree>
    <p:extLst>
      <p:ext uri="{BB962C8B-B14F-4D97-AF65-F5344CB8AC3E}">
        <p14:creationId xmlns:p14="http://schemas.microsoft.com/office/powerpoint/2010/main" val="121244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2"/>
            <a:ext cx="5520690" cy="4595282"/>
          </a:xfrm>
        </p:spPr>
        <p:txBody>
          <a:bodyPr/>
          <a:lstStyle/>
          <a:p>
            <a:r>
              <a:rPr lang="en-US" dirty="0" smtClean="0"/>
              <a:t>Chris</a:t>
            </a:r>
          </a:p>
          <a:p>
            <a:r>
              <a:rPr lang="en-US" i="1" dirty="0"/>
              <a:t>Slide 20 F&amp;A and DS-2 (cont.)</a:t>
            </a:r>
            <a:endParaRPr lang="en-US" dirty="0"/>
          </a:p>
          <a:p>
            <a:r>
              <a:rPr lang="en-US" dirty="0"/>
              <a:t>There is new language in the uniform guidance that allows for a one-time F&amp;A rate extension of up to 4 years</a:t>
            </a:r>
            <a:r>
              <a:rPr lang="en-US" dirty="0" smtClean="0"/>
              <a:t>.</a:t>
            </a:r>
            <a:r>
              <a:rPr lang="en-US" dirty="0"/>
              <a:t> </a:t>
            </a:r>
          </a:p>
          <a:p>
            <a:r>
              <a:rPr lang="en-US" dirty="0"/>
              <a:t>DS-2s are Disclosure Statements which have been required by colleges and universities since the late 1990s whereby the institution discloses its accounting practices in detail.  Previously under A-21, the threshold for requiring completion of a DS-2 was $25 million in federal awards annually.  The uniform guidance raised the threshold to $50 million.  SUNY schools that are still required to complete the DS-2 are Albany, University at Buffalo and Stony Brook University.  Upstate Medical, Downstate Medical, Buffalo State College and SPO no longer need to maintain a DS-2</a:t>
            </a:r>
            <a:r>
              <a:rPr lang="en-US" dirty="0" smtClean="0"/>
              <a:t>.</a:t>
            </a:r>
            <a:r>
              <a:rPr lang="en-US" dirty="0"/>
              <a:t> </a:t>
            </a:r>
          </a:p>
          <a:p>
            <a:r>
              <a:rPr lang="en-US" dirty="0"/>
              <a:t>Another change in the uniform guidance is that the Utility Cost Adjustment or UCA is now applicable for all colleges and universities.  This adjustment will allow for slightly higher F&amp;A rates as it recognizes that research labs generally use more utilities than other types of rooms.  Previously in A-21, the UCA was grandfathered in in the mid-1990s for schools that completed and accepted utility studies</a:t>
            </a:r>
            <a:r>
              <a:rPr lang="en-US" dirty="0" smtClean="0"/>
              <a:t>.</a:t>
            </a:r>
            <a:endParaRPr lang="en-US" dirty="0"/>
          </a:p>
          <a:p>
            <a:r>
              <a:rPr lang="en-US" dirty="0"/>
              <a:t>The last change in this area is the confirmation that only mandatory cost sharing needs to be included in the F&amp;A base.  However, the FAQs also confirm that the 2001 OMB memo on voluntary uncommitted cost sharing still applies which essentially notes that generally most federally-funded research programs should have some committed faculty (or senior researcher) effort, either paid or unpaid.</a:t>
            </a:r>
          </a:p>
          <a:p>
            <a:r>
              <a:rPr lang="en-US" dirty="0"/>
              <a:t> </a:t>
            </a:r>
          </a:p>
          <a:p>
            <a:r>
              <a:rPr lang="en-US" dirty="0"/>
              <a:t>And with that we will take a five minute break so come back in five minutes and we will talk about subrecipient management and monitoring.</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20</a:t>
            </a:fld>
            <a:endParaRPr lang="en-US" dirty="0"/>
          </a:p>
        </p:txBody>
      </p:sp>
    </p:spTree>
    <p:extLst>
      <p:ext uri="{BB962C8B-B14F-4D97-AF65-F5344CB8AC3E}">
        <p14:creationId xmlns:p14="http://schemas.microsoft.com/office/powerpoint/2010/main" val="123609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Justine – to include her talking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sections of the OMB Uniform Guidance 2 CFR Part 200 that reference Subrecipient Monitoring and Management is provided for your reference.</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21</a:t>
            </a:fld>
            <a:endParaRPr lang="en-US" dirty="0"/>
          </a:p>
        </p:txBody>
      </p:sp>
    </p:spTree>
    <p:extLst>
      <p:ext uri="{BB962C8B-B14F-4D97-AF65-F5344CB8AC3E}">
        <p14:creationId xmlns:p14="http://schemas.microsoft.com/office/powerpoint/2010/main" val="1081400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Justine – to include her talking points</a:t>
            </a:r>
          </a:p>
        </p:txBody>
      </p:sp>
      <p:sp>
        <p:nvSpPr>
          <p:cNvPr id="7" name="Slide Number Placeholder 6"/>
          <p:cNvSpPr>
            <a:spLocks noGrp="1"/>
          </p:cNvSpPr>
          <p:nvPr>
            <p:ph type="sldNum" sz="quarter" idx="11"/>
          </p:nvPr>
        </p:nvSpPr>
        <p:spPr/>
        <p:txBody>
          <a:bodyPr/>
          <a:lstStyle/>
          <a:p>
            <a:fld id="{839C4D0F-EDBA-4877-B5E7-8043F0EC42A2}" type="slidenum">
              <a:rPr lang="en-US" smtClean="0"/>
              <a:t>22</a:t>
            </a:fld>
            <a:endParaRPr lang="en-US" dirty="0"/>
          </a:p>
        </p:txBody>
      </p:sp>
    </p:spTree>
    <p:extLst>
      <p:ext uri="{BB962C8B-B14F-4D97-AF65-F5344CB8AC3E}">
        <p14:creationId xmlns:p14="http://schemas.microsoft.com/office/powerpoint/2010/main" val="1733011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Justine – to include her talking </a:t>
            </a:r>
            <a:r>
              <a:rPr lang="en-US" dirty="0" smtClean="0"/>
              <a:t>points</a:t>
            </a:r>
          </a:p>
          <a:p>
            <a:endParaRPr lang="en-US" dirty="0"/>
          </a:p>
          <a:p>
            <a:r>
              <a:rPr lang="en-US" sz="1400" b="1" i="1" dirty="0" smtClean="0">
                <a:solidFill>
                  <a:srgbClr val="FF0000"/>
                </a:solidFill>
              </a:rPr>
              <a:t>Next slide has a copy of the webpage with the toolkit and resources</a:t>
            </a:r>
            <a:endParaRPr lang="en-US" sz="1400" b="1" i="1" dirty="0">
              <a:solidFill>
                <a:srgbClr val="FF0000"/>
              </a:solidFill>
            </a:endParaRPr>
          </a:p>
          <a:p>
            <a:endParaRPr lang="en-US" dirty="0" smtClean="0"/>
          </a:p>
          <a:p>
            <a:endParaRPr lang="en-US" dirty="0" smtClean="0"/>
          </a:p>
        </p:txBody>
      </p:sp>
      <p:sp>
        <p:nvSpPr>
          <p:cNvPr id="7" name="Slide Number Placeholder 6"/>
          <p:cNvSpPr>
            <a:spLocks noGrp="1"/>
          </p:cNvSpPr>
          <p:nvPr>
            <p:ph type="sldNum" sz="quarter" idx="11"/>
          </p:nvPr>
        </p:nvSpPr>
        <p:spPr/>
        <p:txBody>
          <a:bodyPr/>
          <a:lstStyle/>
          <a:p>
            <a:fld id="{839C4D0F-EDBA-4877-B5E7-8043F0EC42A2}" type="slidenum">
              <a:rPr lang="en-US" smtClean="0"/>
              <a:t>23</a:t>
            </a:fld>
            <a:endParaRPr lang="en-US" dirty="0"/>
          </a:p>
        </p:txBody>
      </p:sp>
    </p:spTree>
    <p:extLst>
      <p:ext uri="{BB962C8B-B14F-4D97-AF65-F5344CB8AC3E}">
        <p14:creationId xmlns:p14="http://schemas.microsoft.com/office/powerpoint/2010/main" val="35225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Justine – to include her talking </a:t>
            </a:r>
            <a:r>
              <a:rPr lang="en-US" dirty="0" smtClean="0"/>
              <a:t>points</a:t>
            </a:r>
          </a:p>
          <a:p>
            <a:endParaRPr lang="en-US" dirty="0"/>
          </a:p>
          <a:p>
            <a:r>
              <a:rPr lang="en-US" sz="1400" b="1" i="1" dirty="0" smtClean="0">
                <a:solidFill>
                  <a:srgbClr val="FF0000"/>
                </a:solidFill>
              </a:rPr>
              <a:t>Copy of the webpage with the toolkit and resources</a:t>
            </a:r>
            <a:endParaRPr lang="en-US" sz="1400" b="1" i="1" dirty="0">
              <a:solidFill>
                <a:srgbClr val="FF0000"/>
              </a:solidFill>
            </a:endParaRPr>
          </a:p>
          <a:p>
            <a:endParaRPr lang="en-US" dirty="0" smtClean="0"/>
          </a:p>
          <a:p>
            <a:endParaRPr lang="en-US" dirty="0" smtClean="0"/>
          </a:p>
        </p:txBody>
      </p:sp>
      <p:sp>
        <p:nvSpPr>
          <p:cNvPr id="7" name="Slide Number Placeholder 6"/>
          <p:cNvSpPr>
            <a:spLocks noGrp="1"/>
          </p:cNvSpPr>
          <p:nvPr>
            <p:ph type="sldNum" sz="quarter" idx="11"/>
          </p:nvPr>
        </p:nvSpPr>
        <p:spPr/>
        <p:txBody>
          <a:bodyPr/>
          <a:lstStyle/>
          <a:p>
            <a:fld id="{839C4D0F-EDBA-4877-B5E7-8043F0EC42A2}" type="slidenum">
              <a:rPr lang="en-US" smtClean="0"/>
              <a:t>24</a:t>
            </a:fld>
            <a:endParaRPr lang="en-US" dirty="0"/>
          </a:p>
        </p:txBody>
      </p:sp>
    </p:spTree>
    <p:extLst>
      <p:ext uri="{BB962C8B-B14F-4D97-AF65-F5344CB8AC3E}">
        <p14:creationId xmlns:p14="http://schemas.microsoft.com/office/powerpoint/2010/main" val="26655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25</a:t>
            </a:fld>
            <a:endParaRPr lang="en-US" dirty="0"/>
          </a:p>
        </p:txBody>
      </p:sp>
    </p:spTree>
    <p:extLst>
      <p:ext uri="{BB962C8B-B14F-4D97-AF65-F5344CB8AC3E}">
        <p14:creationId xmlns:p14="http://schemas.microsoft.com/office/powerpoint/2010/main" val="2749860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FF0000"/>
                </a:solidFill>
              </a:rPr>
              <a:t>Next slide has a copy of Subrecipient vs. Contractor Decision Tree</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26</a:t>
            </a:fld>
            <a:endParaRPr lang="en-US" dirty="0"/>
          </a:p>
        </p:txBody>
      </p:sp>
    </p:spTree>
    <p:extLst>
      <p:ext uri="{BB962C8B-B14F-4D97-AF65-F5344CB8AC3E}">
        <p14:creationId xmlns:p14="http://schemas.microsoft.com/office/powerpoint/2010/main" val="500280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a:p>
            <a:endParaRPr lang="en-US" dirty="0" smtClean="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27</a:t>
            </a:fld>
            <a:endParaRPr lang="en-US" dirty="0"/>
          </a:p>
        </p:txBody>
      </p:sp>
    </p:spTree>
    <p:extLst>
      <p:ext uri="{BB962C8B-B14F-4D97-AF65-F5344CB8AC3E}">
        <p14:creationId xmlns:p14="http://schemas.microsoft.com/office/powerpoint/2010/main" val="3448293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FF0000"/>
                </a:solidFill>
              </a:rPr>
              <a:t>Next slide has a copy of</a:t>
            </a:r>
            <a:r>
              <a:rPr lang="en-US" sz="1200" b="1" i="1" baseline="0" dirty="0" smtClean="0">
                <a:solidFill>
                  <a:srgbClr val="FF0000"/>
                </a:solidFill>
              </a:rPr>
              <a:t> Subrecipient Risk Assessment Questionnaire</a:t>
            </a:r>
            <a:endParaRPr lang="en-US" sz="1200" b="1" i="1" dirty="0" smtClean="0">
              <a:solidFill>
                <a:srgbClr val="FF0000"/>
              </a:solidFill>
            </a:endParaRPr>
          </a:p>
          <a:p>
            <a:endParaRPr lang="en-US" dirty="0" smtClean="0"/>
          </a:p>
        </p:txBody>
      </p:sp>
      <p:sp>
        <p:nvSpPr>
          <p:cNvPr id="7" name="Slide Number Placeholder 6"/>
          <p:cNvSpPr>
            <a:spLocks noGrp="1"/>
          </p:cNvSpPr>
          <p:nvPr>
            <p:ph type="sldNum" sz="quarter" idx="11"/>
          </p:nvPr>
        </p:nvSpPr>
        <p:spPr/>
        <p:txBody>
          <a:bodyPr/>
          <a:lstStyle/>
          <a:p>
            <a:fld id="{839C4D0F-EDBA-4877-B5E7-8043F0EC42A2}" type="slidenum">
              <a:rPr lang="en-US" smtClean="0"/>
              <a:t>28</a:t>
            </a:fld>
            <a:endParaRPr lang="en-US" dirty="0"/>
          </a:p>
        </p:txBody>
      </p:sp>
    </p:spTree>
    <p:extLst>
      <p:ext uri="{BB962C8B-B14F-4D97-AF65-F5344CB8AC3E}">
        <p14:creationId xmlns:p14="http://schemas.microsoft.com/office/powerpoint/2010/main" val="3131179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a:p>
            <a:endParaRPr lang="en-US" dirty="0" smtClean="0"/>
          </a:p>
        </p:txBody>
      </p:sp>
      <p:sp>
        <p:nvSpPr>
          <p:cNvPr id="7" name="Slide Number Placeholder 6"/>
          <p:cNvSpPr>
            <a:spLocks noGrp="1"/>
          </p:cNvSpPr>
          <p:nvPr>
            <p:ph type="sldNum" sz="quarter" idx="11"/>
          </p:nvPr>
        </p:nvSpPr>
        <p:spPr/>
        <p:txBody>
          <a:bodyPr/>
          <a:lstStyle/>
          <a:p>
            <a:fld id="{839C4D0F-EDBA-4877-B5E7-8043F0EC42A2}" type="slidenum">
              <a:rPr lang="en-US" smtClean="0"/>
              <a:t>29</a:t>
            </a:fld>
            <a:endParaRPr lang="en-US" dirty="0"/>
          </a:p>
        </p:txBody>
      </p:sp>
    </p:spTree>
    <p:extLst>
      <p:ext uri="{BB962C8B-B14F-4D97-AF65-F5344CB8AC3E}">
        <p14:creationId xmlns:p14="http://schemas.microsoft.com/office/powerpoint/2010/main" val="270302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0"/>
            <a:ext cx="5520690" cy="4606299"/>
          </a:xfrm>
        </p:spPr>
        <p:txBody>
          <a:bodyPr/>
          <a:lstStyle/>
          <a:p>
            <a:r>
              <a:rPr lang="en-US" i="1" dirty="0" smtClean="0"/>
              <a:t>Donna Kiley - Slide 3  </a:t>
            </a:r>
            <a:r>
              <a:rPr lang="en-US" dirty="0" smtClean="0"/>
              <a:t>Let’s begin with some background information.</a:t>
            </a:r>
            <a:endParaRPr lang="en-US" sz="1100" dirty="0"/>
          </a:p>
          <a:p>
            <a:r>
              <a:rPr lang="en-US" dirty="0" smtClean="0"/>
              <a:t>The </a:t>
            </a:r>
            <a:r>
              <a:rPr lang="en-US" dirty="0"/>
              <a:t>final Uniform Administrative Requirements, Cost Principles, and Audit Requirements for Federal Awards was issued on December 26, </a:t>
            </a:r>
            <a:r>
              <a:rPr lang="en-US" dirty="0" smtClean="0"/>
              <a:t>2013 in the Federal Register.  </a:t>
            </a:r>
            <a:r>
              <a:rPr lang="en-US" dirty="0"/>
              <a:t>This will be referred throughout the program as OMB Uniform Guidance 2 CFR Part 200.  This final guidance supersedes and streamlines requirements from 8 OMB Circulars.  A-21, A-110, A-133, circulars that we are all familiar with along with five other circulars, A-87, A-89, A-102, A-122 and A-50.  These 5 other circulars applied to State and Local Government, Indian Tribal Governments, Non-Profit Organizations, Executive Departments and Agencies as well as Audit follow up.  </a:t>
            </a:r>
            <a:endParaRPr lang="en-US" sz="1100" dirty="0"/>
          </a:p>
          <a:p>
            <a:r>
              <a:rPr lang="en-US" dirty="0"/>
              <a:t>	</a:t>
            </a:r>
            <a:endParaRPr lang="en-US" sz="1100" dirty="0"/>
          </a:p>
          <a:p>
            <a:r>
              <a:rPr lang="en-US" dirty="0" smtClean="0"/>
              <a:t>The </a:t>
            </a:r>
            <a:r>
              <a:rPr lang="en-US" dirty="0"/>
              <a:t>final guidance became effective on December 26, 2014 one year after the issuance.  There is one exception to the effective date and that pertains to the procurement provisions.  There was an election to extend the effect date for procurement which the Research Foundation chose to do, so the requirements for procurement will become effective as of July 1, 2016.  Dave Martin will speak about this later in the program.</a:t>
            </a:r>
            <a:endParaRPr lang="en-US" sz="1100" dirty="0"/>
          </a:p>
          <a:p>
            <a:r>
              <a:rPr lang="en-US" dirty="0"/>
              <a:t> </a:t>
            </a:r>
            <a:endParaRPr lang="en-US" sz="1100" dirty="0"/>
          </a:p>
          <a:p>
            <a:r>
              <a:rPr lang="en-US" dirty="0" smtClean="0"/>
              <a:t>The </a:t>
            </a:r>
            <a:r>
              <a:rPr lang="en-US" dirty="0"/>
              <a:t>final OMB Uniform Guidance 2 CFR Part 200 Audit requirements will become effective for the Research Foundation with the fiscal year that begins on July 1, 2015.</a:t>
            </a:r>
            <a:endParaRPr lang="en-US" sz="1100" dirty="0"/>
          </a:p>
          <a:p>
            <a:r>
              <a:rPr lang="en-US" dirty="0"/>
              <a:t> </a:t>
            </a:r>
            <a:endParaRPr lang="en-US" sz="1100" dirty="0"/>
          </a:p>
          <a:p>
            <a:r>
              <a:rPr lang="en-US" dirty="0" smtClean="0"/>
              <a:t>What </a:t>
            </a:r>
            <a:r>
              <a:rPr lang="en-US" dirty="0"/>
              <a:t>this really means is that there will be a transition period where both the current regulations and the new OMB Uniform Guidance 2 CFR Part 200 regulations will be applicable.</a:t>
            </a:r>
            <a:endParaRPr lang="en-US" sz="1100"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sng"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3</a:t>
            </a:fld>
            <a:endParaRPr lang="en-US" dirty="0"/>
          </a:p>
        </p:txBody>
      </p:sp>
    </p:spTree>
    <p:extLst>
      <p:ext uri="{BB962C8B-B14F-4D97-AF65-F5344CB8AC3E}">
        <p14:creationId xmlns:p14="http://schemas.microsoft.com/office/powerpoint/2010/main" val="1932122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FF0000"/>
                </a:solidFill>
              </a:rPr>
              <a:t>Next slide has a copy of</a:t>
            </a:r>
            <a:r>
              <a:rPr lang="en-US" sz="1200" b="1" i="1" baseline="0" dirty="0" smtClean="0">
                <a:solidFill>
                  <a:srgbClr val="FF0000"/>
                </a:solidFill>
              </a:rPr>
              <a:t> Subrecipient Risk Analysis-High Low Risk Entities</a:t>
            </a:r>
            <a:endParaRPr lang="en-US" sz="1200" b="1" i="1" dirty="0" smtClean="0">
              <a:solidFill>
                <a:srgbClr val="FF0000"/>
              </a:solidFill>
            </a:endParaRPr>
          </a:p>
          <a:p>
            <a:endParaRPr lang="en-US" dirty="0" smtClean="0"/>
          </a:p>
        </p:txBody>
      </p:sp>
      <p:sp>
        <p:nvSpPr>
          <p:cNvPr id="7" name="Slide Number Placeholder 6"/>
          <p:cNvSpPr>
            <a:spLocks noGrp="1"/>
          </p:cNvSpPr>
          <p:nvPr>
            <p:ph type="sldNum" sz="quarter" idx="11"/>
          </p:nvPr>
        </p:nvSpPr>
        <p:spPr/>
        <p:txBody>
          <a:bodyPr/>
          <a:lstStyle/>
          <a:p>
            <a:fld id="{839C4D0F-EDBA-4877-B5E7-8043F0EC42A2}" type="slidenum">
              <a:rPr lang="en-US" smtClean="0"/>
              <a:t>30</a:t>
            </a:fld>
            <a:endParaRPr lang="en-US" dirty="0"/>
          </a:p>
        </p:txBody>
      </p:sp>
    </p:spTree>
    <p:extLst>
      <p:ext uri="{BB962C8B-B14F-4D97-AF65-F5344CB8AC3E}">
        <p14:creationId xmlns:p14="http://schemas.microsoft.com/office/powerpoint/2010/main" val="229138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a:p>
            <a:endParaRPr lang="en-US" dirty="0" smtClean="0"/>
          </a:p>
          <a:p>
            <a:endParaRPr lang="en-US" dirty="0" smtClean="0"/>
          </a:p>
        </p:txBody>
      </p:sp>
      <p:sp>
        <p:nvSpPr>
          <p:cNvPr id="7" name="Slide Number Placeholder 6"/>
          <p:cNvSpPr>
            <a:spLocks noGrp="1"/>
          </p:cNvSpPr>
          <p:nvPr>
            <p:ph type="sldNum" sz="quarter" idx="11"/>
          </p:nvPr>
        </p:nvSpPr>
        <p:spPr/>
        <p:txBody>
          <a:bodyPr/>
          <a:lstStyle/>
          <a:p>
            <a:fld id="{839C4D0F-EDBA-4877-B5E7-8043F0EC42A2}" type="slidenum">
              <a:rPr lang="en-US" smtClean="0"/>
              <a:t>31</a:t>
            </a:fld>
            <a:endParaRPr lang="en-US" dirty="0"/>
          </a:p>
        </p:txBody>
      </p:sp>
    </p:spTree>
    <p:extLst>
      <p:ext uri="{BB962C8B-B14F-4D97-AF65-F5344CB8AC3E}">
        <p14:creationId xmlns:p14="http://schemas.microsoft.com/office/powerpoint/2010/main" val="2334647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FF0000"/>
                </a:solidFill>
              </a:rPr>
              <a:t>Next slide has a copy of</a:t>
            </a:r>
            <a:r>
              <a:rPr lang="en-US" sz="1200" b="1" i="1" baseline="0" dirty="0" smtClean="0">
                <a:solidFill>
                  <a:srgbClr val="FF0000"/>
                </a:solidFill>
              </a:rPr>
              <a:t> Subrecipient Invoice Checklist, Performance Monitoring, and Final Payment Authorization</a:t>
            </a:r>
            <a:endParaRPr lang="en-US" sz="1200" b="1" i="1" dirty="0" smtClean="0">
              <a:solidFill>
                <a:srgbClr val="FF0000"/>
              </a:solidFill>
            </a:endParaRPr>
          </a:p>
          <a:p>
            <a:endParaRPr lang="en-US" dirty="0" smtClean="0"/>
          </a:p>
        </p:txBody>
      </p:sp>
      <p:sp>
        <p:nvSpPr>
          <p:cNvPr id="7" name="Slide Number Placeholder 6"/>
          <p:cNvSpPr>
            <a:spLocks noGrp="1"/>
          </p:cNvSpPr>
          <p:nvPr>
            <p:ph type="sldNum" sz="quarter" idx="11"/>
          </p:nvPr>
        </p:nvSpPr>
        <p:spPr/>
        <p:txBody>
          <a:bodyPr/>
          <a:lstStyle/>
          <a:p>
            <a:fld id="{839C4D0F-EDBA-4877-B5E7-8043F0EC42A2}" type="slidenum">
              <a:rPr lang="en-US" smtClean="0"/>
              <a:t>32</a:t>
            </a:fld>
            <a:endParaRPr lang="en-US" dirty="0"/>
          </a:p>
        </p:txBody>
      </p:sp>
    </p:spTree>
    <p:extLst>
      <p:ext uri="{BB962C8B-B14F-4D97-AF65-F5344CB8AC3E}">
        <p14:creationId xmlns:p14="http://schemas.microsoft.com/office/powerpoint/2010/main" val="3821860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a:p>
            <a:endParaRPr lang="en-US" dirty="0" smtClean="0"/>
          </a:p>
          <a:p>
            <a:endParaRPr lang="en-US" dirty="0" smtClean="0"/>
          </a:p>
        </p:txBody>
      </p:sp>
      <p:sp>
        <p:nvSpPr>
          <p:cNvPr id="7" name="Slide Number Placeholder 6"/>
          <p:cNvSpPr>
            <a:spLocks noGrp="1"/>
          </p:cNvSpPr>
          <p:nvPr>
            <p:ph type="sldNum" sz="quarter" idx="11"/>
          </p:nvPr>
        </p:nvSpPr>
        <p:spPr/>
        <p:txBody>
          <a:bodyPr/>
          <a:lstStyle/>
          <a:p>
            <a:fld id="{839C4D0F-EDBA-4877-B5E7-8043F0EC42A2}" type="slidenum">
              <a:rPr lang="en-US" smtClean="0"/>
              <a:t>33</a:t>
            </a:fld>
            <a:endParaRPr lang="en-US" dirty="0"/>
          </a:p>
        </p:txBody>
      </p:sp>
    </p:spTree>
    <p:extLst>
      <p:ext uri="{BB962C8B-B14F-4D97-AF65-F5344CB8AC3E}">
        <p14:creationId xmlns:p14="http://schemas.microsoft.com/office/powerpoint/2010/main" val="3419289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FF0000"/>
                </a:solidFill>
              </a:rPr>
              <a:t>Next slide has a copy of</a:t>
            </a:r>
            <a:r>
              <a:rPr lang="en-US" sz="1200" b="1" i="1" baseline="0" dirty="0" smtClean="0">
                <a:solidFill>
                  <a:srgbClr val="FF0000"/>
                </a:solidFill>
              </a:rPr>
              <a:t> Subrecipient Enforcement Measures</a:t>
            </a:r>
            <a:endParaRPr lang="en-US" sz="1200" b="1" i="1" dirty="0" smtClean="0">
              <a:solidFill>
                <a:srgbClr val="FF0000"/>
              </a:solidFill>
            </a:endParaRPr>
          </a:p>
        </p:txBody>
      </p:sp>
      <p:sp>
        <p:nvSpPr>
          <p:cNvPr id="7" name="Slide Number Placeholder 6"/>
          <p:cNvSpPr>
            <a:spLocks noGrp="1"/>
          </p:cNvSpPr>
          <p:nvPr>
            <p:ph type="sldNum" sz="quarter" idx="11"/>
          </p:nvPr>
        </p:nvSpPr>
        <p:spPr/>
        <p:txBody>
          <a:bodyPr/>
          <a:lstStyle/>
          <a:p>
            <a:fld id="{839C4D0F-EDBA-4877-B5E7-8043F0EC42A2}" type="slidenum">
              <a:rPr lang="en-US" smtClean="0"/>
              <a:t>34</a:t>
            </a:fld>
            <a:endParaRPr lang="en-US" dirty="0"/>
          </a:p>
        </p:txBody>
      </p:sp>
    </p:spTree>
    <p:extLst>
      <p:ext uri="{BB962C8B-B14F-4D97-AF65-F5344CB8AC3E}">
        <p14:creationId xmlns:p14="http://schemas.microsoft.com/office/powerpoint/2010/main" val="1648850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to include her talking points</a:t>
            </a:r>
          </a:p>
        </p:txBody>
      </p:sp>
      <p:sp>
        <p:nvSpPr>
          <p:cNvPr id="7" name="Slide Number Placeholder 6"/>
          <p:cNvSpPr>
            <a:spLocks noGrp="1"/>
          </p:cNvSpPr>
          <p:nvPr>
            <p:ph type="sldNum" sz="quarter" idx="11"/>
          </p:nvPr>
        </p:nvSpPr>
        <p:spPr/>
        <p:txBody>
          <a:bodyPr/>
          <a:lstStyle/>
          <a:p>
            <a:fld id="{839C4D0F-EDBA-4877-B5E7-8043F0EC42A2}" type="slidenum">
              <a:rPr lang="en-US" smtClean="0"/>
              <a:t>35</a:t>
            </a:fld>
            <a:endParaRPr lang="en-US" dirty="0"/>
          </a:p>
        </p:txBody>
      </p:sp>
    </p:spTree>
    <p:extLst>
      <p:ext uri="{BB962C8B-B14F-4D97-AF65-F5344CB8AC3E}">
        <p14:creationId xmlns:p14="http://schemas.microsoft.com/office/powerpoint/2010/main" val="4282286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Sharon </a:t>
            </a:r>
            <a:r>
              <a:rPr lang="en-US" dirty="0"/>
              <a:t>to include her talking points</a:t>
            </a:r>
            <a:endParaRPr lang="en-US" altLang="en-US" dirty="0" smtClean="0"/>
          </a:p>
          <a:p>
            <a:endParaRPr lang="en-US" altLang="en-US" dirty="0" smtClean="0"/>
          </a:p>
          <a:p>
            <a:r>
              <a:rPr lang="en-US" altLang="en-US" dirty="0" smtClean="0"/>
              <a:t>COGR Implementation and Readiness guide – December 12, 2014</a:t>
            </a:r>
          </a:p>
          <a:p>
            <a:r>
              <a:rPr lang="en-US" altLang="en-US" dirty="0" smtClean="0"/>
              <a:t>“For fixed price subawards exceeding $150K, develop a process to create separate statements of work and deliverables that stay within the $150K threshold, or decide when you will consult the agency for guidance.</a:t>
            </a:r>
          </a:p>
          <a:p>
            <a:endParaRPr lang="en-US" altLang="en-US" dirty="0" smtClean="0"/>
          </a:p>
          <a:p>
            <a:r>
              <a:rPr lang="en-US" altLang="en-US" dirty="0" smtClean="0"/>
              <a:t>COFAR FAQ’s in November addressed a question about the limit</a:t>
            </a:r>
          </a:p>
          <a:p>
            <a:r>
              <a:rPr lang="en-US" altLang="en-US" dirty="0" smtClean="0"/>
              <a:t>“Non-federal entities having special circumstances, including and unanticipated need to increase a fixed price subaward above the threshold, should consult with their Federal Awarding agency for guidance on how to complete the planned scope of work with the lease amount of administrative burden.</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36</a:t>
            </a:fld>
            <a:endParaRPr lang="en-US" dirty="0"/>
          </a:p>
        </p:txBody>
      </p:sp>
    </p:spTree>
    <p:extLst>
      <p:ext uri="{BB962C8B-B14F-4D97-AF65-F5344CB8AC3E}">
        <p14:creationId xmlns:p14="http://schemas.microsoft.com/office/powerpoint/2010/main" val="2850110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0"/>
            <a:ext cx="5520690" cy="4496130"/>
          </a:xfrm>
        </p:spPr>
        <p:txBody>
          <a:bodyPr/>
          <a:lstStyle/>
          <a:p>
            <a:r>
              <a:rPr lang="en-US" dirty="0" smtClean="0"/>
              <a:t>Donna</a:t>
            </a:r>
          </a:p>
          <a:p>
            <a:r>
              <a:rPr lang="en-US" dirty="0"/>
              <a:t>Thank you, </a:t>
            </a:r>
            <a:r>
              <a:rPr lang="en-US" dirty="0" smtClean="0"/>
              <a:t>Sharon</a:t>
            </a:r>
            <a:r>
              <a:rPr lang="en-US" dirty="0"/>
              <a:t>.  It’s always helpful to hear a campus perspective.</a:t>
            </a:r>
          </a:p>
          <a:p>
            <a:r>
              <a:rPr lang="en-US" dirty="0"/>
              <a:t> </a:t>
            </a:r>
          </a:p>
          <a:p>
            <a:r>
              <a:rPr lang="en-US" dirty="0"/>
              <a:t>Other considerations to keep in mind is the overall focus on internal controls.  The OMB Uniform Guidance 2 CFR Part 200.303 requires strong internal controls.  The Federal Demonstration Partnership (FDP) and the Council on Government Relations (COGR) published a joint white paper on the OMB Uniform Guidance.  In the white paper the issue that was addressed was “Internal Controls is one of the most repeated phrases in the OMB Uniform Guidance 2 CFR Part 200, 103 times.  Reference to internal controls went from a single section of the annual compliance supplement in A-133 to one of the most frequently repeated phrases in 2 CFR Part 200.  </a:t>
            </a:r>
          </a:p>
          <a:p>
            <a:r>
              <a:rPr lang="en-US" dirty="0"/>
              <a:t> </a:t>
            </a:r>
          </a:p>
          <a:p>
            <a:r>
              <a:rPr lang="en-US" dirty="0"/>
              <a:t>Another clarification in the OMB Uniform Guidance 2 CFR Part 200.335 states that electronic records are now acceptable for collection, transmission and storage.  When original records are electronic and cannot be altered, there is no need to create and retain paper copies.</a:t>
            </a:r>
          </a:p>
          <a:p>
            <a:r>
              <a:rPr lang="en-US" dirty="0"/>
              <a:t> </a:t>
            </a:r>
          </a:p>
          <a:p>
            <a:r>
              <a:rPr lang="en-US" dirty="0"/>
              <a:t>Also, the federal awarding agency must establish conflict of interest policies for federal awards as stated in OMB Uniform Guidance 2 CFR Part 200.112.  In COFAR’s (Council on Financial Assistance Reform) frequently asked questions it specifies that section 112 does not refer to scientific conflicts of interest related to research.  Instead, it refers to conflicts related to how decisions are made for selecting subrecipients or procurements.  </a:t>
            </a:r>
          </a:p>
          <a:p>
            <a:endParaRPr lang="en-US" dirty="0" smtClean="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37</a:t>
            </a:fld>
            <a:endParaRPr lang="en-US" dirty="0"/>
          </a:p>
        </p:txBody>
      </p:sp>
    </p:spTree>
    <p:extLst>
      <p:ext uri="{BB962C8B-B14F-4D97-AF65-F5344CB8AC3E}">
        <p14:creationId xmlns:p14="http://schemas.microsoft.com/office/powerpoint/2010/main" val="3925656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Donna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dirty="0" smtClean="0"/>
              <a:t>The </a:t>
            </a:r>
            <a:r>
              <a:rPr lang="en-US" dirty="0"/>
              <a:t>chart on this slide lists the policies that were either created or updated to comply with OMB Uniform Guidance 2 CFR Part 200.  The only new policy that was created to comply with 2 CFR Part 200 is the Subrecipient Policy.  This new policy is posted to the website along with other policies that were updated for slight language change or citation changes. </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38</a:t>
            </a:fld>
            <a:endParaRPr lang="en-US" dirty="0"/>
          </a:p>
        </p:txBody>
      </p:sp>
    </p:spTree>
    <p:extLst>
      <p:ext uri="{BB962C8B-B14F-4D97-AF65-F5344CB8AC3E}">
        <p14:creationId xmlns:p14="http://schemas.microsoft.com/office/powerpoint/2010/main" val="1640944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a:t>
            </a:r>
          </a:p>
          <a:p>
            <a:r>
              <a:rPr lang="en-US" dirty="0" smtClean="0"/>
              <a:t>This </a:t>
            </a:r>
            <a:r>
              <a:rPr lang="en-US" dirty="0"/>
              <a:t>chart reflects KEY procedures or other documents created or updated to comply with 2 CFR Part 200.  </a:t>
            </a:r>
          </a:p>
          <a:p>
            <a:r>
              <a:rPr lang="en-US" dirty="0"/>
              <a:t> </a:t>
            </a:r>
          </a:p>
          <a:p>
            <a:r>
              <a:rPr lang="en-US" dirty="0"/>
              <a:t>The Principal Investigators Handbook included some citation changes as well as changing the reference to contractor from vendor.  </a:t>
            </a:r>
          </a:p>
          <a:p>
            <a:r>
              <a:rPr lang="en-US" dirty="0"/>
              <a:t> </a:t>
            </a:r>
          </a:p>
          <a:p>
            <a:r>
              <a:rPr lang="en-US" dirty="0"/>
              <a:t>Charging Administrative and Clerical Salaries to Sponsored Programs was updated for changes in the requirements of 2 CFR Part 200.</a:t>
            </a:r>
          </a:p>
          <a:p>
            <a:r>
              <a:rPr lang="en-US" dirty="0"/>
              <a:t> </a:t>
            </a:r>
          </a:p>
          <a:p>
            <a:r>
              <a:rPr lang="en-US" dirty="0"/>
              <a:t>Several procurement procedures were updated to indicate election of the grace period.</a:t>
            </a:r>
          </a:p>
          <a:p>
            <a:endParaRPr lang="en-US" dirty="0" smtClean="0"/>
          </a:p>
          <a:p>
            <a:r>
              <a:rPr lang="en-US" dirty="0" smtClean="0"/>
              <a:t>As well as a number of other documents</a:t>
            </a:r>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39</a:t>
            </a:fld>
            <a:endParaRPr lang="en-US" dirty="0"/>
          </a:p>
        </p:txBody>
      </p:sp>
    </p:spTree>
    <p:extLst>
      <p:ext uri="{BB962C8B-B14F-4D97-AF65-F5344CB8AC3E}">
        <p14:creationId xmlns:p14="http://schemas.microsoft.com/office/powerpoint/2010/main" val="33474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1"/>
            <a:ext cx="5520690" cy="4110540"/>
          </a:xfrm>
        </p:spPr>
        <p:txBody>
          <a:bodyPr/>
          <a:lstStyle/>
          <a:p>
            <a:r>
              <a:rPr lang="en-US" i="1" dirty="0" smtClean="0"/>
              <a:t>Donna Kiley - Slide </a:t>
            </a:r>
            <a:r>
              <a:rPr lang="en-US" i="1" dirty="0"/>
              <a:t>4</a:t>
            </a:r>
            <a:endParaRPr lang="en-US" dirty="0"/>
          </a:p>
          <a:p>
            <a:r>
              <a:rPr lang="en-US" sz="1800" dirty="0" smtClean="0"/>
              <a:t>On </a:t>
            </a:r>
            <a:r>
              <a:rPr lang="en-US" sz="1800" dirty="0"/>
              <a:t>December 19, 2014 OMB issued an interim joint final rule which in effect implemented the OMB Uniform Guidance 2 CFR Part 200 that was published on December 26, 2013.  </a:t>
            </a:r>
          </a:p>
          <a:p>
            <a:r>
              <a:rPr lang="en-US" sz="1800" dirty="0"/>
              <a:t>	</a:t>
            </a:r>
          </a:p>
          <a:p>
            <a:r>
              <a:rPr lang="en-US" sz="1800" dirty="0" smtClean="0"/>
              <a:t>What </a:t>
            </a:r>
            <a:r>
              <a:rPr lang="en-US" sz="1800" dirty="0"/>
              <a:t>the interim joint rule did was made OMB Uniform Guidance 2 CFR Part 200 effective for new awards and selected funding increments issued on or after December 26, 2014.</a:t>
            </a:r>
          </a:p>
          <a:p>
            <a:r>
              <a:rPr lang="en-US" sz="1800" dirty="0"/>
              <a:t> </a:t>
            </a:r>
          </a:p>
          <a:p>
            <a:r>
              <a:rPr lang="en-US" sz="1800" dirty="0" smtClean="0"/>
              <a:t>The </a:t>
            </a:r>
            <a:r>
              <a:rPr lang="en-US" sz="1800" dirty="0"/>
              <a:t>interim joint final rule also included introductory comments, technical corrections and amendments and the posting of each agencies implementation plan.</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4</a:t>
            </a:fld>
            <a:endParaRPr lang="en-US" dirty="0"/>
          </a:p>
        </p:txBody>
      </p:sp>
    </p:spTree>
    <p:extLst>
      <p:ext uri="{BB962C8B-B14F-4D97-AF65-F5344CB8AC3E}">
        <p14:creationId xmlns:p14="http://schemas.microsoft.com/office/powerpoint/2010/main" val="4001635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1"/>
            <a:ext cx="5520690" cy="4650366"/>
          </a:xfrm>
        </p:spPr>
        <p:txBody>
          <a:bodyPr/>
          <a:lstStyle/>
          <a:p>
            <a:r>
              <a:rPr lang="en-US" sz="1600" b="1" i="1" dirty="0" smtClean="0">
                <a:solidFill>
                  <a:srgbClr val="FF0000"/>
                </a:solidFill>
              </a:rPr>
              <a:t>Have a canned question or two here.</a:t>
            </a:r>
            <a:endParaRPr lang="en-US" sz="1600" b="1" i="1" dirty="0">
              <a:solidFill>
                <a:srgbClr val="FF0000"/>
              </a:solidFill>
            </a:endParaRPr>
          </a:p>
        </p:txBody>
      </p:sp>
      <p:sp>
        <p:nvSpPr>
          <p:cNvPr id="7" name="Slide Number Placeholder 6"/>
          <p:cNvSpPr>
            <a:spLocks noGrp="1"/>
          </p:cNvSpPr>
          <p:nvPr>
            <p:ph type="sldNum" sz="quarter" idx="11"/>
          </p:nvPr>
        </p:nvSpPr>
        <p:spPr/>
        <p:txBody>
          <a:bodyPr/>
          <a:lstStyle/>
          <a:p>
            <a:fld id="{839C4D0F-EDBA-4877-B5E7-8043F0EC42A2}" type="slidenum">
              <a:rPr lang="en-US" smtClean="0"/>
              <a:t>40</a:t>
            </a:fld>
            <a:endParaRPr lang="en-US" dirty="0"/>
          </a:p>
        </p:txBody>
      </p:sp>
    </p:spTree>
    <p:extLst>
      <p:ext uri="{BB962C8B-B14F-4D97-AF65-F5344CB8AC3E}">
        <p14:creationId xmlns:p14="http://schemas.microsoft.com/office/powerpoint/2010/main" val="2948055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a:t>
            </a:r>
          </a:p>
          <a:p>
            <a:endParaRPr lang="en-US" dirty="0"/>
          </a:p>
          <a:p>
            <a:r>
              <a:rPr lang="en-US" dirty="0"/>
              <a:t>As we mentioned in our learning objectives there are a number of resources available which provide the background and detail of OMB Uniform Guidance 2 CFR Part 200 and the implications to the Research Foundation sponsored programs administration.  These documents can be found on the Research Foundations Public Website under the OMB Uniform Guidance Webpage.  The two bulleted references, COGR implementation and readiness guide for OMB Uniform Guidance and COFAR FAQ’s are concise documents that outline questions that might come up in the course of sponsored program administration.  </a:t>
            </a:r>
            <a:endParaRPr lang="en-US" dirty="0" smtClean="0"/>
          </a:p>
          <a:p>
            <a:endParaRPr lang="en-US" dirty="0"/>
          </a:p>
          <a:p>
            <a:r>
              <a:rPr lang="en-US" dirty="0" smtClean="0"/>
              <a:t>The materials presented and links mentioned in this program are included under the materials for the Learning Tuesday Program</a:t>
            </a:r>
            <a:endParaRPr lang="en-US" dirty="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41</a:t>
            </a:fld>
            <a:endParaRPr lang="en-US" dirty="0"/>
          </a:p>
        </p:txBody>
      </p:sp>
    </p:spTree>
    <p:extLst>
      <p:ext uri="{BB962C8B-B14F-4D97-AF65-F5344CB8AC3E}">
        <p14:creationId xmlns:p14="http://schemas.microsoft.com/office/powerpoint/2010/main" val="3712037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42</a:t>
            </a:fld>
            <a:endParaRPr lang="en-US" dirty="0"/>
          </a:p>
        </p:txBody>
      </p:sp>
    </p:spTree>
    <p:extLst>
      <p:ext uri="{BB962C8B-B14F-4D97-AF65-F5344CB8AC3E}">
        <p14:creationId xmlns:p14="http://schemas.microsoft.com/office/powerpoint/2010/main" val="75949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1"/>
            <a:ext cx="5520690" cy="4650366"/>
          </a:xfrm>
        </p:spPr>
        <p:txBody>
          <a:bodyPr/>
          <a:lstStyle/>
          <a:p>
            <a:r>
              <a:rPr lang="en-US" dirty="0" smtClean="0"/>
              <a:t>Donna   As </a:t>
            </a:r>
            <a:r>
              <a:rPr lang="en-US" dirty="0"/>
              <a:t>I mentioned in the introduction a number of campuses were involved in the drafting of the new subrecipient policy, </a:t>
            </a:r>
            <a:r>
              <a:rPr lang="en-US" dirty="0" smtClean="0"/>
              <a:t>all other policy </a:t>
            </a:r>
            <a:r>
              <a:rPr lang="en-US" dirty="0"/>
              <a:t>revisions, training materials and procedure and guidance documents.  Please reach out to your sponsored programs office for specific questions.</a:t>
            </a:r>
          </a:p>
          <a:p>
            <a:r>
              <a:rPr lang="en-US" dirty="0"/>
              <a:t>Listed on this slide is the contact information </a:t>
            </a:r>
            <a:r>
              <a:rPr lang="en-US" dirty="0" smtClean="0"/>
              <a:t>of today’s presenters.</a:t>
            </a:r>
            <a:endParaRPr lang="en-US" dirty="0"/>
          </a:p>
          <a:p>
            <a:r>
              <a:rPr lang="en-US" i="1" dirty="0" smtClean="0">
                <a:solidFill>
                  <a:srgbClr val="FF0000"/>
                </a:solidFill>
              </a:rPr>
              <a:t>Closing</a:t>
            </a:r>
            <a:endParaRPr lang="en-US" dirty="0">
              <a:solidFill>
                <a:srgbClr val="FF0000"/>
              </a:solidFill>
            </a:endParaRPr>
          </a:p>
          <a:p>
            <a:r>
              <a:rPr lang="en-US" dirty="0" smtClean="0"/>
              <a:t>We </a:t>
            </a:r>
            <a:r>
              <a:rPr lang="en-US" dirty="0"/>
              <a:t>would like to thank you for taking the time to attend this learning and development program today.  Please take two minutes and let us know what you thought of today’s program by completing the exit survey.</a:t>
            </a:r>
          </a:p>
          <a:p>
            <a:r>
              <a:rPr lang="en-US" dirty="0"/>
              <a:t> </a:t>
            </a:r>
            <a:r>
              <a:rPr lang="en-US" dirty="0" smtClean="0"/>
              <a:t>If </a:t>
            </a:r>
            <a:r>
              <a:rPr lang="en-US" dirty="0"/>
              <a:t>you registered in advance, you’ll receive a link to the survey in an email very shortly.  However, if you did not register, we still want to hear from you, and I encourage you to use the link on the live stream webpage you are on right now.  As always, your feedback is used to improve future programs.  </a:t>
            </a:r>
          </a:p>
          <a:p>
            <a:r>
              <a:rPr lang="en-US" dirty="0"/>
              <a:t> </a:t>
            </a:r>
            <a:r>
              <a:rPr lang="en-US" dirty="0" smtClean="0"/>
              <a:t>The </a:t>
            </a:r>
            <a:r>
              <a:rPr lang="en-US" dirty="0"/>
              <a:t>next Learning Tuesday program is scheduled for March 3</a:t>
            </a:r>
            <a:r>
              <a:rPr lang="en-US" baseline="30000" dirty="0"/>
              <a:t>rd</a:t>
            </a:r>
            <a:r>
              <a:rPr lang="en-US" dirty="0"/>
              <a:t>, 2015 and will be a preview to the Research Foundation for SUNY Symposium to be held on March 24-25 at SUNY Plaza in Albany NY.  The symposium provides and exciting and unquiet opportunity for all SUNY and RF employees working in research administration to learn from and participate in cross-functional panel discussions and workshops.  On March 24</a:t>
            </a:r>
            <a:r>
              <a:rPr lang="en-US" baseline="30000" dirty="0"/>
              <a:t>th</a:t>
            </a:r>
            <a:r>
              <a:rPr lang="en-US" dirty="0"/>
              <a:t> we will also be streaming live from the symposium bringing you Chancellor Zimphers’s opening remarks.  As always, we encourage you to attend the next Learning Tuesday on March 3</a:t>
            </a:r>
            <a:r>
              <a:rPr lang="en-US" baseline="30000" dirty="0"/>
              <a:t>rd</a:t>
            </a:r>
            <a:r>
              <a:rPr lang="en-US" dirty="0"/>
              <a:t>, so register and mark your calendar.  Thanks again and have a great day</a:t>
            </a:r>
            <a:r>
              <a:rPr lang="en-US" dirty="0" smtClean="0"/>
              <a:t>.</a:t>
            </a:r>
            <a:endParaRPr lang="en-US" dirty="0"/>
          </a:p>
          <a:p>
            <a:endParaRPr lang="en-US" dirty="0" smtClean="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43</a:t>
            </a:fld>
            <a:endParaRPr lang="en-US" dirty="0"/>
          </a:p>
        </p:txBody>
      </p:sp>
    </p:spTree>
    <p:extLst>
      <p:ext uri="{BB962C8B-B14F-4D97-AF65-F5344CB8AC3E}">
        <p14:creationId xmlns:p14="http://schemas.microsoft.com/office/powerpoint/2010/main" val="1150107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1"/>
            <a:ext cx="5520690" cy="4672400"/>
          </a:xfrm>
        </p:spPr>
        <p:txBody>
          <a:bodyPr/>
          <a:lstStyle/>
          <a:p>
            <a:r>
              <a:rPr lang="en-US" i="1" dirty="0" smtClean="0"/>
              <a:t>Caroline </a:t>
            </a:r>
            <a:r>
              <a:rPr lang="en-US" i="1" dirty="0"/>
              <a:t>Mattiske</a:t>
            </a:r>
            <a:r>
              <a:rPr lang="en-US" i="1" dirty="0" smtClean="0"/>
              <a:t>: opening remarks</a:t>
            </a:r>
            <a:r>
              <a:rPr lang="en-US" dirty="0"/>
              <a:t>	</a:t>
            </a:r>
            <a:endParaRPr lang="en-US" dirty="0" smtClean="0"/>
          </a:p>
          <a:p>
            <a:r>
              <a:rPr lang="en-US" dirty="0"/>
              <a:t> </a:t>
            </a:r>
          </a:p>
          <a:p>
            <a:pPr>
              <a:lnSpc>
                <a:spcPct val="150000"/>
              </a:lnSpc>
            </a:pPr>
            <a:r>
              <a:rPr lang="en-US" i="1" dirty="0"/>
              <a:t>Donna Kiley:</a:t>
            </a:r>
            <a:r>
              <a:rPr lang="en-US" dirty="0"/>
              <a:t>	</a:t>
            </a:r>
            <a:r>
              <a:rPr lang="en-US" sz="1400" dirty="0"/>
              <a:t>Good morning.  Thank you for joining us today.  I would like to begin by acknowledging the many </a:t>
            </a:r>
            <a:r>
              <a:rPr lang="en-US" sz="1400" dirty="0" smtClean="0"/>
              <a:t>people </a:t>
            </a:r>
            <a:r>
              <a:rPr lang="en-US" sz="1400" dirty="0"/>
              <a:t>who participated in the successful implementation </a:t>
            </a:r>
            <a:r>
              <a:rPr lang="en-US" sz="1400" dirty="0" smtClean="0"/>
              <a:t>of </a:t>
            </a:r>
            <a:r>
              <a:rPr lang="en-US" sz="1400" dirty="0"/>
              <a:t>the new </a:t>
            </a:r>
            <a:r>
              <a:rPr lang="en-US" sz="1400" dirty="0" smtClean="0"/>
              <a:t>Office of Management and Budget otherwise known as OMB </a:t>
            </a:r>
            <a:r>
              <a:rPr lang="en-US" sz="1400" dirty="0"/>
              <a:t>Uniform Guidance 2 CFR Part 200.  In January of 2014 a central office matrix team was formed to begin the process of disseminating the requirements under the new OMB Uniform Guidance 2 CFR Part 200. During the spring and summer of last year a number of our campus constituents were presented with the implications that this new guidance required. Beginning in September of 2014 and going through last month approximately 45 of our campus colleagues participated in either weekly or bi-weekly conference calls.  The outcome of this collaboration included a new policy, updated policies, procedures and guidelines with some language and citation changes.  </a:t>
            </a:r>
          </a:p>
          <a:p>
            <a:endParaRPr lang="en-US" dirty="0" smtClean="0"/>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44</a:t>
            </a:fld>
            <a:endParaRPr lang="en-US" dirty="0"/>
          </a:p>
        </p:txBody>
      </p:sp>
    </p:spTree>
    <p:extLst>
      <p:ext uri="{BB962C8B-B14F-4D97-AF65-F5344CB8AC3E}">
        <p14:creationId xmlns:p14="http://schemas.microsoft.com/office/powerpoint/2010/main" val="351599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Donna Kiley - Slide </a:t>
            </a:r>
            <a:r>
              <a:rPr lang="en-US" i="1" dirty="0"/>
              <a:t>5</a:t>
            </a:r>
            <a:endParaRPr lang="en-US" sz="1100" dirty="0"/>
          </a:p>
          <a:p>
            <a:r>
              <a:rPr lang="en-US" sz="1800" dirty="0" smtClean="0"/>
              <a:t>During </a:t>
            </a:r>
            <a:r>
              <a:rPr lang="en-US" sz="1800" dirty="0"/>
              <a:t>the program we will be discussing some key considerations that you should be aware of as you administer sponsored programs.  Those key considerations are: prior approvals, administrative and clerical charges, effort reporting, procurement, other direct charges, cost sharing, closeout, subrecipient management and monitoring as well as a few others.</a:t>
            </a:r>
          </a:p>
          <a:p>
            <a:r>
              <a:rPr lang="en-US" sz="1800" dirty="0"/>
              <a:t> </a:t>
            </a:r>
          </a:p>
          <a:p>
            <a:r>
              <a:rPr lang="en-US" sz="1800" dirty="0" smtClean="0"/>
              <a:t>With </a:t>
            </a:r>
            <a:r>
              <a:rPr lang="en-US" sz="1800" dirty="0"/>
              <a:t>that I </a:t>
            </a:r>
            <a:r>
              <a:rPr lang="en-US" sz="1800" dirty="0" smtClean="0"/>
              <a:t>will now pass </a:t>
            </a:r>
            <a:r>
              <a:rPr lang="en-US" sz="1800" dirty="0"/>
              <a:t>it over to Justine Gordon who will talk specifically about some of the key considerations.</a:t>
            </a:r>
          </a:p>
          <a:p>
            <a:pPr marL="0" lvl="1">
              <a:defRPr/>
            </a:pPr>
            <a:endParaRPr lang="en-US" b="1" u="sng" dirty="0"/>
          </a:p>
        </p:txBody>
      </p:sp>
      <p:sp>
        <p:nvSpPr>
          <p:cNvPr id="7" name="Slide Number Placeholder 6"/>
          <p:cNvSpPr>
            <a:spLocks noGrp="1"/>
          </p:cNvSpPr>
          <p:nvPr>
            <p:ph type="sldNum" sz="quarter" idx="11"/>
          </p:nvPr>
        </p:nvSpPr>
        <p:spPr/>
        <p:txBody>
          <a:bodyPr/>
          <a:lstStyle/>
          <a:p>
            <a:fld id="{839C4D0F-EDBA-4877-B5E7-8043F0EC42A2}" type="slidenum">
              <a:rPr lang="en-US" smtClean="0"/>
              <a:t>5</a:t>
            </a:fld>
            <a:endParaRPr lang="en-US" dirty="0"/>
          </a:p>
        </p:txBody>
      </p:sp>
    </p:spTree>
    <p:extLst>
      <p:ext uri="{BB962C8B-B14F-4D97-AF65-F5344CB8AC3E}">
        <p14:creationId xmlns:p14="http://schemas.microsoft.com/office/powerpoint/2010/main" val="162595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0"/>
            <a:ext cx="5520690" cy="4353843"/>
          </a:xfrm>
        </p:spPr>
        <p:txBody>
          <a:bodyPr/>
          <a:lstStyle/>
          <a:p>
            <a:r>
              <a:rPr lang="en-US" dirty="0" smtClean="0"/>
              <a:t>Justine – to include her talking points</a:t>
            </a:r>
          </a:p>
          <a:p>
            <a:endParaRPr lang="en-US" dirty="0" smtClean="0"/>
          </a:p>
          <a:p>
            <a:r>
              <a:rPr lang="en-US" b="1" dirty="0" smtClean="0">
                <a:solidFill>
                  <a:srgbClr val="FF0000"/>
                </a:solidFill>
              </a:rPr>
              <a:t>Donna</a:t>
            </a:r>
            <a:r>
              <a:rPr lang="en-US" b="1" baseline="0" dirty="0" smtClean="0">
                <a:solidFill>
                  <a:srgbClr val="FF0000"/>
                </a:solidFill>
              </a:rPr>
              <a:t> to listen</a:t>
            </a:r>
            <a:r>
              <a:rPr lang="en-US" b="1" dirty="0" smtClean="0">
                <a:solidFill>
                  <a:srgbClr val="FF0000"/>
                </a:solidFill>
              </a:rPr>
              <a:t> </a:t>
            </a:r>
            <a:r>
              <a:rPr lang="en-US" b="1" baseline="0" dirty="0" smtClean="0">
                <a:solidFill>
                  <a:srgbClr val="FF0000"/>
                </a:solidFill>
              </a:rPr>
              <a:t>to NSF presentation (only</a:t>
            </a:r>
            <a:r>
              <a:rPr lang="en-US" b="1" dirty="0" smtClean="0">
                <a:solidFill>
                  <a:srgbClr val="FF0000"/>
                </a:solidFill>
              </a:rPr>
              <a:t> power points posted so far no audio)</a:t>
            </a:r>
            <a:r>
              <a:rPr lang="en-US" b="1" baseline="0" dirty="0" smtClean="0">
                <a:solidFill>
                  <a:srgbClr val="FF0000"/>
                </a:solidFill>
              </a:rPr>
              <a:t>and provide quote from Jean Feldman…………………..</a:t>
            </a:r>
          </a:p>
          <a:p>
            <a:r>
              <a:rPr lang="en-US" b="1" baseline="0" dirty="0" smtClean="0">
                <a:solidFill>
                  <a:srgbClr val="FF0000"/>
                </a:solidFill>
              </a:rPr>
              <a:t>Email from Kim Moreland include in talking points</a:t>
            </a:r>
          </a:p>
          <a:p>
            <a:r>
              <a:rPr lang="en-US" b="1" dirty="0" smtClean="0"/>
              <a:t>NSF presentation </a:t>
            </a:r>
          </a:p>
          <a:p>
            <a:r>
              <a:rPr lang="en-US" b="1" dirty="0" smtClean="0"/>
              <a:t>Revision </a:t>
            </a:r>
            <a:r>
              <a:rPr lang="en-US" b="1" dirty="0"/>
              <a:t>of the Grant General Conditions</a:t>
            </a:r>
          </a:p>
          <a:p>
            <a:r>
              <a:rPr lang="en-US" b="1" dirty="0"/>
              <a:t>(GC-1), dated December 26, 2014 -- Highlights</a:t>
            </a:r>
          </a:p>
          <a:p>
            <a:r>
              <a:rPr lang="en-US" dirty="0"/>
              <a:t>• In the absence of Research Terms and</a:t>
            </a:r>
          </a:p>
          <a:p>
            <a:r>
              <a:rPr lang="en-US" dirty="0"/>
              <a:t>Conditions, the GC-1 was modified to</a:t>
            </a:r>
          </a:p>
          <a:p>
            <a:r>
              <a:rPr lang="en-US" dirty="0"/>
              <a:t>implement the new Uniform Guidance for use</a:t>
            </a:r>
          </a:p>
          <a:p>
            <a:r>
              <a:rPr lang="en-US" dirty="0"/>
              <a:t>with all recipient types</a:t>
            </a:r>
          </a:p>
          <a:p>
            <a:r>
              <a:rPr lang="en-US" dirty="0"/>
              <a:t> Previously, the GC-1 was used with for-profit entities</a:t>
            </a:r>
          </a:p>
          <a:p>
            <a:r>
              <a:rPr lang="en-US" dirty="0"/>
              <a:t>and State and local governments only</a:t>
            </a:r>
          </a:p>
          <a:p>
            <a:r>
              <a:rPr lang="en-US" dirty="0"/>
              <a:t>• Terminology modified throughout for</a:t>
            </a:r>
          </a:p>
          <a:p>
            <a:r>
              <a:rPr lang="en-US" dirty="0"/>
              <a:t>consistency with the Uniform Guidance</a:t>
            </a:r>
          </a:p>
          <a:p>
            <a:r>
              <a:rPr lang="en-US" dirty="0"/>
              <a:t>• Prior approval requirements have been</a:t>
            </a:r>
          </a:p>
          <a:p>
            <a:r>
              <a:rPr lang="en-US" dirty="0"/>
              <a:t>updated in Article </a:t>
            </a:r>
            <a:r>
              <a:rPr lang="en-US" dirty="0" smtClean="0"/>
              <a:t>2</a:t>
            </a:r>
          </a:p>
          <a:p>
            <a:endParaRPr lang="en-US" b="1" baseline="0" dirty="0" smtClean="0">
              <a:solidFill>
                <a:srgbClr val="FF0000"/>
              </a:solidFill>
            </a:endParaRPr>
          </a:p>
          <a:p>
            <a:r>
              <a:rPr lang="en-US" dirty="0" smtClean="0"/>
              <a:t>See documents</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6</a:t>
            </a:fld>
            <a:endParaRPr lang="en-US" dirty="0"/>
          </a:p>
        </p:txBody>
      </p:sp>
    </p:spTree>
    <p:extLst>
      <p:ext uri="{BB962C8B-B14F-4D97-AF65-F5344CB8AC3E}">
        <p14:creationId xmlns:p14="http://schemas.microsoft.com/office/powerpoint/2010/main" val="316237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Justine – to include her talking points</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7</a:t>
            </a:fld>
            <a:endParaRPr lang="en-US" dirty="0"/>
          </a:p>
        </p:txBody>
      </p:sp>
    </p:spTree>
    <p:extLst>
      <p:ext uri="{BB962C8B-B14F-4D97-AF65-F5344CB8AC3E}">
        <p14:creationId xmlns:p14="http://schemas.microsoft.com/office/powerpoint/2010/main" val="235055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087" y="4471600"/>
            <a:ext cx="5520690" cy="460879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Liz</a:t>
            </a:r>
          </a:p>
          <a:p>
            <a:pPr>
              <a:spcAft>
                <a:spcPts val="600"/>
              </a:spcAft>
            </a:pPr>
            <a:r>
              <a:rPr lang="en-US" dirty="0"/>
              <a:t>Thanks Justine. Hello everyone. I’m going to cover the differences between the Compensation Personnel Services section in the Uniform Guidance, section 200.430, and Circular A-21, section J.10.</a:t>
            </a:r>
          </a:p>
          <a:p>
            <a:pPr>
              <a:spcAft>
                <a:spcPts val="600"/>
              </a:spcAft>
            </a:pPr>
            <a:r>
              <a:rPr lang="en-US" dirty="0" smtClean="0"/>
              <a:t>Let’s </a:t>
            </a:r>
            <a:r>
              <a:rPr lang="en-US" dirty="0"/>
              <a:t>start with acceptable methods of payroll distribution. The Uniform Guidance removes the prescriptive examples that were previously in A-21. Under A-21, the RF used the “After the Fact” activity record method. This method was removed from the Uniform Guidance. The guidance also eliminated references to a formal certification process, activity reports, certification frequency and signature requirements. </a:t>
            </a:r>
          </a:p>
          <a:p>
            <a:pPr>
              <a:spcAft>
                <a:spcPts val="600"/>
              </a:spcAft>
            </a:pPr>
            <a:r>
              <a:rPr lang="en-US" dirty="0" smtClean="0"/>
              <a:t>This </a:t>
            </a:r>
            <a:r>
              <a:rPr lang="en-US" dirty="0"/>
              <a:t>change should provide us with greater flexibility, and I’ll touch on that in a few minutes.</a:t>
            </a:r>
          </a:p>
          <a:p>
            <a:pPr>
              <a:spcAft>
                <a:spcPts val="600"/>
              </a:spcAft>
            </a:pPr>
            <a:r>
              <a:rPr lang="en-US" dirty="0" smtClean="0"/>
              <a:t>The </a:t>
            </a:r>
            <a:r>
              <a:rPr lang="en-US" dirty="0"/>
              <a:t>Uniform Guidance also changed base salary to Institutional Base Salary, and cited the need to have a consistent written definition of the work covered by IBS. However, more emphasis is placed on the need to specifically define what is included in IBS, what is out of IBS, and when IBS is exceeded. </a:t>
            </a:r>
          </a:p>
          <a:p>
            <a:pPr>
              <a:spcAft>
                <a:spcPts val="600"/>
              </a:spcAft>
            </a:pPr>
            <a:r>
              <a:rPr lang="en-US" dirty="0"/>
              <a:t> </a:t>
            </a:r>
            <a:r>
              <a:rPr lang="en-US" dirty="0" smtClean="0"/>
              <a:t>In </a:t>
            </a:r>
            <a:r>
              <a:rPr lang="en-US" dirty="0"/>
              <a:t>addition to this specificity, the Uniform Guidance also places greater focus on a strong system of internal controls. Charges for salary and wages must be based on records that accurately reflect the work performed. The internal control system must include processes that review after-the-fact charges based on budget estimates.</a:t>
            </a:r>
          </a:p>
          <a:p>
            <a:r>
              <a:rPr lang="en-US" dirty="0" smtClean="0"/>
              <a:t>While </a:t>
            </a:r>
            <a:r>
              <a:rPr lang="en-US" dirty="0"/>
              <a:t>reasonableness is acceptable for budget estimates, the final amounts charged to awards needs to be accurate.</a:t>
            </a:r>
          </a:p>
        </p:txBody>
      </p:sp>
      <p:sp>
        <p:nvSpPr>
          <p:cNvPr id="7" name="Slide Number Placeholder 6"/>
          <p:cNvSpPr>
            <a:spLocks noGrp="1"/>
          </p:cNvSpPr>
          <p:nvPr>
            <p:ph type="sldNum" sz="quarter" idx="11"/>
          </p:nvPr>
        </p:nvSpPr>
        <p:spPr/>
        <p:txBody>
          <a:bodyPr/>
          <a:lstStyle/>
          <a:p>
            <a:fld id="{839C4D0F-EDBA-4877-B5E7-8043F0EC42A2}" type="slidenum">
              <a:rPr lang="en-US" smtClean="0"/>
              <a:t>8</a:t>
            </a:fld>
            <a:endParaRPr lang="en-US" dirty="0"/>
          </a:p>
        </p:txBody>
      </p:sp>
    </p:spTree>
    <p:extLst>
      <p:ext uri="{BB962C8B-B14F-4D97-AF65-F5344CB8AC3E}">
        <p14:creationId xmlns:p14="http://schemas.microsoft.com/office/powerpoint/2010/main" val="359023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p>
          <a:p>
            <a:endParaRPr lang="en-US" dirty="0" smtClean="0"/>
          </a:p>
          <a:p>
            <a:r>
              <a:rPr lang="en-US" dirty="0"/>
              <a:t>Our current effort reporting process, including ECRT, is compliant with the Uniform Guidance. Our process will not change in the foreseeable future.</a:t>
            </a:r>
          </a:p>
          <a:p>
            <a:r>
              <a:rPr lang="en-US" dirty="0"/>
              <a:t> </a:t>
            </a:r>
          </a:p>
          <a:p>
            <a:r>
              <a:rPr lang="en-US" dirty="0"/>
              <a:t>However, the changes I described should provide us with more flexibility. For example, changing how often we certify effort. </a:t>
            </a:r>
          </a:p>
          <a:p>
            <a:r>
              <a:rPr lang="en-US" dirty="0"/>
              <a:t> </a:t>
            </a:r>
          </a:p>
          <a:p>
            <a:r>
              <a:rPr lang="en-US" dirty="0"/>
              <a:t>The effort reporting project team will evaluate our effort reporting process to identify ways in which we can take advantage of the flexibility presented in the Uniform Guidance and further reduce administrative burden. We’ll review information released by the federal agencies, the audit community, other institutions and professional organizations with the idea of making changes while maintaining compliance. </a:t>
            </a:r>
          </a:p>
          <a:p>
            <a:r>
              <a:rPr lang="en-US" dirty="0"/>
              <a:t> </a:t>
            </a:r>
          </a:p>
          <a:p>
            <a:r>
              <a:rPr lang="en-US" dirty="0"/>
              <a:t>I am now going to turn things over to Dave Martin. Dave, can you share with us the procurement changes in the Uniform Guidance?</a:t>
            </a:r>
          </a:p>
          <a:p>
            <a:r>
              <a:rPr lang="en-US" dirty="0"/>
              <a:t>	</a:t>
            </a:r>
          </a:p>
          <a:p>
            <a:endParaRPr lang="en-US" dirty="0"/>
          </a:p>
        </p:txBody>
      </p:sp>
      <p:sp>
        <p:nvSpPr>
          <p:cNvPr id="7" name="Slide Number Placeholder 6"/>
          <p:cNvSpPr>
            <a:spLocks noGrp="1"/>
          </p:cNvSpPr>
          <p:nvPr>
            <p:ph type="sldNum" sz="quarter" idx="11"/>
          </p:nvPr>
        </p:nvSpPr>
        <p:spPr/>
        <p:txBody>
          <a:bodyPr/>
          <a:lstStyle/>
          <a:p>
            <a:fld id="{839C4D0F-EDBA-4877-B5E7-8043F0EC42A2}" type="slidenum">
              <a:rPr lang="en-US" smtClean="0"/>
              <a:t>9</a:t>
            </a:fld>
            <a:endParaRPr lang="en-US" dirty="0"/>
          </a:p>
        </p:txBody>
      </p:sp>
    </p:spTree>
    <p:extLst>
      <p:ext uri="{BB962C8B-B14F-4D97-AF65-F5344CB8AC3E}">
        <p14:creationId xmlns:p14="http://schemas.microsoft.com/office/powerpoint/2010/main" val="250798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862CFD-4DE0-45EB-BD03-839DAE147613}"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380459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62CFD-4DE0-45EB-BD03-839DAE147613}"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143019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62CFD-4DE0-45EB-BD03-839DAE147613}"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83677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62CFD-4DE0-45EB-BD03-839DAE147613}"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8452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62CFD-4DE0-45EB-BD03-839DAE147613}"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23525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862CFD-4DE0-45EB-BD03-839DAE147613}"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224967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862CFD-4DE0-45EB-BD03-839DAE147613}" type="datetimeFigureOut">
              <a:rPr lang="en-US" smtClean="0"/>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375709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862CFD-4DE0-45EB-BD03-839DAE147613}" type="datetimeFigureOut">
              <a:rPr lang="en-US" smtClean="0"/>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173746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2CFD-4DE0-45EB-BD03-839DAE147613}" type="datetimeFigureOut">
              <a:rPr lang="en-US" smtClean="0"/>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213936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62CFD-4DE0-45EB-BD03-839DAE147613}"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19328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62CFD-4DE0-45EB-BD03-839DAE147613}"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35CEB-7857-4EDE-A804-A2E01267523D}" type="slidenum">
              <a:rPr lang="en-US" smtClean="0"/>
              <a:t>‹#›</a:t>
            </a:fld>
            <a:endParaRPr lang="en-US"/>
          </a:p>
        </p:txBody>
      </p:sp>
    </p:spTree>
    <p:extLst>
      <p:ext uri="{BB962C8B-B14F-4D97-AF65-F5344CB8AC3E}">
        <p14:creationId xmlns:p14="http://schemas.microsoft.com/office/powerpoint/2010/main" val="52731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862CFD-4DE0-45EB-BD03-839DAE147613}" type="datetimeFigureOut">
              <a:rPr lang="en-US" smtClean="0"/>
              <a:t>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235CEB-7857-4EDE-A804-A2E01267523D}" type="slidenum">
              <a:rPr lang="en-US" smtClean="0"/>
              <a:t>‹#›</a:t>
            </a:fld>
            <a:endParaRPr lang="en-US"/>
          </a:p>
        </p:txBody>
      </p:sp>
      <p:pic>
        <p:nvPicPr>
          <p:cNvPr id="7" name="Picture 6" descr="SUNYRF_LOGO_HR_TRANSP_KO.png"/>
          <p:cNvPicPr>
            <a:picLocks noChangeAspect="1"/>
          </p:cNvPicPr>
          <p:nvPr userDrawn="1"/>
        </p:nvPicPr>
        <p:blipFill>
          <a:blip r:embed="rId13"/>
          <a:stretch>
            <a:fillRect/>
          </a:stretch>
        </p:blipFill>
        <p:spPr>
          <a:xfrm>
            <a:off x="7517453" y="284225"/>
            <a:ext cx="1097280" cy="475960"/>
          </a:xfrm>
          <a:prstGeom prst="rect">
            <a:avLst/>
          </a:prstGeom>
        </p:spPr>
      </p:pic>
    </p:spTree>
    <p:extLst>
      <p:ext uri="{BB962C8B-B14F-4D97-AF65-F5344CB8AC3E}">
        <p14:creationId xmlns:p14="http://schemas.microsoft.com/office/powerpoint/2010/main" val="2744012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920" y="2496189"/>
            <a:ext cx="7141778" cy="1446550"/>
          </a:xfrm>
          <a:prstGeom prst="rect">
            <a:avLst/>
          </a:prstGeom>
        </p:spPr>
        <p:txBody>
          <a:bodyPr wrap="square">
            <a:spAutoFit/>
          </a:bodyPr>
          <a:lstStyle/>
          <a:p>
            <a:pPr algn="ctr"/>
            <a:r>
              <a:rPr lang="en-US" sz="4400" dirty="0" smtClean="0"/>
              <a:t>OMB Uniform Guidance </a:t>
            </a:r>
          </a:p>
          <a:p>
            <a:pPr algn="ctr"/>
            <a:r>
              <a:rPr lang="en-US" sz="4400" dirty="0" smtClean="0"/>
              <a:t>2 CFR Part 200	</a:t>
            </a:r>
            <a:endParaRPr lang="en-US" sz="4400" dirty="0"/>
          </a:p>
        </p:txBody>
      </p:sp>
    </p:spTree>
    <p:extLst>
      <p:ext uri="{BB962C8B-B14F-4D97-AF65-F5344CB8AC3E}">
        <p14:creationId xmlns:p14="http://schemas.microsoft.com/office/powerpoint/2010/main" val="395284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Procurement Standards</a:t>
            </a:r>
            <a:r>
              <a:rPr lang="en-US" altLang="en-US" sz="2400" dirty="0"/>
              <a:t/>
            </a:r>
            <a:br>
              <a:rPr lang="en-US" altLang="en-US" sz="2400" dirty="0"/>
            </a:br>
            <a:r>
              <a:rPr lang="en-US" altLang="en-US" sz="2000" dirty="0"/>
              <a:t>200.317 – 200.326</a:t>
            </a:r>
            <a:endParaRPr lang="en-US" sz="2800" dirty="0"/>
          </a:p>
        </p:txBody>
      </p:sp>
      <p:sp>
        <p:nvSpPr>
          <p:cNvPr id="3" name="Content Placeholder 2"/>
          <p:cNvSpPr>
            <a:spLocks noGrp="1"/>
          </p:cNvSpPr>
          <p:nvPr>
            <p:ph idx="1"/>
          </p:nvPr>
        </p:nvSpPr>
        <p:spPr>
          <a:xfrm>
            <a:off x="914400" y="1750423"/>
            <a:ext cx="7315200" cy="4708565"/>
          </a:xfrm>
        </p:spPr>
        <p:txBody>
          <a:bodyPr/>
          <a:lstStyle/>
          <a:p>
            <a:pPr marL="0" indent="0" algn="ctr">
              <a:buFont typeface="Wingdings" panose="05000000000000000000" pitchFamily="2" charset="2"/>
              <a:buNone/>
            </a:pPr>
            <a:r>
              <a:rPr lang="en-US" altLang="en-US" sz="2400" b="1" dirty="0"/>
              <a:t>Outlines 5 procurement methods</a:t>
            </a:r>
            <a:r>
              <a:rPr lang="en-US" altLang="en-US" sz="2400" b="1" dirty="0" smtClean="0"/>
              <a:t>:</a:t>
            </a:r>
            <a:endParaRPr lang="en-US" altLang="en-US" sz="2400" b="1" dirty="0"/>
          </a:p>
          <a:p>
            <a:pPr marL="0" indent="0">
              <a:buFont typeface="Wingdings" panose="05000000000000000000" pitchFamily="2" charset="2"/>
              <a:buNone/>
            </a:pPr>
            <a:r>
              <a:rPr lang="en-US" altLang="en-US" sz="2200" b="1" dirty="0"/>
              <a:t>(1)  Procurement by Micro-Purchases </a:t>
            </a:r>
            <a:r>
              <a:rPr lang="en-US" altLang="en-US" sz="2200" b="1" dirty="0" smtClean="0"/>
              <a:t>(up </a:t>
            </a:r>
            <a:r>
              <a:rPr lang="en-US" altLang="en-US" sz="2200" b="1" dirty="0"/>
              <a:t>to </a:t>
            </a:r>
            <a:r>
              <a:rPr lang="en-US" altLang="en-US" sz="2200" b="1" dirty="0" smtClean="0"/>
              <a:t>$</a:t>
            </a:r>
            <a:r>
              <a:rPr lang="en-US" altLang="en-US" sz="2200" b="1" dirty="0"/>
              <a:t>3,000) </a:t>
            </a:r>
            <a:r>
              <a:rPr lang="en-US" altLang="en-US" sz="2200" dirty="0"/>
              <a:t>– no </a:t>
            </a:r>
            <a:r>
              <a:rPr lang="en-US" altLang="en-US" sz="2200" dirty="0" smtClean="0"/>
              <a:t>need </a:t>
            </a:r>
            <a:r>
              <a:rPr lang="en-US" altLang="en-US" sz="2200" dirty="0"/>
              <a:t>to solicit </a:t>
            </a:r>
            <a:r>
              <a:rPr lang="en-US" altLang="en-US" sz="2200" dirty="0" smtClean="0"/>
              <a:t>competition if price deemed reasonable</a:t>
            </a:r>
            <a:endParaRPr lang="en-US" altLang="en-US" sz="2200" dirty="0"/>
          </a:p>
          <a:p>
            <a:pPr marL="457200" indent="-457200">
              <a:buFont typeface="Wingdings" panose="05000000000000000000" pitchFamily="2" charset="2"/>
              <a:buAutoNum type="arabicParenBoth" startAt="2"/>
            </a:pPr>
            <a:r>
              <a:rPr lang="en-US" altLang="en-US" sz="2200" b="1" dirty="0"/>
              <a:t>Procurement by Small Purchase Procedures ($3,000 to $150,000) </a:t>
            </a:r>
            <a:r>
              <a:rPr lang="en-US" altLang="en-US" sz="2200" dirty="0"/>
              <a:t>– requires solicitation of quotations from an “adequate number” of sources</a:t>
            </a:r>
          </a:p>
          <a:p>
            <a:r>
              <a:rPr lang="en-US" sz="2200" dirty="0"/>
              <a:t>This is the biggest &amp; potentially most onerous change</a:t>
            </a:r>
          </a:p>
          <a:p>
            <a:pPr>
              <a:defRPr/>
            </a:pPr>
            <a:r>
              <a:rPr lang="en-US" sz="2200" dirty="0"/>
              <a:t>Current RF policy requires competition at $50,000</a:t>
            </a:r>
          </a:p>
          <a:p>
            <a:pPr>
              <a:defRPr/>
            </a:pPr>
            <a:r>
              <a:rPr lang="en-US" sz="2200" dirty="0"/>
              <a:t>Could potentially require significant additional effort resulting in delays in acquiring goods and services</a:t>
            </a:r>
          </a:p>
          <a:p>
            <a:pPr marL="0" indent="0">
              <a:buNone/>
            </a:pPr>
            <a:endParaRPr lang="en-US" altLang="en-US" sz="18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10</a:t>
            </a:r>
          </a:p>
        </p:txBody>
      </p:sp>
    </p:spTree>
    <p:extLst>
      <p:ext uri="{BB962C8B-B14F-4D97-AF65-F5344CB8AC3E}">
        <p14:creationId xmlns:p14="http://schemas.microsoft.com/office/powerpoint/2010/main" val="103540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Procurement Standards (cont.)</a:t>
            </a:r>
            <a:endParaRPr lang="en-US" sz="2800" dirty="0"/>
          </a:p>
        </p:txBody>
      </p:sp>
      <p:sp>
        <p:nvSpPr>
          <p:cNvPr id="3" name="Content Placeholder 2"/>
          <p:cNvSpPr>
            <a:spLocks noGrp="1"/>
          </p:cNvSpPr>
          <p:nvPr>
            <p:ph idx="1"/>
          </p:nvPr>
        </p:nvSpPr>
        <p:spPr>
          <a:xfrm>
            <a:off x="914400" y="1663337"/>
            <a:ext cx="7315200" cy="4432663"/>
          </a:xfrm>
        </p:spPr>
        <p:txBody>
          <a:bodyPr/>
          <a:lstStyle/>
          <a:p>
            <a:pPr marL="0" indent="0">
              <a:buFont typeface="Wingdings" panose="05000000000000000000" pitchFamily="2" charset="2"/>
              <a:buNone/>
            </a:pPr>
            <a:r>
              <a:rPr lang="en-US" altLang="en-US" sz="2200" b="1" dirty="0"/>
              <a:t>(3)  Procurement by Sealed bids (more than $150,000) </a:t>
            </a:r>
            <a:r>
              <a:rPr lang="en-US" altLang="en-US" sz="2200" dirty="0"/>
              <a:t>–  preferred in construction or other purchases where price is the major component (formal advertising required)</a:t>
            </a:r>
          </a:p>
          <a:p>
            <a:pPr marL="0" indent="0">
              <a:buFont typeface="Wingdings" panose="05000000000000000000" pitchFamily="2" charset="2"/>
              <a:buNone/>
            </a:pPr>
            <a:r>
              <a:rPr lang="en-US" altLang="en-US" sz="2200" b="1" dirty="0"/>
              <a:t>(4)  Procurement by Competitive Proposals (more than $150,000) </a:t>
            </a:r>
            <a:r>
              <a:rPr lang="en-US" altLang="en-US" sz="2200" dirty="0"/>
              <a:t>– RFP must be publicized and awarded to most advantageous offer with price and other factors considered</a:t>
            </a:r>
          </a:p>
          <a:p>
            <a:pPr marL="0" indent="0">
              <a:buFont typeface="Wingdings" panose="05000000000000000000" pitchFamily="2" charset="2"/>
              <a:buNone/>
            </a:pPr>
            <a:r>
              <a:rPr lang="en-US" altLang="en-US" sz="2200" b="1" dirty="0"/>
              <a:t>(5)  Noncompetitive purchases (single source) – </a:t>
            </a:r>
            <a:r>
              <a:rPr lang="en-US" altLang="en-US" sz="2200" dirty="0"/>
              <a:t>used when product or service is only available from one source or in other limited instances </a:t>
            </a:r>
            <a:endParaRPr lang="en-US" altLang="en-US" sz="2200" b="1"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11</a:t>
            </a:r>
          </a:p>
        </p:txBody>
      </p:sp>
    </p:spTree>
    <p:extLst>
      <p:ext uri="{BB962C8B-B14F-4D97-AF65-F5344CB8AC3E}">
        <p14:creationId xmlns:p14="http://schemas.microsoft.com/office/powerpoint/2010/main" val="168788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Procurement Standards (cont.)</a:t>
            </a:r>
            <a:endParaRPr lang="en-US" sz="2800" dirty="0"/>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US" sz="2100" dirty="0"/>
              <a:t>Other changes of interest include:  </a:t>
            </a:r>
          </a:p>
          <a:p>
            <a:pPr>
              <a:defRPr/>
            </a:pPr>
            <a:r>
              <a:rPr lang="en-US" altLang="en-US" sz="2100" dirty="0"/>
              <a:t>Listing of detailed “affirmative action steps that must be taken” to assure that MWBEs and labor surplus firms are used when </a:t>
            </a:r>
            <a:r>
              <a:rPr lang="en-US" altLang="en-US" sz="2100" dirty="0" smtClean="0"/>
              <a:t>possible</a:t>
            </a:r>
            <a:endParaRPr lang="en-US" altLang="en-US" sz="2100" dirty="0"/>
          </a:p>
          <a:p>
            <a:r>
              <a:rPr lang="en-US" altLang="en-US" sz="2100" dirty="0"/>
              <a:t>Cost or price analysis required for all procurements above the simplified acquisition threshold ($150k)</a:t>
            </a:r>
          </a:p>
          <a:p>
            <a:r>
              <a:rPr lang="en-US" altLang="en-US" sz="2100" dirty="0"/>
              <a:t>Negotiation of profit required for each contract over $150k in which there is no competition (single source procurements)</a:t>
            </a:r>
          </a:p>
          <a:p>
            <a:r>
              <a:rPr lang="en-US" altLang="en-US" sz="2100" dirty="0"/>
              <a:t>Must maintain records sufficient to detail the history of the procurement (rationale for the method of the procurement, selection of contractor type, reasons why contractors selected and basis for the contract price)</a:t>
            </a:r>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12</a:t>
            </a:r>
          </a:p>
        </p:txBody>
      </p:sp>
    </p:spTree>
    <p:extLst>
      <p:ext uri="{BB962C8B-B14F-4D97-AF65-F5344CB8AC3E}">
        <p14:creationId xmlns:p14="http://schemas.microsoft.com/office/powerpoint/2010/main" val="97605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Procurement Standards (cont.)</a:t>
            </a:r>
            <a:endParaRPr lang="en-US" sz="2800" dirty="0"/>
          </a:p>
        </p:txBody>
      </p:sp>
      <p:sp>
        <p:nvSpPr>
          <p:cNvPr id="3" name="Content Placeholder 2"/>
          <p:cNvSpPr>
            <a:spLocks noGrp="1"/>
          </p:cNvSpPr>
          <p:nvPr>
            <p:ph idx="1"/>
          </p:nvPr>
        </p:nvSpPr>
        <p:spPr/>
        <p:txBody>
          <a:bodyPr/>
          <a:lstStyle/>
          <a:p>
            <a:r>
              <a:rPr lang="en-US" altLang="en-US" sz="2100" dirty="0"/>
              <a:t>OMB recognized that these changes may take significant effort to implement which has resulted in them providing a one year grace period for implementing the Procurement Standards </a:t>
            </a:r>
          </a:p>
          <a:p>
            <a:r>
              <a:rPr lang="en-US" altLang="en-US" sz="2100" dirty="0"/>
              <a:t>RF has opted to comply with A-110 for FY16 and has documented in the procurement policies</a:t>
            </a:r>
          </a:p>
          <a:p>
            <a:r>
              <a:rPr lang="en-US" altLang="en-US" sz="2100" dirty="0"/>
              <a:t>New standards only apply to procurements for goods and services charged directly to a Federal award so consideration is being made to have exceptions in some areas when indirect or non-Federal awards are used</a:t>
            </a:r>
          </a:p>
          <a:p>
            <a:r>
              <a:rPr lang="en-US" altLang="en-US" sz="2100" dirty="0"/>
              <a:t>Campus team is reviewing proposed revisions to procurement policy &amp; procedures that will be effective 7/1/2016</a:t>
            </a:r>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13</a:t>
            </a:r>
          </a:p>
        </p:txBody>
      </p:sp>
    </p:spTree>
    <p:extLst>
      <p:ext uri="{BB962C8B-B14F-4D97-AF65-F5344CB8AC3E}">
        <p14:creationId xmlns:p14="http://schemas.microsoft.com/office/powerpoint/2010/main" val="30031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Other Direct Charges</a:t>
            </a:r>
            <a:endParaRPr lang="en-US" sz="2800" dirty="0"/>
          </a:p>
        </p:txBody>
      </p:sp>
      <p:sp>
        <p:nvSpPr>
          <p:cNvPr id="3" name="Content Placeholder 2"/>
          <p:cNvSpPr>
            <a:spLocks noGrp="1"/>
          </p:cNvSpPr>
          <p:nvPr>
            <p:ph idx="1"/>
          </p:nvPr>
        </p:nvSpPr>
        <p:spPr/>
        <p:txBody>
          <a:bodyPr/>
          <a:lstStyle/>
          <a:p>
            <a:pPr>
              <a:defRPr/>
            </a:pPr>
            <a:r>
              <a:rPr lang="en-US" altLang="en-US" sz="2400" dirty="0"/>
              <a:t>Computing devices now allowable</a:t>
            </a:r>
          </a:p>
          <a:p>
            <a:pPr lvl="1">
              <a:buFont typeface="Arial" panose="020B0604020202020204" pitchFamily="34" charset="0"/>
              <a:buChar char="•"/>
              <a:defRPr/>
            </a:pPr>
            <a:r>
              <a:rPr lang="en-US" altLang="en-US" sz="2400" dirty="0"/>
              <a:t>need to be “essential and allocable”</a:t>
            </a:r>
          </a:p>
          <a:p>
            <a:pPr lvl="1">
              <a:buFont typeface="Arial" panose="020B0604020202020204" pitchFamily="34" charset="0"/>
              <a:buChar char="•"/>
              <a:defRPr/>
            </a:pPr>
            <a:r>
              <a:rPr lang="en-US" altLang="en-US" sz="2400" dirty="0"/>
              <a:t>Not necessarily solely dedicated to the performance of the award</a:t>
            </a:r>
          </a:p>
          <a:p>
            <a:pPr>
              <a:defRPr/>
            </a:pPr>
            <a:r>
              <a:rPr lang="en-US" altLang="en-US" sz="2400" dirty="0"/>
              <a:t>Employee health and welfare costs</a:t>
            </a:r>
          </a:p>
          <a:p>
            <a:pPr lvl="1">
              <a:buFont typeface="Arial" panose="020B0604020202020204" pitchFamily="34" charset="0"/>
              <a:buChar char="•"/>
              <a:defRPr/>
            </a:pPr>
            <a:r>
              <a:rPr lang="en-US" altLang="en-US" sz="2400" dirty="0"/>
              <a:t>elimination of “employee morale”</a:t>
            </a:r>
          </a:p>
          <a:p>
            <a:pPr>
              <a:defRPr/>
            </a:pPr>
            <a:r>
              <a:rPr lang="en-US" altLang="en-US" sz="2400" dirty="0"/>
              <a:t>Participant support costs</a:t>
            </a:r>
          </a:p>
          <a:p>
            <a:pPr lvl="1">
              <a:buFont typeface="Arial" panose="020B0604020202020204" pitchFamily="34" charset="0"/>
              <a:buChar char="•"/>
              <a:defRPr/>
            </a:pPr>
            <a:r>
              <a:rPr lang="en-US" altLang="en-US" sz="2400" dirty="0"/>
              <a:t>needs prior </a:t>
            </a:r>
            <a:r>
              <a:rPr lang="en-US" altLang="en-US" sz="2400" dirty="0" smtClean="0"/>
              <a:t>approval</a:t>
            </a:r>
            <a:endParaRPr lang="en-US" altLang="en-US" sz="24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14</a:t>
            </a:r>
          </a:p>
        </p:txBody>
      </p:sp>
    </p:spTree>
    <p:extLst>
      <p:ext uri="{BB962C8B-B14F-4D97-AF65-F5344CB8AC3E}">
        <p14:creationId xmlns:p14="http://schemas.microsoft.com/office/powerpoint/2010/main" val="708847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Other Direct Charges (cont.)</a:t>
            </a:r>
            <a:endParaRPr lang="en-US" sz="2800" dirty="0"/>
          </a:p>
        </p:txBody>
      </p:sp>
      <p:sp>
        <p:nvSpPr>
          <p:cNvPr id="3" name="Content Placeholder 2"/>
          <p:cNvSpPr>
            <a:spLocks noGrp="1"/>
          </p:cNvSpPr>
          <p:nvPr>
            <p:ph idx="1"/>
          </p:nvPr>
        </p:nvSpPr>
        <p:spPr/>
        <p:txBody>
          <a:bodyPr/>
          <a:lstStyle/>
          <a:p>
            <a:r>
              <a:rPr lang="en-US" altLang="en-US" dirty="0"/>
              <a:t>Short term travel visa costs</a:t>
            </a:r>
          </a:p>
          <a:p>
            <a:pPr lvl="1">
              <a:buFont typeface="Arial" panose="020B0604020202020204" pitchFamily="34" charset="0"/>
              <a:buChar char="•"/>
            </a:pPr>
            <a:r>
              <a:rPr lang="en-US" altLang="en-US" dirty="0"/>
              <a:t>allowed if directly connected to an award</a:t>
            </a:r>
          </a:p>
          <a:p>
            <a:r>
              <a:rPr lang="en-US" altLang="en-US" dirty="0"/>
              <a:t>Publication and Printing Costs</a:t>
            </a:r>
          </a:p>
          <a:p>
            <a:pPr lvl="1">
              <a:buFont typeface="Arial" panose="020B0604020202020204" pitchFamily="34" charset="0"/>
              <a:buChar char="•"/>
            </a:pPr>
            <a:r>
              <a:rPr lang="en-US" altLang="en-US" dirty="0"/>
              <a:t>allowed if incurred prior to closeout</a:t>
            </a:r>
          </a:p>
          <a:p>
            <a:r>
              <a:rPr lang="en-US" altLang="en-US" dirty="0"/>
              <a:t>Travel dependent care costs</a:t>
            </a:r>
          </a:p>
          <a:p>
            <a:pPr lvl="1">
              <a:buFont typeface="Arial" panose="020B0604020202020204" pitchFamily="34" charset="0"/>
              <a:buChar char="•"/>
            </a:pPr>
            <a:r>
              <a:rPr lang="en-US" altLang="en-US" dirty="0"/>
              <a:t>allowed but must be consistently </a:t>
            </a:r>
            <a:r>
              <a:rPr lang="en-US" altLang="en-US" dirty="0" smtClean="0"/>
              <a:t>applied</a:t>
            </a:r>
            <a:endParaRPr lang="en-US" alt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15</a:t>
            </a:r>
          </a:p>
        </p:txBody>
      </p:sp>
    </p:spTree>
    <p:extLst>
      <p:ext uri="{BB962C8B-B14F-4D97-AF65-F5344CB8AC3E}">
        <p14:creationId xmlns:p14="http://schemas.microsoft.com/office/powerpoint/2010/main" val="311089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838200"/>
          </a:xfrm>
        </p:spPr>
        <p:txBody>
          <a:bodyPr>
            <a:normAutofit fontScale="90000"/>
          </a:bodyPr>
          <a:lstStyle/>
          <a:p>
            <a:r>
              <a:rPr lang="en-US" altLang="en-US" sz="2800" dirty="0"/>
              <a:t>Cost Sharing</a:t>
            </a:r>
            <a:br>
              <a:rPr lang="en-US" altLang="en-US" sz="2800" dirty="0"/>
            </a:br>
            <a:r>
              <a:rPr lang="en-US" altLang="en-US" sz="2800" dirty="0"/>
              <a:t>200.306</a:t>
            </a:r>
            <a:endParaRPr lang="en-US" sz="2800" dirty="0"/>
          </a:p>
        </p:txBody>
      </p:sp>
      <p:sp>
        <p:nvSpPr>
          <p:cNvPr id="3" name="Content Placeholder 2"/>
          <p:cNvSpPr>
            <a:spLocks noGrp="1"/>
          </p:cNvSpPr>
          <p:nvPr>
            <p:ph idx="1"/>
          </p:nvPr>
        </p:nvSpPr>
        <p:spPr/>
        <p:txBody>
          <a:bodyPr/>
          <a:lstStyle/>
          <a:p>
            <a:pPr marL="346075" indent="-346075"/>
            <a:r>
              <a:rPr lang="en-US" altLang="en-US" sz="2400" dirty="0"/>
              <a:t>Office of Management and Budget (OMB) Uniform Guidance 2 CFR Part </a:t>
            </a:r>
            <a:r>
              <a:rPr lang="en-US" altLang="en-US" sz="2400" dirty="0" smtClean="0"/>
              <a:t>200 defines </a:t>
            </a:r>
            <a:r>
              <a:rPr lang="en-US" altLang="en-US" sz="2400" dirty="0"/>
              <a:t>the federal requirements on sponsored programs </a:t>
            </a:r>
            <a:endParaRPr lang="en-US" altLang="en-US" sz="2400" dirty="0" smtClean="0"/>
          </a:p>
          <a:p>
            <a:pPr marL="346075" indent="-346075" eaLnBrk="1" hangingPunct="1"/>
            <a:r>
              <a:rPr lang="en-US" altLang="en-US" sz="2400" dirty="0" smtClean="0"/>
              <a:t>200.306 Cost Sharing or Matching:</a:t>
            </a:r>
          </a:p>
          <a:p>
            <a:pPr lvl="1" indent="-342900">
              <a:buFont typeface="Arial" panose="020B0604020202020204" pitchFamily="34" charset="0"/>
              <a:buChar char="•"/>
            </a:pPr>
            <a:r>
              <a:rPr lang="en-US" altLang="en-US" sz="2400" dirty="0" smtClean="0"/>
              <a:t>Clarifies policies on voluntary committed cost sharing</a:t>
            </a:r>
          </a:p>
          <a:p>
            <a:pPr lvl="1" indent="-342900">
              <a:buFont typeface="Arial" panose="020B0604020202020204" pitchFamily="34" charset="0"/>
              <a:buChar char="•"/>
            </a:pPr>
            <a:r>
              <a:rPr lang="en-US" altLang="en-US" sz="2400" dirty="0" smtClean="0"/>
              <a:t>Stipulates that voluntary committed cost sharing is not expected under federal research proposals and cannot be used as a factor during the merit review of the proposal</a:t>
            </a:r>
          </a:p>
          <a:p>
            <a:pPr marL="0" indent="0">
              <a:buNone/>
            </a:pPr>
            <a:endParaRPr lang="en-US" sz="23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16</a:t>
            </a:r>
          </a:p>
        </p:txBody>
      </p:sp>
    </p:spTree>
    <p:extLst>
      <p:ext uri="{BB962C8B-B14F-4D97-AF65-F5344CB8AC3E}">
        <p14:creationId xmlns:p14="http://schemas.microsoft.com/office/powerpoint/2010/main" val="402433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2370"/>
            <a:ext cx="7315200" cy="759229"/>
          </a:xfrm>
        </p:spPr>
        <p:txBody>
          <a:bodyPr>
            <a:normAutofit fontScale="90000"/>
          </a:bodyPr>
          <a:lstStyle/>
          <a:p>
            <a:r>
              <a:rPr lang="en-US" altLang="en-US" sz="2800" dirty="0"/>
              <a:t>Cost Sharing</a:t>
            </a:r>
            <a:br>
              <a:rPr lang="en-US" altLang="en-US" sz="2800" dirty="0"/>
            </a:br>
            <a:r>
              <a:rPr lang="en-US" altLang="en-US" sz="2800" dirty="0"/>
              <a:t>200.306</a:t>
            </a:r>
            <a:endParaRPr lang="en-US" sz="2800" dirty="0"/>
          </a:p>
        </p:txBody>
      </p:sp>
      <p:sp>
        <p:nvSpPr>
          <p:cNvPr id="3" name="Content Placeholder 2"/>
          <p:cNvSpPr>
            <a:spLocks noGrp="1"/>
          </p:cNvSpPr>
          <p:nvPr>
            <p:ph idx="1"/>
          </p:nvPr>
        </p:nvSpPr>
        <p:spPr/>
        <p:txBody>
          <a:bodyPr/>
          <a:lstStyle/>
          <a:p>
            <a:r>
              <a:rPr lang="en-US" altLang="en-US" sz="2400" dirty="0"/>
              <a:t>Restrictions on Voluntary Committed </a:t>
            </a:r>
          </a:p>
          <a:p>
            <a:pPr lvl="1">
              <a:buFont typeface="Arial" panose="020B0604020202020204" pitchFamily="34" charset="0"/>
              <a:buChar char="•"/>
            </a:pPr>
            <a:r>
              <a:rPr lang="en-US" altLang="en-US" sz="2000" dirty="0"/>
              <a:t>“voluntary committed cost sharing is not expected” </a:t>
            </a:r>
          </a:p>
          <a:p>
            <a:pPr lvl="1">
              <a:buFont typeface="Arial" panose="020B0604020202020204" pitchFamily="34" charset="0"/>
              <a:buChar char="•"/>
            </a:pPr>
            <a:r>
              <a:rPr lang="en-US" altLang="en-US" sz="2000" dirty="0"/>
              <a:t>“cannot be used as a factor during the merit review of applications”</a:t>
            </a:r>
          </a:p>
          <a:p>
            <a:pPr lvl="1">
              <a:buFont typeface="Arial" panose="020B0604020202020204" pitchFamily="34" charset="0"/>
              <a:buChar char="•"/>
            </a:pPr>
            <a:r>
              <a:rPr lang="en-US" altLang="en-US" sz="2000" dirty="0"/>
              <a:t>Exceptions (but those must be specified in notice) </a:t>
            </a:r>
          </a:p>
          <a:p>
            <a:r>
              <a:rPr lang="en-US" altLang="en-US" sz="2400" dirty="0"/>
              <a:t>Only cost share that is mandatory or committed in the project budget must be included in the organized research base for computing F&amp;A </a:t>
            </a:r>
          </a:p>
          <a:p>
            <a:r>
              <a:rPr lang="en-US" altLang="en-US" sz="2400" dirty="0"/>
              <a:t>2/12/14 FAQ states that OMB </a:t>
            </a:r>
            <a:r>
              <a:rPr lang="en-US" altLang="en-US" sz="2400" dirty="0" smtClean="0"/>
              <a:t>Memorandum 01-06, Clarification </a:t>
            </a:r>
            <a:r>
              <a:rPr lang="en-US" altLang="en-US" sz="2400" dirty="0"/>
              <a:t>of Uncommitted Cost Sharing is still in effect </a:t>
            </a:r>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17</a:t>
            </a:r>
          </a:p>
        </p:txBody>
      </p:sp>
    </p:spTree>
    <p:extLst>
      <p:ext uri="{BB962C8B-B14F-4D97-AF65-F5344CB8AC3E}">
        <p14:creationId xmlns:p14="http://schemas.microsoft.com/office/powerpoint/2010/main" val="402104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3812"/>
            <a:ext cx="7315200" cy="796636"/>
          </a:xfrm>
        </p:spPr>
        <p:txBody>
          <a:bodyPr>
            <a:normAutofit fontScale="90000"/>
          </a:bodyPr>
          <a:lstStyle/>
          <a:p>
            <a:r>
              <a:rPr lang="en-US" altLang="en-US" sz="2800" dirty="0"/>
              <a:t>Closeout</a:t>
            </a:r>
            <a:br>
              <a:rPr lang="en-US" altLang="en-US" sz="2800" dirty="0"/>
            </a:br>
            <a:r>
              <a:rPr lang="en-US" altLang="en-US" sz="2800" dirty="0"/>
              <a:t>200.343</a:t>
            </a:r>
            <a:endParaRPr lang="en-US" sz="2800" dirty="0"/>
          </a:p>
        </p:txBody>
      </p:sp>
      <p:sp>
        <p:nvSpPr>
          <p:cNvPr id="3" name="Content Placeholder 2"/>
          <p:cNvSpPr>
            <a:spLocks noGrp="1"/>
          </p:cNvSpPr>
          <p:nvPr>
            <p:ph idx="1"/>
          </p:nvPr>
        </p:nvSpPr>
        <p:spPr>
          <a:xfrm>
            <a:off x="914400" y="1600199"/>
            <a:ext cx="7315200" cy="5058295"/>
          </a:xfrm>
        </p:spPr>
        <p:txBody>
          <a:bodyPr/>
          <a:lstStyle/>
          <a:p>
            <a:pPr marL="0" indent="0">
              <a:buNone/>
            </a:pPr>
            <a:r>
              <a:rPr lang="en-US" sz="2600" dirty="0" smtClean="0"/>
              <a:t>No stated change for recipient, but…</a:t>
            </a:r>
          </a:p>
          <a:p>
            <a:r>
              <a:rPr lang="en-US" sz="2400" dirty="0" smtClean="0"/>
              <a:t>All reports due “no later than 90 calendar days after the end date of the period of performance”</a:t>
            </a:r>
          </a:p>
          <a:p>
            <a:pPr lvl="1" indent="-342900">
              <a:buFont typeface="Arial" panose="020B0604020202020204" pitchFamily="34" charset="0"/>
              <a:buChar char="•"/>
            </a:pPr>
            <a:r>
              <a:rPr lang="en-US" sz="2000" dirty="0" smtClean="0"/>
              <a:t>New emphasis on progress reports</a:t>
            </a:r>
          </a:p>
          <a:p>
            <a:r>
              <a:rPr lang="en-US" sz="2400" dirty="0" smtClean="0"/>
              <a:t>New circumstances </a:t>
            </a:r>
          </a:p>
          <a:p>
            <a:pPr lvl="1" indent="-342900">
              <a:buFont typeface="Arial" panose="020B0604020202020204" pitchFamily="34" charset="0"/>
              <a:buChar char="•"/>
            </a:pPr>
            <a:r>
              <a:rPr lang="en-US" sz="2000" dirty="0" smtClean="0"/>
              <a:t>Pressure on agencies (OMB 7/2012 Controller Alert)</a:t>
            </a:r>
          </a:p>
          <a:p>
            <a:pPr lvl="1" indent="-342900">
              <a:buFont typeface="Arial" panose="020B0604020202020204" pitchFamily="34" charset="0"/>
              <a:buChar char="•"/>
            </a:pPr>
            <a:r>
              <a:rPr lang="en-US" sz="2000" dirty="0" smtClean="0"/>
              <a:t>Changes in NIH and NSF financial reporting – award by award</a:t>
            </a:r>
          </a:p>
          <a:p>
            <a:pPr lvl="1" indent="-342900">
              <a:buFont typeface="Arial" panose="020B0604020202020204" pitchFamily="34" charset="0"/>
              <a:buChar char="•"/>
            </a:pPr>
            <a:r>
              <a:rPr lang="en-US" sz="2000" dirty="0" smtClean="0"/>
              <a:t>Enforcement through 90 days for cash draw</a:t>
            </a:r>
          </a:p>
          <a:p>
            <a:pPr lvl="1" indent="-342900">
              <a:buFont typeface="Arial" panose="020B0604020202020204" pitchFamily="34" charset="0"/>
              <a:buChar char="•"/>
            </a:pPr>
            <a:r>
              <a:rPr lang="en-US" sz="2000" dirty="0" smtClean="0"/>
              <a:t>Frustration over progress reports</a:t>
            </a:r>
          </a:p>
          <a:p>
            <a:r>
              <a:rPr lang="en-US" sz="2400" dirty="0" smtClean="0"/>
              <a:t>Closeout is the focus of a new FDP/COGR working group</a:t>
            </a:r>
            <a:endParaRPr lang="en-US" sz="24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18</a:t>
            </a:r>
          </a:p>
        </p:txBody>
      </p:sp>
    </p:spTree>
    <p:extLst>
      <p:ext uri="{BB962C8B-B14F-4D97-AF65-F5344CB8AC3E}">
        <p14:creationId xmlns:p14="http://schemas.microsoft.com/office/powerpoint/2010/main" val="92788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F&amp;A and DS-2s</a:t>
            </a:r>
            <a:endParaRPr lang="en-US" sz="2800" dirty="0"/>
          </a:p>
        </p:txBody>
      </p:sp>
      <p:sp>
        <p:nvSpPr>
          <p:cNvPr id="3" name="Content Placeholder 2"/>
          <p:cNvSpPr>
            <a:spLocks noGrp="1"/>
          </p:cNvSpPr>
          <p:nvPr>
            <p:ph idx="1"/>
          </p:nvPr>
        </p:nvSpPr>
        <p:spPr/>
        <p:txBody>
          <a:bodyPr/>
          <a:lstStyle/>
          <a:p>
            <a:r>
              <a:rPr lang="en-US" altLang="en-US" dirty="0"/>
              <a:t>Third-party cost sharing needs to be in the base (denominator)</a:t>
            </a:r>
          </a:p>
          <a:p>
            <a:r>
              <a:rPr lang="en-US" altLang="en-US" dirty="0"/>
              <a:t>10% de minimis F&amp;A rate</a:t>
            </a:r>
          </a:p>
          <a:p>
            <a:r>
              <a:rPr lang="en-US" altLang="en-US" dirty="0"/>
              <a:t>Acceptance of Negotiated Indirect cost rates.  Deviations must have agency head approval with notification to </a:t>
            </a:r>
            <a:r>
              <a:rPr lang="en-US" altLang="en-US" dirty="0" smtClean="0"/>
              <a:t>OMB</a:t>
            </a:r>
            <a:endParaRPr lang="en-US" alt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19</a:t>
            </a:r>
          </a:p>
        </p:txBody>
      </p:sp>
    </p:spTree>
    <p:extLst>
      <p:ext uri="{BB962C8B-B14F-4D97-AF65-F5344CB8AC3E}">
        <p14:creationId xmlns:p14="http://schemas.microsoft.com/office/powerpoint/2010/main" val="78280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lvl="0" indent="0">
              <a:buNone/>
            </a:pPr>
            <a:r>
              <a:rPr lang="en-US" dirty="0" smtClean="0"/>
              <a:t>Todays presentation will focus on:</a:t>
            </a:r>
          </a:p>
          <a:p>
            <a:r>
              <a:rPr lang="en-US" sz="2800" dirty="0" smtClean="0"/>
              <a:t>Understanding the major changes under the new OMB Uniform Guidance 2 CFR Part 200</a:t>
            </a:r>
          </a:p>
          <a:p>
            <a:r>
              <a:rPr lang="en-US" sz="2800" dirty="0" smtClean="0"/>
              <a:t>How the changes may directly impact your daily activities</a:t>
            </a:r>
          </a:p>
          <a:p>
            <a:r>
              <a:rPr lang="en-US" sz="2800" dirty="0" smtClean="0"/>
              <a:t>Resources available for implementing the OMB Uniform Guidance 2 CFR Part 200 requirements</a:t>
            </a:r>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fld id="{D4F47F89-C17A-4141-8B85-9FD0A39157BF}" type="slidenum">
              <a:rPr lang="en-US" smtClean="0">
                <a:solidFill>
                  <a:schemeClr val="bg1"/>
                </a:solidFill>
              </a:rPr>
              <a:pPr algn="ctr"/>
              <a:t>2</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F&amp;A and DS-2s (cont.)</a:t>
            </a:r>
            <a:endParaRPr lang="en-US" sz="2800" dirty="0"/>
          </a:p>
        </p:txBody>
      </p:sp>
      <p:sp>
        <p:nvSpPr>
          <p:cNvPr id="3" name="Content Placeholder 2"/>
          <p:cNvSpPr>
            <a:spLocks noGrp="1"/>
          </p:cNvSpPr>
          <p:nvPr>
            <p:ph idx="1"/>
          </p:nvPr>
        </p:nvSpPr>
        <p:spPr/>
        <p:txBody>
          <a:bodyPr/>
          <a:lstStyle/>
          <a:p>
            <a:r>
              <a:rPr lang="en-US" altLang="en-US" sz="2800" dirty="0"/>
              <a:t>One-time F&amp;A extension for up to 4 years</a:t>
            </a:r>
          </a:p>
          <a:p>
            <a:r>
              <a:rPr lang="en-US" altLang="en-US" sz="2800" dirty="0"/>
              <a:t>DS-2s for schools with over $50 million in federal awards (SBU, UB, UA) </a:t>
            </a:r>
          </a:p>
          <a:p>
            <a:r>
              <a:rPr lang="en-US" altLang="en-US" sz="2800" dirty="0"/>
              <a:t>New 1.3% utility cost adjustment (UCA)</a:t>
            </a:r>
          </a:p>
          <a:p>
            <a:r>
              <a:rPr lang="en-US" altLang="en-US" sz="2800" dirty="0"/>
              <a:t>Only mandatory cost sharing included in the base but 2001 OMB memo still </a:t>
            </a:r>
            <a:r>
              <a:rPr lang="en-US" altLang="en-US" sz="2800" dirty="0" smtClean="0"/>
              <a:t>applicable</a:t>
            </a:r>
            <a:endParaRPr lang="en-US" altLang="en-US" sz="28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20</a:t>
            </a:r>
          </a:p>
        </p:txBody>
      </p:sp>
    </p:spTree>
    <p:extLst>
      <p:ext uri="{BB962C8B-B14F-4D97-AF65-F5344CB8AC3E}">
        <p14:creationId xmlns:p14="http://schemas.microsoft.com/office/powerpoint/2010/main" val="402404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838200"/>
          </a:xfrm>
        </p:spPr>
        <p:txBody>
          <a:bodyPr/>
          <a:lstStyle/>
          <a:p>
            <a:r>
              <a:rPr lang="en-US" altLang="en-US" sz="2800" dirty="0" smtClean="0"/>
              <a:t>Subrecipient Management and Monitoring</a:t>
            </a:r>
            <a:endParaRPr lang="en-US" sz="2800" dirty="0"/>
          </a:p>
        </p:txBody>
      </p:sp>
      <p:sp>
        <p:nvSpPr>
          <p:cNvPr id="3" name="Content Placeholder 2"/>
          <p:cNvSpPr>
            <a:spLocks noGrp="1"/>
          </p:cNvSpPr>
          <p:nvPr>
            <p:ph idx="1"/>
          </p:nvPr>
        </p:nvSpPr>
        <p:spPr>
          <a:xfrm>
            <a:off x="914400" y="1982585"/>
            <a:ext cx="7315200" cy="3628505"/>
          </a:xfrm>
        </p:spPr>
        <p:txBody>
          <a:bodyPr/>
          <a:lstStyle/>
          <a:p>
            <a:pPr lvl="1">
              <a:buFont typeface="Arial" panose="020B0604020202020204" pitchFamily="34" charset="0"/>
              <a:buChar char="•"/>
            </a:pPr>
            <a:r>
              <a:rPr lang="en-US" altLang="en-US" sz="2400" dirty="0"/>
              <a:t>Definitions:  Subaward §200.92, Subrecipient §200.93 and Fixed Amount Awards §200.45</a:t>
            </a:r>
          </a:p>
          <a:p>
            <a:pPr lvl="1">
              <a:buFont typeface="Arial" panose="020B0604020202020204" pitchFamily="34" charset="0"/>
              <a:buChar char="•"/>
            </a:pPr>
            <a:endParaRPr lang="en-US" altLang="en-US" sz="1200" dirty="0"/>
          </a:p>
          <a:p>
            <a:pPr lvl="1">
              <a:buFont typeface="Arial" panose="020B0604020202020204" pitchFamily="34" charset="0"/>
              <a:buChar char="•"/>
            </a:pPr>
            <a:r>
              <a:rPr lang="en-US" altLang="en-US" sz="2400" dirty="0"/>
              <a:t>Subrecipient Monitoring and Management: §200.300-332</a:t>
            </a:r>
          </a:p>
          <a:p>
            <a:pPr lvl="2">
              <a:buFont typeface="Arial" panose="020B0604020202020204" pitchFamily="34" charset="0"/>
              <a:buChar char="•"/>
            </a:pPr>
            <a:r>
              <a:rPr lang="en-US" altLang="en-US" sz="2000" dirty="0"/>
              <a:t>Subrecipient and contractor determinations §200.330</a:t>
            </a:r>
          </a:p>
          <a:p>
            <a:pPr lvl="2">
              <a:buFont typeface="Arial" panose="020B0604020202020204" pitchFamily="34" charset="0"/>
              <a:buChar char="•"/>
            </a:pPr>
            <a:r>
              <a:rPr lang="en-US" altLang="en-US" sz="2000" dirty="0"/>
              <a:t>Requirements for pass-through entities §200.331</a:t>
            </a:r>
          </a:p>
          <a:p>
            <a:pPr lvl="2">
              <a:buFont typeface="Arial" panose="020B0604020202020204" pitchFamily="34" charset="0"/>
              <a:buChar char="•"/>
            </a:pPr>
            <a:r>
              <a:rPr lang="en-US" altLang="en-US" sz="2000" dirty="0"/>
              <a:t>Fixed Amount subawards §200.332 </a:t>
            </a:r>
          </a:p>
          <a:p>
            <a:pPr marL="0" indent="0">
              <a:buNone/>
            </a:pPr>
            <a:endParaRPr 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21</a:t>
            </a:r>
          </a:p>
        </p:txBody>
      </p:sp>
    </p:spTree>
    <p:extLst>
      <p:ext uri="{BB962C8B-B14F-4D97-AF65-F5344CB8AC3E}">
        <p14:creationId xmlns:p14="http://schemas.microsoft.com/office/powerpoint/2010/main" val="108489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solidFill>
                  <a:srgbClr val="FFFFFF"/>
                </a:solidFill>
              </a:rPr>
              <a:t>Subrecipient Management and Monitoring</a:t>
            </a:r>
            <a:endParaRPr lang="en-US" dirty="0"/>
          </a:p>
        </p:txBody>
      </p:sp>
      <p:sp>
        <p:nvSpPr>
          <p:cNvPr id="3" name="Content Placeholder 2"/>
          <p:cNvSpPr>
            <a:spLocks noGrp="1"/>
          </p:cNvSpPr>
          <p:nvPr>
            <p:ph idx="1"/>
          </p:nvPr>
        </p:nvSpPr>
        <p:spPr>
          <a:xfrm>
            <a:off x="914400" y="1350817"/>
            <a:ext cx="7315200" cy="4966855"/>
          </a:xfrm>
        </p:spPr>
        <p:txBody>
          <a:bodyPr/>
          <a:lstStyle/>
          <a:p>
            <a:pPr lvl="1">
              <a:buFont typeface="Arial" panose="020B0604020202020204" pitchFamily="34" charset="0"/>
              <a:buChar char="•"/>
            </a:pPr>
            <a:r>
              <a:rPr lang="en-US" altLang="en-US" sz="2000" dirty="0"/>
              <a:t>Pre-Award </a:t>
            </a:r>
            <a:r>
              <a:rPr lang="en-US" altLang="en-US" sz="1000" dirty="0"/>
              <a:t>(2 CFR Part  200.330)</a:t>
            </a:r>
          </a:p>
          <a:p>
            <a:pPr lvl="2">
              <a:buFont typeface="Arial" panose="020B0604020202020204" pitchFamily="34" charset="0"/>
              <a:buChar char="•"/>
            </a:pPr>
            <a:r>
              <a:rPr lang="en-US" altLang="en-US" sz="1800" dirty="0"/>
              <a:t>Subrecipient vs. contractor determination must be made and documented</a:t>
            </a:r>
          </a:p>
          <a:p>
            <a:pPr lvl="2">
              <a:buFont typeface="Arial" panose="020B0604020202020204" pitchFamily="34" charset="0"/>
              <a:buChar char="•"/>
            </a:pPr>
            <a:r>
              <a:rPr lang="en-US" altLang="en-US" sz="1800" dirty="0"/>
              <a:t>Perform a risk assessment of the subrecipient</a:t>
            </a:r>
          </a:p>
          <a:p>
            <a:pPr lvl="1">
              <a:buFont typeface="Arial" panose="020B0604020202020204" pitchFamily="34" charset="0"/>
              <a:buChar char="•"/>
            </a:pPr>
            <a:r>
              <a:rPr lang="en-US" altLang="en-US" sz="2000" dirty="0"/>
              <a:t>More prescriptive Post-Award requirements </a:t>
            </a:r>
            <a:r>
              <a:rPr lang="en-US" altLang="en-US" sz="1000" dirty="0"/>
              <a:t>(2 CFR Part  200.331)</a:t>
            </a:r>
            <a:endParaRPr lang="en-US" altLang="en-US" sz="2400" dirty="0"/>
          </a:p>
          <a:p>
            <a:pPr lvl="2">
              <a:buFont typeface="Arial" panose="020B0604020202020204" pitchFamily="34" charset="0"/>
              <a:buChar char="•"/>
            </a:pPr>
            <a:r>
              <a:rPr lang="en-US" altLang="en-US" sz="1800" dirty="0"/>
              <a:t>Add a lengthy list of elements to the subaward terms</a:t>
            </a:r>
          </a:p>
          <a:p>
            <a:pPr lvl="2">
              <a:buFont typeface="Arial" panose="020B0604020202020204" pitchFamily="34" charset="0"/>
              <a:buChar char="•"/>
            </a:pPr>
            <a:r>
              <a:rPr lang="en-US" altLang="en-US" sz="1800" dirty="0"/>
              <a:t>Establish a monitoring plan for the subrecipient and enforcement action against noncompliant subrecipients</a:t>
            </a:r>
          </a:p>
          <a:p>
            <a:pPr lvl="3">
              <a:buFont typeface="Arial" panose="020B0604020202020204" pitchFamily="34" charset="0"/>
              <a:buChar char="•"/>
            </a:pPr>
            <a:r>
              <a:rPr lang="en-US" altLang="en-US" sz="1600" dirty="0"/>
              <a:t>Financial review</a:t>
            </a:r>
          </a:p>
          <a:p>
            <a:pPr lvl="3">
              <a:buFont typeface="Arial" panose="020B0604020202020204" pitchFamily="34" charset="0"/>
              <a:buChar char="•"/>
            </a:pPr>
            <a:r>
              <a:rPr lang="en-US" altLang="en-US" sz="1600" dirty="0"/>
              <a:t>Programmatic review</a:t>
            </a:r>
          </a:p>
          <a:p>
            <a:pPr lvl="2">
              <a:buFont typeface="Arial" panose="020B0604020202020204" pitchFamily="34" charset="0"/>
              <a:buChar char="•"/>
            </a:pPr>
            <a:r>
              <a:rPr lang="en-US" altLang="en-US" sz="1800" dirty="0"/>
              <a:t>Must use subrecipient’s negotiated F&amp;A rate or provide a 10% MTDC “de minimis” rate (or another negotiated rate with the subrecipient)</a:t>
            </a:r>
          </a:p>
          <a:p>
            <a:pPr lvl="1">
              <a:buFont typeface="Arial" panose="020B0604020202020204" pitchFamily="34" charset="0"/>
              <a:buChar char="•"/>
            </a:pPr>
            <a:r>
              <a:rPr lang="en-US" altLang="en-US" sz="2000" dirty="0"/>
              <a:t>Fixed amount subawards require written prior approval from the federal </a:t>
            </a:r>
            <a:r>
              <a:rPr lang="en-US" altLang="en-US" sz="2000" dirty="0" smtClean="0"/>
              <a:t>agency </a:t>
            </a:r>
            <a:r>
              <a:rPr lang="en-US" altLang="en-US" sz="1000" dirty="0"/>
              <a:t>(2 CFR Part   200.332)</a:t>
            </a:r>
            <a:endParaRPr lang="en-US" altLang="en-US" dirty="0"/>
          </a:p>
          <a:p>
            <a:pPr marL="0" indent="0">
              <a:buNone/>
            </a:pPr>
            <a:endParaRPr 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22</a:t>
            </a:r>
          </a:p>
        </p:txBody>
      </p:sp>
    </p:spTree>
    <p:extLst>
      <p:ext uri="{BB962C8B-B14F-4D97-AF65-F5344CB8AC3E}">
        <p14:creationId xmlns:p14="http://schemas.microsoft.com/office/powerpoint/2010/main" val="521598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1054"/>
            <a:ext cx="7315200" cy="1083426"/>
          </a:xfrm>
        </p:spPr>
        <p:txBody>
          <a:bodyPr/>
          <a:lstStyle/>
          <a:p>
            <a:r>
              <a:rPr lang="en-US" altLang="en-US" sz="2800" dirty="0"/>
              <a:t>5 Step Toolkit </a:t>
            </a:r>
            <a:br>
              <a:rPr lang="en-US" altLang="en-US" sz="2800" dirty="0"/>
            </a:br>
            <a:r>
              <a:rPr lang="en-US" altLang="en-US" sz="2800" dirty="0"/>
              <a:t>Subrecipient Monitoring and Management</a:t>
            </a:r>
            <a:endParaRPr lang="en-US" sz="2800" dirty="0"/>
          </a:p>
        </p:txBody>
      </p:sp>
      <p:sp>
        <p:nvSpPr>
          <p:cNvPr id="3" name="Content Placeholder 2"/>
          <p:cNvSpPr>
            <a:spLocks noGrp="1"/>
          </p:cNvSpPr>
          <p:nvPr>
            <p:ph idx="1"/>
          </p:nvPr>
        </p:nvSpPr>
        <p:spPr>
          <a:xfrm>
            <a:off x="914400" y="1554479"/>
            <a:ext cx="7315200" cy="4929447"/>
          </a:xfrm>
        </p:spPr>
        <p:txBody>
          <a:bodyPr/>
          <a:lstStyle/>
          <a:p>
            <a:pPr marL="0" indent="0">
              <a:buFont typeface="Wingdings" panose="05000000000000000000" pitchFamily="2" charset="2"/>
              <a:buNone/>
            </a:pPr>
            <a:r>
              <a:rPr lang="en-US" altLang="en-US" sz="2000" dirty="0"/>
              <a:t>The Research Foundation must comply with any prime award’s specific requirements for issuance of subawards.  </a:t>
            </a:r>
          </a:p>
          <a:p>
            <a:pPr lvl="1">
              <a:buFont typeface="Arial" panose="020B0604020202020204" pitchFamily="34" charset="0"/>
              <a:buChar char="•"/>
            </a:pPr>
            <a:r>
              <a:rPr lang="en-US" altLang="en-US" sz="1800" dirty="0"/>
              <a:t>All of the terms and conditions applicable to the subaward must be flowed down to the subrecipient. </a:t>
            </a:r>
          </a:p>
          <a:p>
            <a:pPr lvl="1">
              <a:buFont typeface="Arial" panose="020B0604020202020204" pitchFamily="34" charset="0"/>
              <a:buChar char="•"/>
            </a:pPr>
            <a:r>
              <a:rPr lang="en-US" altLang="en-US" sz="1800" dirty="0"/>
              <a:t>The 5 step toolkit was developed to assist in determination, risk assessment and periodic monitoring of subrecipients. </a:t>
            </a:r>
          </a:p>
          <a:p>
            <a:pPr lvl="1">
              <a:buFont typeface="Arial" panose="020B0604020202020204" pitchFamily="34" charset="0"/>
              <a:buChar char="•"/>
            </a:pPr>
            <a:r>
              <a:rPr lang="en-US" altLang="en-US" sz="1800" dirty="0"/>
              <a:t>These steps are required for federal awards and are considered best practice for all others. </a:t>
            </a:r>
          </a:p>
          <a:p>
            <a:pPr marL="0" indent="0">
              <a:buFont typeface="Wingdings" panose="05000000000000000000" pitchFamily="2" charset="2"/>
              <a:buNone/>
            </a:pPr>
            <a:r>
              <a:rPr lang="en-US" altLang="en-US" sz="2000" u="sng" dirty="0"/>
              <a:t>Additional Federal Requirements</a:t>
            </a:r>
          </a:p>
          <a:p>
            <a:pPr marL="0" indent="0">
              <a:buFont typeface="Wingdings" panose="05000000000000000000" pitchFamily="2" charset="2"/>
              <a:buNone/>
            </a:pPr>
            <a:r>
              <a:rPr lang="en-US" altLang="en-US" sz="2000" dirty="0"/>
              <a:t>2 CFR Part 200 places certain additional requirements for monitoring and managing subrecipient activities on federally-funded awards. In order to ensure that the Research Foundation is in compliance with federal regulations, the requirements at </a:t>
            </a:r>
            <a:r>
              <a:rPr lang="en-US" altLang="en-US" sz="2000" dirty="0" smtClean="0"/>
              <a:t>2 </a:t>
            </a:r>
            <a:r>
              <a:rPr lang="en-US" altLang="en-US" sz="2000" dirty="0"/>
              <a:t>CFR 200.330-332 shall apply to subrecipient arrangements funded with federal funds. </a:t>
            </a:r>
          </a:p>
          <a:p>
            <a:pPr marL="0" indent="0">
              <a:buNone/>
            </a:pPr>
            <a:endParaRPr 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23</a:t>
            </a:r>
          </a:p>
        </p:txBody>
      </p:sp>
    </p:spTree>
    <p:extLst>
      <p:ext uri="{BB962C8B-B14F-4D97-AF65-F5344CB8AC3E}">
        <p14:creationId xmlns:p14="http://schemas.microsoft.com/office/powerpoint/2010/main" val="163646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338" y="310400"/>
            <a:ext cx="7315200" cy="1083426"/>
          </a:xfrm>
        </p:spPr>
        <p:txBody>
          <a:bodyPr/>
          <a:lstStyle/>
          <a:p>
            <a:r>
              <a:rPr lang="en-US" altLang="en-US" sz="2800" dirty="0"/>
              <a:t>5 Step Toolkit </a:t>
            </a:r>
            <a:br>
              <a:rPr lang="en-US" altLang="en-US" sz="2800" dirty="0"/>
            </a:br>
            <a:r>
              <a:rPr lang="en-US" altLang="en-US" sz="2800" dirty="0"/>
              <a:t>Subrecipient Monitoring and Management</a:t>
            </a:r>
            <a:endParaRPr lang="en-US" sz="2800" dirty="0"/>
          </a:p>
        </p:txBody>
      </p:sp>
      <p:pic>
        <p:nvPicPr>
          <p:cNvPr id="5" name="Content Placeholder 4"/>
          <p:cNvPicPr>
            <a:picLocks noGrp="1" noChangeAspect="1"/>
          </p:cNvPicPr>
          <p:nvPr>
            <p:ph idx="1"/>
          </p:nvPr>
        </p:nvPicPr>
        <p:blipFill>
          <a:blip r:embed="rId3"/>
          <a:stretch>
            <a:fillRect/>
          </a:stretch>
        </p:blipFill>
        <p:spPr>
          <a:xfrm>
            <a:off x="939338" y="1349375"/>
            <a:ext cx="7381702" cy="4929187"/>
          </a:xfrm>
          <a:prstGeom prst="rect">
            <a:avLst/>
          </a:prstGeom>
        </p:spPr>
      </p:pic>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24</a:t>
            </a:r>
          </a:p>
        </p:txBody>
      </p:sp>
    </p:spTree>
    <p:extLst>
      <p:ext uri="{BB962C8B-B14F-4D97-AF65-F5344CB8AC3E}">
        <p14:creationId xmlns:p14="http://schemas.microsoft.com/office/powerpoint/2010/main" val="136069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4058"/>
            <a:ext cx="7315200" cy="838200"/>
          </a:xfrm>
        </p:spPr>
        <p:txBody>
          <a:bodyPr>
            <a:normAutofit fontScale="90000"/>
          </a:bodyPr>
          <a:lstStyle/>
          <a:p>
            <a:r>
              <a:rPr lang="en-US" altLang="en-US" sz="2800" dirty="0" smtClean="0"/>
              <a:t>Subrecipient </a:t>
            </a:r>
            <a:r>
              <a:rPr lang="en-US" altLang="en-US" sz="2800" dirty="0"/>
              <a:t>and Contractor Determinations 200.330</a:t>
            </a:r>
            <a:endParaRPr lang="en-US" sz="2800" dirty="0"/>
          </a:p>
        </p:txBody>
      </p:sp>
      <p:sp>
        <p:nvSpPr>
          <p:cNvPr id="5" name="Text Placeholder 2"/>
          <p:cNvSpPr txBox="1">
            <a:spLocks/>
          </p:cNvSpPr>
          <p:nvPr/>
        </p:nvSpPr>
        <p:spPr>
          <a:xfrm>
            <a:off x="228600" y="1590502"/>
            <a:ext cx="3352800" cy="4191000"/>
          </a:xfrm>
          <a:prstGeom prst="rect">
            <a:avLst/>
          </a:prstGeom>
        </p:spPr>
        <p:txBody>
          <a:bodyPr/>
          <a:lst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109" charset="-128"/>
              </a:defRPr>
            </a:lvl2pPr>
            <a:lvl3pPr marL="1143000" indent="-228600" algn="l" rtl="0" eaLnBrk="1" fontAlgn="base" hangingPunct="1">
              <a:spcBef>
                <a:spcPct val="20000"/>
              </a:spcBef>
              <a:spcAft>
                <a:spcPct val="0"/>
              </a:spcAft>
              <a:buChar char="•"/>
              <a:defRPr sz="2600">
                <a:solidFill>
                  <a:schemeClr val="bg1"/>
                </a:solidFill>
                <a:latin typeface="+mn-lt"/>
                <a:ea typeface="ＭＳ Ｐゴシック" pitchFamily="-109" charset="-128"/>
              </a:defRPr>
            </a:lvl3pPr>
            <a:lvl4pPr marL="16002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4pPr>
            <a:lvl5pPr marL="20574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9pPr>
          </a:lstStyle>
          <a:p>
            <a:r>
              <a:rPr lang="en-US" altLang="en-US" sz="2400" kern="0" dirty="0" smtClean="0">
                <a:solidFill>
                  <a:schemeClr val="tx1"/>
                </a:solidFill>
              </a:rPr>
              <a:t>Pass-through entities must make determinations</a:t>
            </a:r>
          </a:p>
          <a:p>
            <a:pPr>
              <a:buFont typeface="Wingdings" panose="05000000000000000000" pitchFamily="2" charset="2"/>
              <a:buNone/>
            </a:pPr>
            <a:endParaRPr lang="en-US" altLang="en-US" sz="1000" kern="0" dirty="0" smtClean="0">
              <a:solidFill>
                <a:schemeClr val="tx1"/>
              </a:solidFill>
            </a:endParaRPr>
          </a:p>
          <a:p>
            <a:r>
              <a:rPr lang="en-US" altLang="en-US" sz="2400" kern="0" dirty="0" smtClean="0">
                <a:solidFill>
                  <a:schemeClr val="tx1"/>
                </a:solidFill>
              </a:rPr>
              <a:t>“Contractor” has replaced “vendor” </a:t>
            </a:r>
          </a:p>
          <a:p>
            <a:pPr>
              <a:buFont typeface="Wingdings" panose="05000000000000000000" pitchFamily="2" charset="2"/>
              <a:buNone/>
            </a:pPr>
            <a:endParaRPr lang="en-US" altLang="en-US" sz="1000" kern="0" dirty="0" smtClean="0">
              <a:solidFill>
                <a:schemeClr val="tx1"/>
              </a:solidFill>
            </a:endParaRPr>
          </a:p>
          <a:p>
            <a:r>
              <a:rPr lang="en-US" altLang="en-US" sz="2400" kern="0" dirty="0" smtClean="0">
                <a:solidFill>
                  <a:schemeClr val="tx1"/>
                </a:solidFill>
              </a:rPr>
              <a:t>Characteristics of a subrecipient and of a contractor (formerly vendor) have not changed </a:t>
            </a:r>
          </a:p>
          <a:p>
            <a:pPr>
              <a:buFont typeface="Wingdings" panose="05000000000000000000" pitchFamily="2" charset="2"/>
              <a:buNone/>
            </a:pPr>
            <a:endParaRPr lang="en-US" altLang="en-US" kern="0" dirty="0" smtClean="0">
              <a:solidFill>
                <a:schemeClr val="tx1"/>
              </a:solidFill>
            </a:endParaRPr>
          </a:p>
        </p:txBody>
      </p:sp>
      <p:sp>
        <p:nvSpPr>
          <p:cNvPr id="6" name="TextBox 5"/>
          <p:cNvSpPr txBox="1">
            <a:spLocks noChangeArrowheads="1"/>
          </p:cNvSpPr>
          <p:nvPr/>
        </p:nvSpPr>
        <p:spPr bwMode="auto">
          <a:xfrm>
            <a:off x="3512127" y="1442258"/>
            <a:ext cx="5486400" cy="4770438"/>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65000"/>
              <a:buFont typeface="Wingdings" panose="05000000000000000000" pitchFamily="2" charset="2"/>
              <a:buChar char="q"/>
              <a:defRPr sz="3200">
                <a:solidFill>
                  <a:schemeClr val="tx1"/>
                </a:solidFill>
                <a:latin typeface="Arial Narrow" panose="020B0606020202030204" pitchFamily="34" charset="0"/>
              </a:defRPr>
            </a:lvl1pPr>
            <a:lvl2pPr>
              <a:spcBef>
                <a:spcPct val="20000"/>
              </a:spcBef>
              <a:buFont typeface="Wingdings" panose="05000000000000000000" pitchFamily="2" charset="2"/>
              <a:buChar char="§"/>
              <a:defRPr sz="2800">
                <a:solidFill>
                  <a:schemeClr val="tx1"/>
                </a:solidFill>
                <a:latin typeface="Arial Narrow" panose="020B0606020202030204" pitchFamily="34" charset="0"/>
              </a:defRPr>
            </a:lvl2pPr>
            <a:lvl3pPr marL="1143000" indent="-228600">
              <a:spcBef>
                <a:spcPct val="20000"/>
              </a:spcBef>
              <a:buSzPct val="65000"/>
              <a:buFont typeface="Courier New" panose="02070309020205020404" pitchFamily="49" charset="0"/>
              <a:buChar char="o"/>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marL="285750" indent="-285750">
              <a:spcBef>
                <a:spcPct val="0"/>
              </a:spcBef>
              <a:buSzTx/>
              <a:buFont typeface="Arial" panose="020B0604020202020204" pitchFamily="34" charset="0"/>
              <a:buChar char="•"/>
            </a:pPr>
            <a:r>
              <a:rPr lang="en-US" altLang="en-US" sz="1400" b="1" i="1" dirty="0" smtClean="0">
                <a:solidFill>
                  <a:schemeClr val="bg1"/>
                </a:solidFill>
                <a:latin typeface="Arial" panose="020B0604020202020204" pitchFamily="34" charset="0"/>
                <a:ea typeface="+mn-ea"/>
                <a:cs typeface="Arial" panose="020B0604020202020204" pitchFamily="34" charset="0"/>
              </a:rPr>
              <a:t>Subrecipient: </a:t>
            </a:r>
            <a:endParaRPr lang="en-US" altLang="en-US" sz="1400" dirty="0" smtClean="0">
              <a:solidFill>
                <a:schemeClr val="bg1"/>
              </a:solidFill>
              <a:latin typeface="Arial" panose="020B0604020202020204" pitchFamily="34" charset="0"/>
              <a:ea typeface="+mn-ea"/>
              <a:cs typeface="Arial" panose="020B0604020202020204" pitchFamily="34" charset="0"/>
            </a:endParaRP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Has performance measured against the objectives of the 	Federal program </a:t>
            </a: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Has responsibility for making programmatic decisions </a:t>
            </a: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Has responsibility for adherence to Federal program 	compliance requirements </a:t>
            </a: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Uses Federal funds to carry out a program of the 	organization, not to provide goods or services for a 	program of the pass-through entity </a:t>
            </a: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Determines who is eligible to receive Federal financial 	assistance </a:t>
            </a:r>
          </a:p>
          <a:p>
            <a:pPr marL="171450" indent="-171450">
              <a:spcBef>
                <a:spcPct val="0"/>
              </a:spcBef>
              <a:buSzTx/>
              <a:buFont typeface="Arial" panose="020B0604020202020204" pitchFamily="34" charset="0"/>
              <a:buChar char="•"/>
            </a:pPr>
            <a:endParaRPr lang="en-US" altLang="en-US" sz="800" dirty="0" smtClean="0">
              <a:latin typeface="Arial" panose="020B0604020202020204" pitchFamily="34" charset="0"/>
              <a:ea typeface="+mn-ea"/>
              <a:cs typeface="Arial" panose="020B0604020202020204" pitchFamily="34" charset="0"/>
            </a:endParaRPr>
          </a:p>
          <a:p>
            <a:pPr marL="285750" indent="-285750">
              <a:spcBef>
                <a:spcPct val="0"/>
              </a:spcBef>
              <a:buSzTx/>
              <a:buFont typeface="Arial" panose="020B0604020202020204" pitchFamily="34" charset="0"/>
              <a:buChar char="•"/>
            </a:pPr>
            <a:r>
              <a:rPr lang="en-US" altLang="en-US" sz="1400" b="1" i="1" dirty="0" smtClean="0">
                <a:latin typeface="Arial" panose="020B0604020202020204" pitchFamily="34" charset="0"/>
                <a:ea typeface="+mn-ea"/>
                <a:cs typeface="Arial" panose="020B0604020202020204" pitchFamily="34" charset="0"/>
              </a:rPr>
              <a:t>Contractor: </a:t>
            </a: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Provides the goods or services within normal business 	operations </a:t>
            </a: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Provides similar goods or services to many different 	purchasers </a:t>
            </a: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Operates in a competitive environment </a:t>
            </a: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Provides goods or services that are ancillary to the 	operation of the Federal program </a:t>
            </a:r>
          </a:p>
          <a:p>
            <a:pPr marL="742950" lvl="1" indent="-285750">
              <a:spcBef>
                <a:spcPct val="0"/>
              </a:spcBef>
              <a:buFont typeface="Arial" panose="020B0604020202020204" pitchFamily="34" charset="0"/>
              <a:buChar char="•"/>
            </a:pPr>
            <a:r>
              <a:rPr lang="en-US" altLang="en-US" sz="1400" dirty="0" smtClean="0">
                <a:latin typeface="Arial" panose="020B0604020202020204" pitchFamily="34" charset="0"/>
                <a:ea typeface="+mn-ea"/>
                <a:cs typeface="Arial" panose="020B0604020202020204" pitchFamily="34" charset="0"/>
              </a:rPr>
              <a:t>Is not subject to compliance requirements of the Federal 	program </a:t>
            </a:r>
          </a:p>
        </p:txBody>
      </p:sp>
      <p:sp>
        <p:nvSpPr>
          <p:cNvPr id="7"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25</a:t>
            </a:r>
          </a:p>
        </p:txBody>
      </p:sp>
    </p:spTree>
    <p:extLst>
      <p:ext uri="{BB962C8B-B14F-4D97-AF65-F5344CB8AC3E}">
        <p14:creationId xmlns:p14="http://schemas.microsoft.com/office/powerpoint/2010/main" val="4041472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5745"/>
            <a:ext cx="7315200" cy="967047"/>
          </a:xfrm>
        </p:spPr>
        <p:txBody>
          <a:bodyPr/>
          <a:lstStyle/>
          <a:p>
            <a:r>
              <a:rPr lang="en-US" altLang="en-US" sz="2800" dirty="0" smtClean="0"/>
              <a:t>Subrecipient </a:t>
            </a:r>
            <a:r>
              <a:rPr lang="en-US" altLang="en-US" sz="2800" dirty="0"/>
              <a:t>and Contractor Determinations 200.330 </a:t>
            </a:r>
            <a:endParaRPr lang="en-US" sz="2800" dirty="0"/>
          </a:p>
        </p:txBody>
      </p:sp>
      <p:sp>
        <p:nvSpPr>
          <p:cNvPr id="3" name="Content Placeholder 2"/>
          <p:cNvSpPr>
            <a:spLocks noGrp="1"/>
          </p:cNvSpPr>
          <p:nvPr>
            <p:ph idx="1"/>
          </p:nvPr>
        </p:nvSpPr>
        <p:spPr>
          <a:xfrm>
            <a:off x="618309" y="1562792"/>
            <a:ext cx="8125097" cy="5020888"/>
          </a:xfrm>
        </p:spPr>
        <p:txBody>
          <a:bodyPr/>
          <a:lstStyle/>
          <a:p>
            <a:pPr marL="0" indent="0">
              <a:buNone/>
              <a:defRPr/>
            </a:pPr>
            <a:r>
              <a:rPr lang="en-US" altLang="en-US" sz="2800" dirty="0"/>
              <a:t>Toolkit - Step 1 </a:t>
            </a:r>
            <a:r>
              <a:rPr lang="en-US" altLang="en-US" sz="2400" dirty="0"/>
              <a:t>(Subrecipient/Contractor Determination)</a:t>
            </a:r>
          </a:p>
          <a:p>
            <a:pPr lvl="1">
              <a:buFont typeface="Arial" panose="020B0604020202020204" pitchFamily="34" charset="0"/>
              <a:buChar char="•"/>
              <a:defRPr/>
            </a:pPr>
            <a:r>
              <a:rPr lang="en-US" altLang="en-US" dirty="0"/>
              <a:t>RF Subrecipient vs. Contractor Decision Tree</a:t>
            </a:r>
          </a:p>
          <a:p>
            <a:pPr lvl="1">
              <a:buFont typeface="Arial" panose="020B0604020202020204" pitchFamily="34" charset="0"/>
              <a:buChar char="•"/>
              <a:defRPr/>
            </a:pPr>
            <a:endParaRPr lang="en-US" altLang="en-US" dirty="0"/>
          </a:p>
          <a:p>
            <a:pPr>
              <a:spcBef>
                <a:spcPts val="0"/>
              </a:spcBef>
              <a:buFont typeface="Arial" panose="020B0604020202020204" pitchFamily="34" charset="0"/>
              <a:buChar char="•"/>
              <a:defRPr/>
            </a:pPr>
            <a:r>
              <a:rPr lang="en-US" altLang="en-US" sz="2400" dirty="0"/>
              <a:t>Federal agencies may supply and require specific support for determinations </a:t>
            </a:r>
          </a:p>
          <a:p>
            <a:pPr lvl="1">
              <a:spcBef>
                <a:spcPts val="0"/>
              </a:spcBef>
              <a:buFont typeface="Arial" panose="020B0604020202020204" pitchFamily="34" charset="0"/>
              <a:buChar char="•"/>
              <a:defRPr/>
            </a:pPr>
            <a:r>
              <a:rPr lang="en-US" altLang="en-US" sz="2200" dirty="0"/>
              <a:t>Could create a significant documentation burden </a:t>
            </a:r>
          </a:p>
          <a:p>
            <a:pPr lvl="1">
              <a:spcBef>
                <a:spcPts val="0"/>
              </a:spcBef>
              <a:buFont typeface="Arial" panose="020B0604020202020204" pitchFamily="34" charset="0"/>
              <a:buChar char="•"/>
              <a:defRPr/>
            </a:pPr>
            <a:r>
              <a:rPr lang="en-US" altLang="en-US" sz="2200" dirty="0"/>
              <a:t>Could result in unintended agency influence on determinations </a:t>
            </a:r>
          </a:p>
          <a:p>
            <a:pPr marL="0" indent="0">
              <a:buNone/>
            </a:pPr>
            <a:endParaRPr 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26</a:t>
            </a:r>
          </a:p>
        </p:txBody>
      </p:sp>
    </p:spTree>
    <p:extLst>
      <p:ext uri="{BB962C8B-B14F-4D97-AF65-F5344CB8AC3E}">
        <p14:creationId xmlns:p14="http://schemas.microsoft.com/office/powerpoint/2010/main" val="315976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47" y="595745"/>
            <a:ext cx="7639397" cy="967047"/>
          </a:xfrm>
        </p:spPr>
        <p:txBody>
          <a:bodyPr/>
          <a:lstStyle/>
          <a:p>
            <a:pPr marL="0" indent="0">
              <a:buNone/>
              <a:defRPr/>
            </a:pPr>
            <a:r>
              <a:rPr lang="en-US" altLang="en-US" sz="2400" dirty="0"/>
              <a:t>Toolkit - Step </a:t>
            </a:r>
            <a:r>
              <a:rPr lang="en-US" altLang="en-US" sz="2400" dirty="0" smtClean="0"/>
              <a:t>1</a:t>
            </a:r>
            <a:r>
              <a:rPr lang="en-US" altLang="en-US" sz="2400" dirty="0"/>
              <a:t/>
            </a:r>
            <a:br>
              <a:rPr lang="en-US" altLang="en-US" sz="2400" dirty="0"/>
            </a:br>
            <a:r>
              <a:rPr lang="en-US" altLang="en-US" sz="2400" dirty="0"/>
              <a:t>RF Subrecipient vs. Contractor </a:t>
            </a:r>
            <a:r>
              <a:rPr lang="en-US" altLang="en-US" sz="2400" dirty="0" smtClean="0"/>
              <a:t>Decision Tree</a:t>
            </a:r>
            <a:endParaRPr lang="en-US" altLang="en-US" sz="2800" dirty="0"/>
          </a:p>
        </p:txBody>
      </p:sp>
      <p:pic>
        <p:nvPicPr>
          <p:cNvPr id="5" name="Content Placeholder 4"/>
          <p:cNvPicPr>
            <a:picLocks noGrp="1" noChangeAspect="1"/>
          </p:cNvPicPr>
          <p:nvPr>
            <p:ph idx="1"/>
          </p:nvPr>
        </p:nvPicPr>
        <p:blipFill>
          <a:blip r:embed="rId3"/>
          <a:stretch>
            <a:fillRect/>
          </a:stretch>
        </p:blipFill>
        <p:spPr>
          <a:xfrm>
            <a:off x="1947383" y="1825625"/>
            <a:ext cx="5249233" cy="4351338"/>
          </a:xfrm>
          <a:prstGeom prst="rect">
            <a:avLst/>
          </a:prstGeom>
        </p:spPr>
      </p:pic>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27</a:t>
            </a:r>
          </a:p>
        </p:txBody>
      </p:sp>
    </p:spTree>
    <p:extLst>
      <p:ext uri="{BB962C8B-B14F-4D97-AF65-F5344CB8AC3E}">
        <p14:creationId xmlns:p14="http://schemas.microsoft.com/office/powerpoint/2010/main" val="4102887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1999"/>
            <a:ext cx="7315200" cy="933797"/>
          </a:xfrm>
        </p:spPr>
        <p:txBody>
          <a:bodyPr/>
          <a:lstStyle/>
          <a:p>
            <a:r>
              <a:rPr lang="en-US" altLang="en-US" sz="2800" dirty="0" smtClean="0"/>
              <a:t>Requirements </a:t>
            </a:r>
            <a:r>
              <a:rPr lang="en-US" altLang="en-US" sz="2800" dirty="0"/>
              <a:t>for Pass-through Entities 200.331 </a:t>
            </a:r>
            <a:endParaRPr lang="en-US" sz="2800" dirty="0"/>
          </a:p>
        </p:txBody>
      </p:sp>
      <p:sp>
        <p:nvSpPr>
          <p:cNvPr id="3" name="Content Placeholder 2"/>
          <p:cNvSpPr>
            <a:spLocks noGrp="1"/>
          </p:cNvSpPr>
          <p:nvPr>
            <p:ph idx="1"/>
          </p:nvPr>
        </p:nvSpPr>
        <p:spPr>
          <a:xfrm>
            <a:off x="1072342" y="1695795"/>
            <a:ext cx="7315200" cy="4713317"/>
          </a:xfrm>
        </p:spPr>
        <p:txBody>
          <a:bodyPr/>
          <a:lstStyle/>
          <a:p>
            <a:pPr>
              <a:defRPr/>
            </a:pPr>
            <a:r>
              <a:rPr lang="en-US" altLang="en-US" sz="2400" dirty="0"/>
              <a:t>All pass-through entities must… </a:t>
            </a:r>
          </a:p>
          <a:p>
            <a:pPr lvl="1">
              <a:buFont typeface="Arial" panose="020B0604020202020204" pitchFamily="34" charset="0"/>
              <a:buChar char="•"/>
              <a:defRPr/>
            </a:pPr>
            <a:r>
              <a:rPr lang="en-US" altLang="en-US" sz="2400" dirty="0"/>
              <a:t>Include required information in the subaward §200.331(a)(1)</a:t>
            </a:r>
          </a:p>
          <a:p>
            <a:pPr lvl="2">
              <a:defRPr/>
            </a:pPr>
            <a:r>
              <a:rPr lang="en-US" altLang="en-US" sz="2400" dirty="0"/>
              <a:t>Honor subrecipient federally recognized, IDC rate</a:t>
            </a:r>
          </a:p>
          <a:p>
            <a:pPr lvl="2">
              <a:defRPr/>
            </a:pPr>
            <a:r>
              <a:rPr lang="en-US" altLang="en-US" sz="2400" dirty="0"/>
              <a:t>If no rate exists</a:t>
            </a:r>
          </a:p>
          <a:p>
            <a:pPr lvl="3">
              <a:buFont typeface="Arial" panose="020B0604020202020204" pitchFamily="34" charset="0"/>
              <a:buChar char="•"/>
              <a:defRPr/>
            </a:pPr>
            <a:r>
              <a:rPr lang="en-US" altLang="en-US" dirty="0"/>
              <a:t>Negotiate a rate or use the de minimus rate of 10% MTDC §200.331(a)(4)</a:t>
            </a:r>
          </a:p>
          <a:p>
            <a:pPr marL="0" indent="0">
              <a:buFont typeface="Wingdings" panose="05000000000000000000" pitchFamily="2" charset="2"/>
              <a:buNone/>
              <a:defRPr/>
            </a:pPr>
            <a:r>
              <a:rPr lang="en-US" altLang="en-US" sz="2800" dirty="0"/>
              <a:t>Toolkit - Step 2 (Risk Assessment)</a:t>
            </a:r>
          </a:p>
          <a:p>
            <a:pPr lvl="1">
              <a:buFont typeface="Arial" panose="020B0604020202020204" pitchFamily="34" charset="0"/>
              <a:buChar char="•"/>
              <a:defRPr/>
            </a:pPr>
            <a:r>
              <a:rPr lang="en-US" altLang="en-US" sz="2400" dirty="0"/>
              <a:t>Evaluate subrecipient risk to determine appropriate monitoring §200.331(b)</a:t>
            </a:r>
          </a:p>
          <a:p>
            <a:pPr marL="0" indent="0">
              <a:buNone/>
            </a:pPr>
            <a:endParaRPr 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28</a:t>
            </a:r>
          </a:p>
        </p:txBody>
      </p:sp>
    </p:spTree>
    <p:extLst>
      <p:ext uri="{BB962C8B-B14F-4D97-AF65-F5344CB8AC3E}">
        <p14:creationId xmlns:p14="http://schemas.microsoft.com/office/powerpoint/2010/main" val="161157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1999"/>
            <a:ext cx="7315200" cy="933797"/>
          </a:xfrm>
        </p:spPr>
        <p:txBody>
          <a:bodyPr/>
          <a:lstStyle/>
          <a:p>
            <a:r>
              <a:rPr lang="en-US" altLang="en-US" sz="2800" dirty="0"/>
              <a:t>Toolkit - Step </a:t>
            </a:r>
            <a:r>
              <a:rPr lang="en-US" altLang="en-US" sz="2800" dirty="0" smtClean="0"/>
              <a:t>2</a:t>
            </a:r>
            <a:br>
              <a:rPr lang="en-US" altLang="en-US" sz="2800" dirty="0" smtClean="0"/>
            </a:br>
            <a:r>
              <a:rPr lang="en-US" altLang="en-US" sz="2400" dirty="0" smtClean="0"/>
              <a:t>RF Subrecipient Risk Assessment Questionnaire</a:t>
            </a:r>
            <a:endParaRPr lang="en-US" sz="2400" dirty="0"/>
          </a:p>
        </p:txBody>
      </p:sp>
      <p:pic>
        <p:nvPicPr>
          <p:cNvPr id="5" name="Content Placeholder 4"/>
          <p:cNvPicPr>
            <a:picLocks noGrp="1" noChangeAspect="1"/>
          </p:cNvPicPr>
          <p:nvPr>
            <p:ph idx="1"/>
          </p:nvPr>
        </p:nvPicPr>
        <p:blipFill>
          <a:blip r:embed="rId3"/>
          <a:stretch>
            <a:fillRect/>
          </a:stretch>
        </p:blipFill>
        <p:spPr>
          <a:xfrm>
            <a:off x="1777052" y="1825625"/>
            <a:ext cx="5589896" cy="4351338"/>
          </a:xfrm>
          <a:prstGeom prst="rect">
            <a:avLst/>
          </a:prstGeom>
        </p:spPr>
      </p:pic>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29</a:t>
            </a:r>
          </a:p>
        </p:txBody>
      </p:sp>
    </p:spTree>
    <p:extLst>
      <p:ext uri="{BB962C8B-B14F-4D97-AF65-F5344CB8AC3E}">
        <p14:creationId xmlns:p14="http://schemas.microsoft.com/office/powerpoint/2010/main" val="117613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12" y="556953"/>
            <a:ext cx="7315200" cy="1354974"/>
          </a:xfrm>
        </p:spPr>
        <p:txBody>
          <a:bodyPr/>
          <a:lstStyle/>
          <a:p>
            <a:r>
              <a:rPr lang="en-US" sz="2800" dirty="0" smtClean="0"/>
              <a:t>OMB Uniform Guidance – 2 CFR Part 200</a:t>
            </a:r>
            <a:br>
              <a:rPr lang="en-US" sz="2800" dirty="0" smtClean="0"/>
            </a:br>
            <a:r>
              <a:rPr lang="en-US" sz="2000" dirty="0" smtClean="0"/>
              <a:t>Uniform Administrative Requirements, Cost Principles, and Audit Requirements for Federal Awards</a:t>
            </a:r>
            <a:endParaRPr lang="en-US" sz="2000" dirty="0"/>
          </a:p>
        </p:txBody>
      </p:sp>
      <p:sp>
        <p:nvSpPr>
          <p:cNvPr id="3" name="Content Placeholder 2"/>
          <p:cNvSpPr>
            <a:spLocks noGrp="1"/>
          </p:cNvSpPr>
          <p:nvPr>
            <p:ph idx="1"/>
          </p:nvPr>
        </p:nvSpPr>
        <p:spPr>
          <a:xfrm>
            <a:off x="1015340" y="1824246"/>
            <a:ext cx="7315200" cy="4315297"/>
          </a:xfrm>
        </p:spPr>
        <p:txBody>
          <a:bodyPr/>
          <a:lstStyle/>
          <a:p>
            <a:pPr>
              <a:buFont typeface="Arial" panose="020B0604020202020204" pitchFamily="34" charset="0"/>
              <a:buChar char="•"/>
            </a:pPr>
            <a:r>
              <a:rPr lang="en-US" sz="2400" dirty="0" smtClean="0"/>
              <a:t>The final guidance was issued on December 26, 2013 and supersedes and streamlines requirements from OMB Circulars A-21, A-110, </a:t>
            </a:r>
          </a:p>
          <a:p>
            <a:pPr marL="400050" lvl="1" indent="0">
              <a:buNone/>
            </a:pPr>
            <a:r>
              <a:rPr lang="en-US" sz="2400" dirty="0" smtClean="0"/>
              <a:t>A-133 and 5 other circulars.</a:t>
            </a:r>
          </a:p>
          <a:p>
            <a:pPr marL="0" indent="0">
              <a:buNone/>
            </a:pPr>
            <a:endParaRPr lang="en-US" sz="800" dirty="0" smtClean="0"/>
          </a:p>
          <a:p>
            <a:pPr>
              <a:buFont typeface="Arial" panose="020B0604020202020204" pitchFamily="34" charset="0"/>
              <a:buChar char="•"/>
            </a:pPr>
            <a:r>
              <a:rPr lang="en-US" sz="2400" dirty="0" smtClean="0"/>
              <a:t>The OMB Uniform Guidance 2 CFR Part 200 became effective on December 26, 2014</a:t>
            </a:r>
          </a:p>
          <a:p>
            <a:pPr lvl="1">
              <a:buFont typeface="Wingdings" panose="05000000000000000000" pitchFamily="2" charset="2"/>
              <a:buChar char="§"/>
            </a:pPr>
            <a:r>
              <a:rPr lang="en-US" sz="1800" dirty="0" smtClean="0"/>
              <a:t>With the exception of the procurement provisions which due to an election become effective as of July 1, 2016</a:t>
            </a:r>
          </a:p>
          <a:p>
            <a:pPr>
              <a:buFont typeface="Wingdings" panose="05000000000000000000" pitchFamily="2" charset="2"/>
              <a:buChar char="§"/>
            </a:pPr>
            <a:r>
              <a:rPr lang="en-US" altLang="en-US" sz="2400" dirty="0"/>
              <a:t>The guidance for the Audit Requirements becomes effective for the RF with the fiscal year that begins July 1, </a:t>
            </a:r>
            <a:r>
              <a:rPr lang="en-US" altLang="en-US" sz="2400" dirty="0" smtClean="0"/>
              <a:t>2015</a:t>
            </a:r>
            <a:endParaRPr lang="en-US" altLang="en-US" sz="24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a:t>
            </a:r>
          </a:p>
        </p:txBody>
      </p:sp>
    </p:spTree>
    <p:extLst>
      <p:ext uri="{BB962C8B-B14F-4D97-AF65-F5344CB8AC3E}">
        <p14:creationId xmlns:p14="http://schemas.microsoft.com/office/powerpoint/2010/main" val="2045461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25" y="587432"/>
            <a:ext cx="7315200" cy="950423"/>
          </a:xfrm>
        </p:spPr>
        <p:txBody>
          <a:bodyPr/>
          <a:lstStyle/>
          <a:p>
            <a:r>
              <a:rPr lang="en-US" altLang="en-US" sz="2800" dirty="0" smtClean="0"/>
              <a:t>Requirements </a:t>
            </a:r>
            <a:r>
              <a:rPr lang="en-US" altLang="en-US" sz="2800" dirty="0"/>
              <a:t>for Pass-through Entities 200.331 (continued)</a:t>
            </a:r>
            <a:endParaRPr lang="en-US" sz="2800" dirty="0"/>
          </a:p>
        </p:txBody>
      </p:sp>
      <p:sp>
        <p:nvSpPr>
          <p:cNvPr id="3" name="Content Placeholder 2"/>
          <p:cNvSpPr>
            <a:spLocks noGrp="1"/>
          </p:cNvSpPr>
          <p:nvPr>
            <p:ph idx="1"/>
          </p:nvPr>
        </p:nvSpPr>
        <p:spPr>
          <a:xfrm>
            <a:off x="864523" y="2231965"/>
            <a:ext cx="7315200" cy="2256907"/>
          </a:xfrm>
        </p:spPr>
        <p:txBody>
          <a:bodyPr/>
          <a:lstStyle/>
          <a:p>
            <a:pPr>
              <a:defRPr/>
            </a:pPr>
            <a:r>
              <a:rPr lang="en-US" altLang="en-US" dirty="0"/>
              <a:t>All pass-through entities must… </a:t>
            </a:r>
          </a:p>
          <a:p>
            <a:pPr marL="400050" lvl="2" indent="0">
              <a:buFont typeface="Courier New" panose="02070309020205020404" pitchFamily="49" charset="0"/>
              <a:buNone/>
              <a:defRPr/>
            </a:pPr>
            <a:r>
              <a:rPr lang="en-US" altLang="en-US" sz="2800" dirty="0"/>
              <a:t>Toolkit - Step 3 </a:t>
            </a:r>
            <a:r>
              <a:rPr lang="en-US" altLang="en-US" sz="2400" dirty="0"/>
              <a:t>(Risk Mitigation)</a:t>
            </a:r>
          </a:p>
          <a:p>
            <a:pPr lvl="1">
              <a:buFont typeface="Arial" panose="020B0604020202020204" pitchFamily="34" charset="0"/>
              <a:buChar char="•"/>
              <a:defRPr/>
            </a:pPr>
            <a:r>
              <a:rPr lang="en-US" altLang="en-US" dirty="0"/>
              <a:t>Consider imposing specific conditions upon subrecipient if appropriate </a:t>
            </a:r>
            <a:r>
              <a:rPr lang="en-US" altLang="en-US" sz="1600" dirty="0"/>
              <a:t>§200.331(c)</a:t>
            </a:r>
          </a:p>
          <a:p>
            <a:pPr marL="0" indent="0">
              <a:buNone/>
            </a:pPr>
            <a:endParaRPr 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30</a:t>
            </a:r>
          </a:p>
        </p:txBody>
      </p:sp>
    </p:spTree>
    <p:extLst>
      <p:ext uri="{BB962C8B-B14F-4D97-AF65-F5344CB8AC3E}">
        <p14:creationId xmlns:p14="http://schemas.microsoft.com/office/powerpoint/2010/main" val="3160093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66" y="587432"/>
            <a:ext cx="8055033" cy="950423"/>
          </a:xfrm>
        </p:spPr>
        <p:txBody>
          <a:bodyPr/>
          <a:lstStyle/>
          <a:p>
            <a:r>
              <a:rPr lang="en-US" altLang="en-US" sz="3200" dirty="0"/>
              <a:t>Toolkit - Step </a:t>
            </a:r>
            <a:r>
              <a:rPr lang="en-US" altLang="en-US" sz="3200" dirty="0" smtClean="0"/>
              <a:t>3</a:t>
            </a:r>
            <a:r>
              <a:rPr lang="en-US" altLang="en-US" sz="3200" dirty="0"/>
              <a:t/>
            </a:r>
            <a:br>
              <a:rPr lang="en-US" altLang="en-US" sz="3200" dirty="0"/>
            </a:br>
            <a:r>
              <a:rPr lang="en-US" altLang="en-US" sz="2400" dirty="0"/>
              <a:t>RF Subrecipient </a:t>
            </a:r>
            <a:r>
              <a:rPr lang="en-US" altLang="en-US" sz="2400" dirty="0" smtClean="0"/>
              <a:t>Risk Analysis-High Low </a:t>
            </a:r>
            <a:r>
              <a:rPr lang="en-US" altLang="en-US" sz="2400" dirty="0"/>
              <a:t>R</a:t>
            </a:r>
            <a:r>
              <a:rPr lang="en-US" altLang="en-US" sz="2400" dirty="0" smtClean="0"/>
              <a:t>isk Entities</a:t>
            </a:r>
            <a:endParaRPr lang="en-US" sz="2400" dirty="0"/>
          </a:p>
        </p:txBody>
      </p:sp>
      <p:pic>
        <p:nvPicPr>
          <p:cNvPr id="6" name="Content Placeholder 5"/>
          <p:cNvPicPr>
            <a:picLocks noGrp="1" noChangeAspect="1"/>
          </p:cNvPicPr>
          <p:nvPr>
            <p:ph idx="1"/>
          </p:nvPr>
        </p:nvPicPr>
        <p:blipFill>
          <a:blip r:embed="rId3"/>
          <a:stretch>
            <a:fillRect/>
          </a:stretch>
        </p:blipFill>
        <p:spPr>
          <a:xfrm>
            <a:off x="2126755" y="1825625"/>
            <a:ext cx="4890490" cy="4351338"/>
          </a:xfrm>
          <a:prstGeom prst="rect">
            <a:avLst/>
          </a:prstGeom>
        </p:spPr>
      </p:pic>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31</a:t>
            </a:r>
          </a:p>
        </p:txBody>
      </p:sp>
    </p:spTree>
    <p:extLst>
      <p:ext uri="{BB962C8B-B14F-4D97-AF65-F5344CB8AC3E}">
        <p14:creationId xmlns:p14="http://schemas.microsoft.com/office/powerpoint/2010/main" val="405025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2495"/>
            <a:ext cx="7315200" cy="991985"/>
          </a:xfrm>
        </p:spPr>
        <p:txBody>
          <a:bodyPr/>
          <a:lstStyle/>
          <a:p>
            <a:r>
              <a:rPr lang="en-US" altLang="en-US" sz="2800" dirty="0" smtClean="0"/>
              <a:t>Requirements </a:t>
            </a:r>
            <a:r>
              <a:rPr lang="en-US" altLang="en-US" sz="2800" dirty="0"/>
              <a:t>for Pass-through Entities 200.331 (continued)</a:t>
            </a:r>
            <a:endParaRPr lang="en-US" sz="2800" dirty="0"/>
          </a:p>
        </p:txBody>
      </p:sp>
      <p:sp>
        <p:nvSpPr>
          <p:cNvPr id="3" name="Content Placeholder 2"/>
          <p:cNvSpPr>
            <a:spLocks noGrp="1"/>
          </p:cNvSpPr>
          <p:nvPr>
            <p:ph idx="1"/>
          </p:nvPr>
        </p:nvSpPr>
        <p:spPr>
          <a:xfrm>
            <a:off x="997528" y="1658389"/>
            <a:ext cx="7315200" cy="4916978"/>
          </a:xfrm>
        </p:spPr>
        <p:txBody>
          <a:bodyPr/>
          <a:lstStyle/>
          <a:p>
            <a:pPr>
              <a:defRPr/>
            </a:pPr>
            <a:r>
              <a:rPr lang="en-US" altLang="en-US" dirty="0"/>
              <a:t>All pass-through entities must… </a:t>
            </a:r>
          </a:p>
          <a:p>
            <a:pPr marL="400050" lvl="2" indent="0">
              <a:buFont typeface="Courier New" panose="02070309020205020404" pitchFamily="49" charset="0"/>
              <a:buNone/>
              <a:defRPr/>
            </a:pPr>
            <a:r>
              <a:rPr lang="en-US" altLang="en-US" sz="2800" dirty="0"/>
              <a:t>Toolkit - Step 4 </a:t>
            </a:r>
            <a:r>
              <a:rPr lang="en-US" altLang="en-US" sz="2000" dirty="0"/>
              <a:t>(Monitoring)</a:t>
            </a:r>
          </a:p>
          <a:p>
            <a:pPr lvl="1">
              <a:buFont typeface="Arial" panose="020B0604020202020204" pitchFamily="34" charset="0"/>
              <a:buChar char="•"/>
              <a:defRPr/>
            </a:pPr>
            <a:r>
              <a:rPr lang="en-US" altLang="en-US" dirty="0"/>
              <a:t>Monitor the activities of the subrecipient </a:t>
            </a:r>
            <a:r>
              <a:rPr lang="en-US" altLang="en-US" sz="1600" dirty="0"/>
              <a:t>§200.331(d)</a:t>
            </a:r>
          </a:p>
          <a:p>
            <a:pPr lvl="2">
              <a:defRPr/>
            </a:pPr>
            <a:r>
              <a:rPr lang="en-US" altLang="en-US" dirty="0"/>
              <a:t>Review financial and programmatic reports </a:t>
            </a:r>
            <a:r>
              <a:rPr lang="en-US" altLang="en-US" sz="1600" dirty="0"/>
              <a:t>§200.331(d)(1)</a:t>
            </a:r>
          </a:p>
          <a:p>
            <a:pPr lvl="2">
              <a:defRPr/>
            </a:pPr>
            <a:r>
              <a:rPr lang="en-US" altLang="en-US" dirty="0"/>
              <a:t>Follow up and ensuring that timely action on all deficiencies are taken </a:t>
            </a:r>
            <a:r>
              <a:rPr lang="en-US" altLang="en-US" sz="1600" dirty="0"/>
              <a:t>§200.331(d)(2)</a:t>
            </a:r>
          </a:p>
          <a:p>
            <a:pPr lvl="2">
              <a:defRPr/>
            </a:pPr>
            <a:r>
              <a:rPr lang="en-US" altLang="en-US" dirty="0"/>
              <a:t>Issue a management decision for audit findings </a:t>
            </a:r>
            <a:r>
              <a:rPr lang="en-US" altLang="en-US" sz="1600" dirty="0"/>
              <a:t>§200.331(d)(2</a:t>
            </a:r>
            <a:r>
              <a:rPr lang="en-US" altLang="en-US" sz="1600" dirty="0" smtClean="0"/>
              <a:t>)</a:t>
            </a:r>
            <a:endParaRPr lang="en-US" altLang="en-US" sz="16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32</a:t>
            </a:r>
          </a:p>
        </p:txBody>
      </p:sp>
    </p:spTree>
    <p:extLst>
      <p:ext uri="{BB962C8B-B14F-4D97-AF65-F5344CB8AC3E}">
        <p14:creationId xmlns:p14="http://schemas.microsoft.com/office/powerpoint/2010/main" val="2261893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2495"/>
            <a:ext cx="7315200" cy="991985"/>
          </a:xfrm>
        </p:spPr>
        <p:txBody>
          <a:bodyPr/>
          <a:lstStyle/>
          <a:p>
            <a:r>
              <a:rPr lang="en-US" altLang="en-US" sz="2800" dirty="0"/>
              <a:t>Toolkit - Step </a:t>
            </a:r>
            <a:r>
              <a:rPr lang="en-US" altLang="en-US" sz="2800" dirty="0" smtClean="0"/>
              <a:t>4</a:t>
            </a:r>
            <a:r>
              <a:rPr lang="en-US" altLang="en-US" sz="3600" dirty="0"/>
              <a:t/>
            </a:r>
            <a:br>
              <a:rPr lang="en-US" altLang="en-US" sz="3600" dirty="0"/>
            </a:br>
            <a:r>
              <a:rPr lang="en-US" altLang="en-US" sz="1800" dirty="0"/>
              <a:t>RF </a:t>
            </a:r>
            <a:r>
              <a:rPr lang="en-US" altLang="en-US" sz="1800" dirty="0" smtClean="0"/>
              <a:t>Subrecipient Invoice Checklist, Performance Monitoring, and Final Payment Authorization</a:t>
            </a:r>
            <a:endParaRPr lang="en-US" sz="1800" dirty="0"/>
          </a:p>
        </p:txBody>
      </p:sp>
      <p:pic>
        <p:nvPicPr>
          <p:cNvPr id="5" name="Content Placeholder 4"/>
          <p:cNvPicPr>
            <a:picLocks noGrp="1" noChangeAspect="1"/>
          </p:cNvPicPr>
          <p:nvPr>
            <p:ph idx="1"/>
          </p:nvPr>
        </p:nvPicPr>
        <p:blipFill>
          <a:blip r:embed="rId3"/>
          <a:stretch>
            <a:fillRect/>
          </a:stretch>
        </p:blipFill>
        <p:spPr>
          <a:xfrm>
            <a:off x="1853739" y="1658939"/>
            <a:ext cx="5428210" cy="4619624"/>
          </a:xfrm>
          <a:prstGeom prst="rect">
            <a:avLst/>
          </a:prstGeom>
        </p:spPr>
      </p:pic>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33</a:t>
            </a:r>
          </a:p>
        </p:txBody>
      </p:sp>
    </p:spTree>
    <p:extLst>
      <p:ext uri="{BB962C8B-B14F-4D97-AF65-F5344CB8AC3E}">
        <p14:creationId xmlns:p14="http://schemas.microsoft.com/office/powerpoint/2010/main" val="358102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618"/>
            <a:ext cx="7315200" cy="1008611"/>
          </a:xfrm>
        </p:spPr>
        <p:txBody>
          <a:bodyPr/>
          <a:lstStyle/>
          <a:p>
            <a:r>
              <a:rPr lang="en-US" altLang="en-US" sz="2800" dirty="0" smtClean="0"/>
              <a:t>Requirements </a:t>
            </a:r>
            <a:r>
              <a:rPr lang="en-US" altLang="en-US" sz="2800" dirty="0"/>
              <a:t>for Pass-through Entities 200.331 (continued)</a:t>
            </a:r>
            <a:endParaRPr lang="en-US" sz="2800" dirty="0"/>
          </a:p>
        </p:txBody>
      </p:sp>
      <p:sp>
        <p:nvSpPr>
          <p:cNvPr id="3" name="Content Placeholder 2"/>
          <p:cNvSpPr>
            <a:spLocks noGrp="1"/>
          </p:cNvSpPr>
          <p:nvPr>
            <p:ph idx="1"/>
          </p:nvPr>
        </p:nvSpPr>
        <p:spPr>
          <a:xfrm>
            <a:off x="972589" y="2381596"/>
            <a:ext cx="7315200" cy="2323408"/>
          </a:xfrm>
        </p:spPr>
        <p:txBody>
          <a:bodyPr/>
          <a:lstStyle/>
          <a:p>
            <a:pPr>
              <a:defRPr/>
            </a:pPr>
            <a:r>
              <a:rPr lang="en-US" altLang="en-US" dirty="0"/>
              <a:t>All pass-through entities must… </a:t>
            </a:r>
          </a:p>
          <a:p>
            <a:pPr marL="400050" lvl="2" indent="0">
              <a:buFont typeface="Courier New" panose="02070309020205020404" pitchFamily="49" charset="0"/>
              <a:buNone/>
              <a:defRPr/>
            </a:pPr>
            <a:r>
              <a:rPr lang="en-US" altLang="en-US" sz="2800" dirty="0"/>
              <a:t>Toolkit - Step 5 </a:t>
            </a:r>
            <a:r>
              <a:rPr lang="en-US" altLang="en-US" sz="2000" dirty="0"/>
              <a:t>(Enforcement)</a:t>
            </a:r>
          </a:p>
          <a:p>
            <a:pPr lvl="1">
              <a:buFont typeface="Arial" panose="020B0604020202020204" pitchFamily="34" charset="0"/>
              <a:buChar char="•"/>
              <a:defRPr/>
            </a:pPr>
            <a:r>
              <a:rPr lang="en-US" altLang="en-US" sz="2400" dirty="0"/>
              <a:t>Consider taking enforcement action against noncompliant subrecipients </a:t>
            </a:r>
            <a:r>
              <a:rPr lang="en-US" altLang="en-US" sz="1600" dirty="0"/>
              <a:t>§200.331(h)</a:t>
            </a:r>
          </a:p>
          <a:p>
            <a:pPr marL="0" indent="0">
              <a:buNone/>
            </a:pPr>
            <a:endParaRPr 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34</a:t>
            </a:r>
          </a:p>
        </p:txBody>
      </p:sp>
    </p:spTree>
    <p:extLst>
      <p:ext uri="{BB962C8B-B14F-4D97-AF65-F5344CB8AC3E}">
        <p14:creationId xmlns:p14="http://schemas.microsoft.com/office/powerpoint/2010/main" val="3823416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618"/>
            <a:ext cx="7315200" cy="1008611"/>
          </a:xfrm>
        </p:spPr>
        <p:txBody>
          <a:bodyPr/>
          <a:lstStyle/>
          <a:p>
            <a:r>
              <a:rPr lang="en-US" altLang="en-US" sz="3600" dirty="0"/>
              <a:t>Toolkit - Step </a:t>
            </a:r>
            <a:r>
              <a:rPr lang="en-US" altLang="en-US" sz="3600" dirty="0" smtClean="0"/>
              <a:t>5</a:t>
            </a:r>
            <a:r>
              <a:rPr lang="en-US" altLang="en-US" sz="3600" dirty="0"/>
              <a:t/>
            </a:r>
            <a:br>
              <a:rPr lang="en-US" altLang="en-US" sz="3600" dirty="0"/>
            </a:br>
            <a:r>
              <a:rPr lang="en-US" altLang="en-US" sz="2800" dirty="0"/>
              <a:t>RF Subrecipient </a:t>
            </a:r>
            <a:r>
              <a:rPr lang="en-US" altLang="en-US" sz="2800" dirty="0" smtClean="0"/>
              <a:t>Enforcement Measures</a:t>
            </a:r>
            <a:endParaRPr lang="en-US" sz="2800" dirty="0"/>
          </a:p>
        </p:txBody>
      </p:sp>
      <p:pic>
        <p:nvPicPr>
          <p:cNvPr id="5" name="Content Placeholder 4"/>
          <p:cNvPicPr>
            <a:picLocks noGrp="1" noChangeAspect="1"/>
          </p:cNvPicPr>
          <p:nvPr>
            <p:ph idx="1"/>
          </p:nvPr>
        </p:nvPicPr>
        <p:blipFill>
          <a:blip r:embed="rId3"/>
          <a:stretch>
            <a:fillRect/>
          </a:stretch>
        </p:blipFill>
        <p:spPr>
          <a:xfrm>
            <a:off x="1504950" y="1843881"/>
            <a:ext cx="6134100" cy="4314825"/>
          </a:xfrm>
          <a:prstGeom prst="rect">
            <a:avLst/>
          </a:prstGeom>
        </p:spPr>
      </p:pic>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35</a:t>
            </a:r>
          </a:p>
        </p:txBody>
      </p:sp>
    </p:spTree>
    <p:extLst>
      <p:ext uri="{BB962C8B-B14F-4D97-AF65-F5344CB8AC3E}">
        <p14:creationId xmlns:p14="http://schemas.microsoft.com/office/powerpoint/2010/main" val="3356888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2371"/>
            <a:ext cx="7315200" cy="925484"/>
          </a:xfrm>
        </p:spPr>
        <p:txBody>
          <a:bodyPr/>
          <a:lstStyle/>
          <a:p>
            <a:r>
              <a:rPr lang="en-US" altLang="en-US" sz="2800" dirty="0" smtClean="0"/>
              <a:t>Fixed </a:t>
            </a:r>
            <a:r>
              <a:rPr lang="en-US" altLang="en-US" sz="2800" dirty="0"/>
              <a:t>Amount Subawards – Limits 200.332 </a:t>
            </a:r>
            <a:endParaRPr lang="en-US" sz="2800" dirty="0"/>
          </a:p>
        </p:txBody>
      </p:sp>
      <p:sp>
        <p:nvSpPr>
          <p:cNvPr id="3" name="Content Placeholder 2"/>
          <p:cNvSpPr>
            <a:spLocks noGrp="1"/>
          </p:cNvSpPr>
          <p:nvPr>
            <p:ph idx="1"/>
          </p:nvPr>
        </p:nvSpPr>
        <p:spPr>
          <a:xfrm>
            <a:off x="989214" y="2057402"/>
            <a:ext cx="7315200" cy="3570316"/>
          </a:xfrm>
        </p:spPr>
        <p:txBody>
          <a:bodyPr/>
          <a:lstStyle/>
          <a:p>
            <a:r>
              <a:rPr lang="en-US" altLang="en-US" dirty="0"/>
              <a:t>Fixed amount awards defined at 200.45</a:t>
            </a:r>
          </a:p>
          <a:p>
            <a:r>
              <a:rPr lang="en-US" altLang="en-US" dirty="0"/>
              <a:t>Allowed “with prior written approval from the Federal awarding agency up to the Simplified Acquisition Threshold” currently $150,000 </a:t>
            </a:r>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36</a:t>
            </a:r>
          </a:p>
        </p:txBody>
      </p:sp>
    </p:spTree>
    <p:extLst>
      <p:ext uri="{BB962C8B-B14F-4D97-AF65-F5344CB8AC3E}">
        <p14:creationId xmlns:p14="http://schemas.microsoft.com/office/powerpoint/2010/main" val="143034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Other Considerations</a:t>
            </a:r>
            <a:endParaRPr lang="en-US" sz="2800" dirty="0"/>
          </a:p>
        </p:txBody>
      </p:sp>
      <p:sp>
        <p:nvSpPr>
          <p:cNvPr id="3" name="Content Placeholder 2"/>
          <p:cNvSpPr>
            <a:spLocks noGrp="1"/>
          </p:cNvSpPr>
          <p:nvPr>
            <p:ph idx="1"/>
          </p:nvPr>
        </p:nvSpPr>
        <p:spPr/>
        <p:txBody>
          <a:bodyPr/>
          <a:lstStyle/>
          <a:p>
            <a:r>
              <a:rPr lang="en-US" dirty="0"/>
              <a:t>Overall focus on Internal </a:t>
            </a:r>
            <a:r>
              <a:rPr lang="en-US" dirty="0" smtClean="0"/>
              <a:t>Controls</a:t>
            </a:r>
          </a:p>
          <a:p>
            <a:pPr marL="0" indent="0">
              <a:buNone/>
            </a:pPr>
            <a:endParaRPr lang="en-US" sz="1200" dirty="0"/>
          </a:p>
          <a:p>
            <a:r>
              <a:rPr lang="en-US" dirty="0"/>
              <a:t>Electronic records are now acceptable for collection, transmission and </a:t>
            </a:r>
            <a:r>
              <a:rPr lang="en-US" dirty="0" smtClean="0"/>
              <a:t>storage</a:t>
            </a:r>
          </a:p>
          <a:p>
            <a:pPr marL="0" indent="0">
              <a:buNone/>
            </a:pPr>
            <a:endParaRPr lang="en-US" sz="1200" dirty="0" smtClean="0"/>
          </a:p>
          <a:p>
            <a:r>
              <a:rPr lang="en-US" dirty="0" smtClean="0"/>
              <a:t>Conflict of Interest</a:t>
            </a:r>
          </a:p>
          <a:p>
            <a:pPr marL="0" indent="0">
              <a:buNone/>
            </a:pPr>
            <a:endParaRPr 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37</a:t>
            </a:r>
          </a:p>
        </p:txBody>
      </p:sp>
    </p:spTree>
    <p:extLst>
      <p:ext uri="{BB962C8B-B14F-4D97-AF65-F5344CB8AC3E}">
        <p14:creationId xmlns:p14="http://schemas.microsoft.com/office/powerpoint/2010/main" val="3481119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087" y="412865"/>
            <a:ext cx="7315200" cy="1740132"/>
          </a:xfrm>
        </p:spPr>
        <p:txBody>
          <a:bodyPr/>
          <a:lstStyle/>
          <a:p>
            <a:r>
              <a:rPr lang="en-US" altLang="en-US" sz="2200" dirty="0"/>
              <a:t>The following chart reflects Research Foundation Policies created and updated to comply with OMB Uniform Guidance 2 CFR Part 200.  All policies can be found </a:t>
            </a:r>
            <a:r>
              <a:rPr lang="en-US" altLang="en-US" sz="2200" dirty="0" smtClean="0"/>
              <a:t>at RF Polices A to Z.</a:t>
            </a:r>
            <a:endParaRPr lang="en-US" sz="2200" dirty="0"/>
          </a:p>
        </p:txBody>
      </p:sp>
      <p:pic>
        <p:nvPicPr>
          <p:cNvPr id="4" name="Content Placeholder 3"/>
          <p:cNvPicPr>
            <a:picLocks noGrp="1" noChangeAspect="1"/>
          </p:cNvPicPr>
          <p:nvPr>
            <p:ph idx="1"/>
          </p:nvPr>
        </p:nvPicPr>
        <p:blipFill>
          <a:blip r:embed="rId3"/>
          <a:stretch>
            <a:fillRect/>
          </a:stretch>
        </p:blipFill>
        <p:spPr>
          <a:xfrm>
            <a:off x="1410323" y="2001335"/>
            <a:ext cx="6139204" cy="4462659"/>
          </a:xfrm>
          <a:prstGeom prst="rect">
            <a:avLst/>
          </a:prstGeom>
        </p:spPr>
      </p:pic>
      <p:sp>
        <p:nvSpPr>
          <p:cNvPr id="5" name="Footer Placeholder 10"/>
          <p:cNvSpPr txBox="1">
            <a:spLocks/>
          </p:cNvSpPr>
          <p:nvPr/>
        </p:nvSpPr>
        <p:spPr bwMode="auto">
          <a:xfrm>
            <a:off x="3032125" y="6463994"/>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38</a:t>
            </a:r>
          </a:p>
        </p:txBody>
      </p:sp>
    </p:spTree>
    <p:extLst>
      <p:ext uri="{BB962C8B-B14F-4D97-AF65-F5344CB8AC3E}">
        <p14:creationId xmlns:p14="http://schemas.microsoft.com/office/powerpoint/2010/main" val="1945017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62" y="612371"/>
            <a:ext cx="7315200" cy="1241368"/>
          </a:xfrm>
        </p:spPr>
        <p:txBody>
          <a:bodyPr/>
          <a:lstStyle/>
          <a:p>
            <a:r>
              <a:rPr lang="en-US" altLang="en-US" sz="2000" dirty="0"/>
              <a:t>The following chart reflects key Research </a:t>
            </a:r>
            <a:r>
              <a:rPr lang="en-US" altLang="en-US" sz="2000" dirty="0" smtClean="0"/>
              <a:t>Foundation procedures or </a:t>
            </a:r>
            <a:r>
              <a:rPr lang="en-US" altLang="en-US" sz="2000" dirty="0"/>
              <a:t>other documents created or updated to comply with </a:t>
            </a:r>
            <a:r>
              <a:rPr lang="en-US" altLang="en-US" sz="2000" dirty="0" smtClean="0"/>
              <a:t>OMB </a:t>
            </a:r>
            <a:r>
              <a:rPr lang="en-US" altLang="en-US" sz="2000" dirty="0"/>
              <a:t>Uniform Guidance 2 CFR Part 200.  </a:t>
            </a:r>
            <a:endParaRPr lang="en-US" sz="2000" dirty="0"/>
          </a:p>
        </p:txBody>
      </p:sp>
      <p:pic>
        <p:nvPicPr>
          <p:cNvPr id="4" name="Content Placeholder 3"/>
          <p:cNvPicPr>
            <a:picLocks noGrp="1" noChangeAspect="1"/>
          </p:cNvPicPr>
          <p:nvPr>
            <p:ph idx="1"/>
          </p:nvPr>
        </p:nvPicPr>
        <p:blipFill>
          <a:blip r:embed="rId3"/>
          <a:stretch>
            <a:fillRect/>
          </a:stretch>
        </p:blipFill>
        <p:spPr>
          <a:xfrm>
            <a:off x="1654692" y="1825625"/>
            <a:ext cx="5834616" cy="4351338"/>
          </a:xfrm>
          <a:prstGeom prst="rect">
            <a:avLst/>
          </a:prstGeom>
        </p:spPr>
      </p:pic>
      <p:sp>
        <p:nvSpPr>
          <p:cNvPr id="5" name="Footer Placeholder 10"/>
          <p:cNvSpPr txBox="1">
            <a:spLocks/>
          </p:cNvSpPr>
          <p:nvPr/>
        </p:nvSpPr>
        <p:spPr bwMode="auto">
          <a:xfrm>
            <a:off x="2932612" y="643223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39</a:t>
            </a:r>
          </a:p>
        </p:txBody>
      </p:sp>
    </p:spTree>
    <p:extLst>
      <p:ext uri="{BB962C8B-B14F-4D97-AF65-F5344CB8AC3E}">
        <p14:creationId xmlns:p14="http://schemas.microsoft.com/office/powerpoint/2010/main" val="344473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12" y="556953"/>
            <a:ext cx="7315200" cy="1354974"/>
          </a:xfrm>
        </p:spPr>
        <p:txBody>
          <a:bodyPr/>
          <a:lstStyle/>
          <a:p>
            <a:r>
              <a:rPr lang="en-US" sz="2800" dirty="0" smtClean="0"/>
              <a:t>OMB Uniform Guidance – 2 CFR Part 200</a:t>
            </a:r>
            <a:br>
              <a:rPr lang="en-US" sz="2800" dirty="0" smtClean="0"/>
            </a:br>
            <a:r>
              <a:rPr lang="en-US" sz="2000" dirty="0" smtClean="0"/>
              <a:t>Uniform Administrative Requirements, Cost Principles, and Audit Requirements for Federal Awards</a:t>
            </a:r>
            <a:endParaRPr lang="en-US" sz="2000" dirty="0"/>
          </a:p>
        </p:txBody>
      </p:sp>
      <p:sp>
        <p:nvSpPr>
          <p:cNvPr id="3" name="Content Placeholder 2"/>
          <p:cNvSpPr>
            <a:spLocks noGrp="1"/>
          </p:cNvSpPr>
          <p:nvPr>
            <p:ph idx="1"/>
          </p:nvPr>
        </p:nvSpPr>
        <p:spPr>
          <a:xfrm>
            <a:off x="989214" y="2198715"/>
            <a:ext cx="7315200" cy="3844637"/>
          </a:xfrm>
        </p:spPr>
        <p:txBody>
          <a:bodyPr/>
          <a:lstStyle/>
          <a:p>
            <a:pPr>
              <a:buFont typeface="Arial" panose="020B0604020202020204" pitchFamily="34" charset="0"/>
              <a:buChar char="•"/>
            </a:pPr>
            <a:r>
              <a:rPr lang="en-US" sz="2600" dirty="0" smtClean="0"/>
              <a:t>The interim joint final rule was issued on December 19, 2014 implementing the OMB Uniform Guidance 2 CFR Part 200 published by OMB on December 26, 2013.</a:t>
            </a:r>
          </a:p>
          <a:p>
            <a:pPr>
              <a:buFont typeface="Arial" panose="020B0604020202020204" pitchFamily="34" charset="0"/>
              <a:buChar char="•"/>
            </a:pPr>
            <a:endParaRPr lang="en-US" sz="1600" dirty="0" smtClean="0"/>
          </a:p>
          <a:p>
            <a:pPr>
              <a:buFont typeface="Arial" panose="020B0604020202020204" pitchFamily="34" charset="0"/>
              <a:buChar char="•"/>
            </a:pPr>
            <a:r>
              <a:rPr lang="en-US" sz="2600" dirty="0" smtClean="0"/>
              <a:t>2 CFR Part 200 is effective for new awards and selected funding increments issued on or after December 26, 2014</a:t>
            </a:r>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4</a:t>
            </a:r>
          </a:p>
        </p:txBody>
      </p:sp>
    </p:spTree>
    <p:extLst>
      <p:ext uri="{BB962C8B-B14F-4D97-AF65-F5344CB8AC3E}">
        <p14:creationId xmlns:p14="http://schemas.microsoft.com/office/powerpoint/2010/main" val="2736054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403" y="2707177"/>
            <a:ext cx="7315200" cy="892233"/>
          </a:xfrm>
        </p:spPr>
        <p:txBody>
          <a:bodyPr/>
          <a:lstStyle/>
          <a:p>
            <a:r>
              <a:rPr lang="en-US" sz="4800" dirty="0" smtClean="0"/>
              <a:t>Questions?</a:t>
            </a:r>
            <a:endParaRPr lang="en-US" sz="48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40</a:t>
            </a:r>
          </a:p>
        </p:txBody>
      </p:sp>
    </p:spTree>
    <p:extLst>
      <p:ext uri="{BB962C8B-B14F-4D97-AF65-F5344CB8AC3E}">
        <p14:creationId xmlns:p14="http://schemas.microsoft.com/office/powerpoint/2010/main" val="3853355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Resources</a:t>
            </a:r>
            <a:endParaRPr lang="en-US" sz="3600" dirty="0"/>
          </a:p>
        </p:txBody>
      </p:sp>
      <p:sp>
        <p:nvSpPr>
          <p:cNvPr id="3" name="Content Placeholder 2"/>
          <p:cNvSpPr>
            <a:spLocks noGrp="1"/>
          </p:cNvSpPr>
          <p:nvPr>
            <p:ph idx="1"/>
          </p:nvPr>
        </p:nvSpPr>
        <p:spPr/>
        <p:txBody>
          <a:bodyPr/>
          <a:lstStyle/>
          <a:p>
            <a:pPr marL="0" indent="0">
              <a:buNone/>
            </a:pPr>
            <a:r>
              <a:rPr lang="en-US" dirty="0"/>
              <a:t>Public webpage on the Research Foundations </a:t>
            </a:r>
            <a:r>
              <a:rPr lang="en-US" dirty="0" smtClean="0"/>
              <a:t>website: </a:t>
            </a:r>
          </a:p>
          <a:p>
            <a:pPr lvl="1" indent="-342900">
              <a:buFont typeface="Arial" panose="020B0604020202020204" pitchFamily="34" charset="0"/>
              <a:buChar char="•"/>
            </a:pPr>
            <a:r>
              <a:rPr lang="en-US" dirty="0" smtClean="0"/>
              <a:t>OMB </a:t>
            </a:r>
            <a:r>
              <a:rPr lang="en-US" dirty="0"/>
              <a:t>Uniform Guidance</a:t>
            </a:r>
          </a:p>
          <a:p>
            <a:pPr marL="1257300" lvl="2" indent="-457200">
              <a:buFont typeface="Arial" panose="020B0604020202020204" pitchFamily="34" charset="0"/>
              <a:buChar char="•"/>
            </a:pPr>
            <a:r>
              <a:rPr lang="en-US" sz="2000" dirty="0"/>
              <a:t>COGR Implementation and Readiness Guide for OMB </a:t>
            </a:r>
            <a:r>
              <a:rPr lang="en-US" sz="2000" dirty="0" smtClean="0"/>
              <a:t>Uniform Guidance</a:t>
            </a:r>
            <a:endParaRPr lang="en-US" sz="2000" dirty="0"/>
          </a:p>
          <a:p>
            <a:pPr marL="1257300" lvl="2" indent="-457200">
              <a:buFont typeface="Arial" panose="020B0604020202020204" pitchFamily="34" charset="0"/>
              <a:buChar char="•"/>
            </a:pPr>
            <a:r>
              <a:rPr lang="en-US" sz="2000" dirty="0"/>
              <a:t>COFAR FAQs</a:t>
            </a:r>
          </a:p>
          <a:p>
            <a:pPr marL="0" indent="0">
              <a:buNone/>
            </a:pPr>
            <a:endParaRPr lang="en-US"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41</a:t>
            </a:r>
          </a:p>
        </p:txBody>
      </p:sp>
    </p:spTree>
    <p:extLst>
      <p:ext uri="{BB962C8B-B14F-4D97-AF65-F5344CB8AC3E}">
        <p14:creationId xmlns:p14="http://schemas.microsoft.com/office/powerpoint/2010/main" val="3218343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39" y="762000"/>
            <a:ext cx="8179724" cy="838200"/>
          </a:xfrm>
        </p:spPr>
        <p:txBody>
          <a:bodyPr/>
          <a:lstStyle/>
          <a:p>
            <a:r>
              <a:rPr lang="en-US" sz="2800" dirty="0" smtClean="0"/>
              <a:t>OMB Uniform Guidance - Webpage</a:t>
            </a:r>
            <a:endParaRPr lang="en-US" sz="2800" dirty="0"/>
          </a:p>
        </p:txBody>
      </p:sp>
      <p:pic>
        <p:nvPicPr>
          <p:cNvPr id="5" name="Content Placeholder 4"/>
          <p:cNvPicPr>
            <a:picLocks noGrp="1" noChangeAspect="1"/>
          </p:cNvPicPr>
          <p:nvPr>
            <p:ph idx="1"/>
          </p:nvPr>
        </p:nvPicPr>
        <p:blipFill>
          <a:blip r:embed="rId3"/>
          <a:stretch>
            <a:fillRect/>
          </a:stretch>
        </p:blipFill>
        <p:spPr>
          <a:xfrm>
            <a:off x="1205345" y="1600200"/>
            <a:ext cx="6716684" cy="4495800"/>
          </a:xfrm>
          <a:prstGeom prst="rect">
            <a:avLst/>
          </a:prstGeom>
        </p:spPr>
      </p:pic>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42</a:t>
            </a:r>
          </a:p>
        </p:txBody>
      </p:sp>
    </p:spTree>
    <p:extLst>
      <p:ext uri="{BB962C8B-B14F-4D97-AF65-F5344CB8AC3E}">
        <p14:creationId xmlns:p14="http://schemas.microsoft.com/office/powerpoint/2010/main" val="3719249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pic>
        <p:nvPicPr>
          <p:cNvPr id="8" name="Content Placeholder 7"/>
          <p:cNvPicPr>
            <a:picLocks noGrp="1" noChangeAspect="1"/>
          </p:cNvPicPr>
          <p:nvPr>
            <p:ph idx="1"/>
          </p:nvPr>
        </p:nvPicPr>
        <p:blipFill>
          <a:blip r:embed="rId3"/>
          <a:stretch>
            <a:fillRect/>
          </a:stretch>
        </p:blipFill>
        <p:spPr>
          <a:xfrm>
            <a:off x="988395" y="1825625"/>
            <a:ext cx="7167209" cy="4351338"/>
          </a:xfrm>
          <a:prstGeom prst="rect">
            <a:avLst/>
          </a:prstGeom>
        </p:spPr>
      </p:pic>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43</a:t>
            </a:r>
          </a:p>
        </p:txBody>
      </p:sp>
    </p:spTree>
    <p:extLst>
      <p:ext uri="{BB962C8B-B14F-4D97-AF65-F5344CB8AC3E}">
        <p14:creationId xmlns:p14="http://schemas.microsoft.com/office/powerpoint/2010/main" val="1511327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920" y="2496189"/>
            <a:ext cx="7141778" cy="1446550"/>
          </a:xfrm>
          <a:prstGeom prst="rect">
            <a:avLst/>
          </a:prstGeom>
        </p:spPr>
        <p:txBody>
          <a:bodyPr wrap="square">
            <a:spAutoFit/>
          </a:bodyPr>
          <a:lstStyle/>
          <a:p>
            <a:pPr algn="ctr"/>
            <a:r>
              <a:rPr lang="en-US" sz="4400" dirty="0" smtClean="0"/>
              <a:t>OMB Uniform Guidance </a:t>
            </a:r>
          </a:p>
          <a:p>
            <a:pPr algn="ctr"/>
            <a:r>
              <a:rPr lang="en-US" sz="4400" dirty="0" smtClean="0"/>
              <a:t>2 CFR Part 200	</a:t>
            </a:r>
            <a:endParaRPr lang="en-US" sz="4400" dirty="0"/>
          </a:p>
        </p:txBody>
      </p:sp>
    </p:spTree>
    <p:extLst>
      <p:ext uri="{BB962C8B-B14F-4D97-AF65-F5344CB8AC3E}">
        <p14:creationId xmlns:p14="http://schemas.microsoft.com/office/powerpoint/2010/main" val="376547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a:t>
            </a:r>
            <a:endParaRPr lang="en-US" dirty="0"/>
          </a:p>
        </p:txBody>
      </p:sp>
      <p:sp>
        <p:nvSpPr>
          <p:cNvPr id="3" name="Content Placeholder 2"/>
          <p:cNvSpPr>
            <a:spLocks noGrp="1"/>
          </p:cNvSpPr>
          <p:nvPr>
            <p:ph idx="1"/>
          </p:nvPr>
        </p:nvSpPr>
        <p:spPr/>
        <p:txBody>
          <a:bodyPr/>
          <a:lstStyle/>
          <a:p>
            <a:r>
              <a:rPr lang="en-US" sz="2400" dirty="0" smtClean="0"/>
              <a:t>Prior Approvals</a:t>
            </a:r>
          </a:p>
          <a:p>
            <a:r>
              <a:rPr lang="en-US" sz="2400" dirty="0" smtClean="0"/>
              <a:t>Administrative and Clerical Charges</a:t>
            </a:r>
          </a:p>
          <a:p>
            <a:r>
              <a:rPr lang="en-US" sz="2400" dirty="0" smtClean="0"/>
              <a:t>Effort Reporting</a:t>
            </a:r>
          </a:p>
          <a:p>
            <a:r>
              <a:rPr lang="en-US" sz="2400" dirty="0" smtClean="0"/>
              <a:t>Procurement</a:t>
            </a:r>
          </a:p>
          <a:p>
            <a:r>
              <a:rPr lang="en-US" sz="2400" dirty="0" smtClean="0"/>
              <a:t>Other Direct Charges</a:t>
            </a:r>
            <a:endParaRPr lang="en-US" sz="2400" dirty="0"/>
          </a:p>
          <a:p>
            <a:r>
              <a:rPr lang="en-US" sz="2400" dirty="0" smtClean="0"/>
              <a:t>Cost Sharing </a:t>
            </a:r>
          </a:p>
          <a:p>
            <a:r>
              <a:rPr lang="en-US" sz="2400" dirty="0" smtClean="0"/>
              <a:t>Closeout</a:t>
            </a:r>
          </a:p>
          <a:p>
            <a:r>
              <a:rPr lang="en-US" sz="2400" dirty="0"/>
              <a:t>Subrecipient Management and </a:t>
            </a:r>
            <a:r>
              <a:rPr lang="en-US" sz="2400" dirty="0" smtClean="0"/>
              <a:t>Monitoring</a:t>
            </a:r>
          </a:p>
          <a:p>
            <a:r>
              <a:rPr lang="en-US" sz="2400" dirty="0" smtClean="0"/>
              <a:t>Other Considerations</a:t>
            </a:r>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5</a:t>
            </a:r>
          </a:p>
        </p:txBody>
      </p:sp>
    </p:spTree>
    <p:extLst>
      <p:ext uri="{BB962C8B-B14F-4D97-AF65-F5344CB8AC3E}">
        <p14:creationId xmlns:p14="http://schemas.microsoft.com/office/powerpoint/2010/main" val="338330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825731"/>
          </a:xfrm>
        </p:spPr>
        <p:txBody>
          <a:bodyPr>
            <a:normAutofit fontScale="90000"/>
          </a:bodyPr>
          <a:lstStyle/>
          <a:p>
            <a:r>
              <a:rPr lang="en-US" altLang="en-US" sz="2800" dirty="0"/>
              <a:t>Prior Approvals</a:t>
            </a:r>
            <a:br>
              <a:rPr lang="en-US" altLang="en-US" sz="2800" dirty="0"/>
            </a:br>
            <a:r>
              <a:rPr lang="en-US" altLang="en-US" sz="2800" dirty="0"/>
              <a:t>200.407</a:t>
            </a:r>
            <a:endParaRPr lang="en-US" sz="2800" dirty="0"/>
          </a:p>
        </p:txBody>
      </p:sp>
      <p:sp>
        <p:nvSpPr>
          <p:cNvPr id="3" name="Content Placeholder 2"/>
          <p:cNvSpPr>
            <a:spLocks noGrp="1"/>
          </p:cNvSpPr>
          <p:nvPr>
            <p:ph idx="1"/>
          </p:nvPr>
        </p:nvSpPr>
        <p:spPr>
          <a:xfrm>
            <a:off x="856211" y="2132214"/>
            <a:ext cx="7315200" cy="3287683"/>
          </a:xfrm>
        </p:spPr>
        <p:txBody>
          <a:bodyPr/>
          <a:lstStyle/>
          <a:p>
            <a:r>
              <a:rPr lang="en-US" sz="2200" dirty="0"/>
              <a:t>New emphasis on agency prior approvals</a:t>
            </a:r>
          </a:p>
          <a:p>
            <a:pPr lvl="1">
              <a:buFont typeface="Arial" panose="020B0604020202020204" pitchFamily="34" charset="0"/>
              <a:buChar char="•"/>
            </a:pPr>
            <a:r>
              <a:rPr lang="en-US" sz="1800" dirty="0"/>
              <a:t>May slow down research activities. Not clear that Federal agencies have adequate staffing to respond </a:t>
            </a:r>
            <a:r>
              <a:rPr lang="en-US" sz="1800" dirty="0" smtClean="0"/>
              <a:t>quickly</a:t>
            </a:r>
          </a:p>
          <a:p>
            <a:pPr marL="457200" lvl="1" indent="0">
              <a:buNone/>
            </a:pPr>
            <a:endParaRPr lang="en-US" sz="1800" dirty="0"/>
          </a:p>
          <a:p>
            <a:r>
              <a:rPr lang="en-US" sz="2200" dirty="0"/>
              <a:t>Examples where prior approval is required:</a:t>
            </a:r>
          </a:p>
          <a:p>
            <a:pPr marL="400050" lvl="1" indent="0">
              <a:buNone/>
            </a:pPr>
            <a:r>
              <a:rPr lang="en-US" sz="1600" dirty="0"/>
              <a:t>Unrecovered F&amp;A as cost sharing 		Rebudgeting	</a:t>
            </a:r>
          </a:p>
          <a:p>
            <a:pPr marL="400050" lvl="1" indent="0">
              <a:buNone/>
            </a:pPr>
            <a:r>
              <a:rPr lang="en-US" sz="1600" dirty="0"/>
              <a:t>Fixed price Subawards			Pre Award Costs</a:t>
            </a:r>
          </a:p>
          <a:p>
            <a:pPr marL="400050" lvl="1" indent="0">
              <a:buNone/>
            </a:pPr>
            <a:r>
              <a:rPr lang="en-US" sz="1600" dirty="0"/>
              <a:t>Charging administrative salaries		Unusual cost items</a:t>
            </a:r>
          </a:p>
          <a:p>
            <a:pPr marL="400050" lvl="1" indent="0">
              <a:buNone/>
            </a:pPr>
            <a:r>
              <a:rPr lang="en-US" sz="1600" dirty="0"/>
              <a:t>Participant support </a:t>
            </a:r>
            <a:r>
              <a:rPr lang="en-US" sz="1600" dirty="0" smtClean="0"/>
              <a:t>costs</a:t>
            </a:r>
            <a:endParaRPr lang="en-US" sz="16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6</a:t>
            </a:r>
          </a:p>
        </p:txBody>
      </p:sp>
    </p:spTree>
    <p:extLst>
      <p:ext uri="{BB962C8B-B14F-4D97-AF65-F5344CB8AC3E}">
        <p14:creationId xmlns:p14="http://schemas.microsoft.com/office/powerpoint/2010/main" val="349054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1999"/>
            <a:ext cx="7315200" cy="1299557"/>
          </a:xfrm>
        </p:spPr>
        <p:txBody>
          <a:bodyPr/>
          <a:lstStyle/>
          <a:p>
            <a:r>
              <a:rPr lang="en-US" altLang="en-US" sz="2800" dirty="0"/>
              <a:t>Charging Administrative </a:t>
            </a:r>
            <a:r>
              <a:rPr lang="en-US" altLang="en-US" sz="2800" dirty="0" smtClean="0"/>
              <a:t>and </a:t>
            </a:r>
            <a:r>
              <a:rPr lang="en-US" altLang="en-US" sz="2800" dirty="0"/>
              <a:t>Clerical Salaries</a:t>
            </a:r>
            <a:br>
              <a:rPr lang="en-US" altLang="en-US" sz="2800" dirty="0"/>
            </a:br>
            <a:r>
              <a:rPr lang="en-US" altLang="en-US" sz="2800" dirty="0"/>
              <a:t>200.413</a:t>
            </a:r>
            <a:endParaRPr lang="en-US" sz="2800" dirty="0"/>
          </a:p>
        </p:txBody>
      </p:sp>
      <p:sp>
        <p:nvSpPr>
          <p:cNvPr id="3" name="Content Placeholder 2"/>
          <p:cNvSpPr>
            <a:spLocks noGrp="1"/>
          </p:cNvSpPr>
          <p:nvPr>
            <p:ph idx="1"/>
          </p:nvPr>
        </p:nvSpPr>
        <p:spPr>
          <a:xfrm>
            <a:off x="914400" y="2207028"/>
            <a:ext cx="7315200" cy="4285212"/>
          </a:xfrm>
        </p:spPr>
        <p:txBody>
          <a:bodyPr/>
          <a:lstStyle/>
          <a:p>
            <a:r>
              <a:rPr lang="en-US" sz="2000" dirty="0"/>
              <a:t>“The salaries of administrative and clerical staff should normally be treated as indirect (F&amp;A) costs. Direct charging of these costs may be appropriate only if all of the following conditions are met: </a:t>
            </a:r>
          </a:p>
          <a:p>
            <a:pPr lvl="1" indent="-342900">
              <a:buFont typeface="+mj-lt"/>
              <a:buAutoNum type="arabicPeriod"/>
            </a:pPr>
            <a:r>
              <a:rPr lang="en-US" sz="1600" dirty="0"/>
              <a:t>Administrative or clerical services are integral to a project or activity; </a:t>
            </a:r>
          </a:p>
          <a:p>
            <a:pPr lvl="1" indent="-342900">
              <a:buFont typeface="+mj-lt"/>
              <a:buAutoNum type="arabicPeriod"/>
            </a:pPr>
            <a:r>
              <a:rPr lang="en-US" sz="1600" dirty="0"/>
              <a:t>Individuals involved can be specifically identified with the project or activity;</a:t>
            </a:r>
          </a:p>
          <a:p>
            <a:pPr lvl="1" indent="-342900">
              <a:buFont typeface="+mj-lt"/>
              <a:buAutoNum type="arabicPeriod"/>
            </a:pPr>
            <a:r>
              <a:rPr lang="en-US" sz="1600" dirty="0"/>
              <a:t>Such costs are explicitly included in the budget or have the prior written approval of the Federal awarding agency; and</a:t>
            </a:r>
          </a:p>
          <a:p>
            <a:pPr lvl="1" indent="-342900">
              <a:buFont typeface="+mj-lt"/>
              <a:buAutoNum type="arabicPeriod"/>
            </a:pPr>
            <a:r>
              <a:rPr lang="en-US" sz="1600" dirty="0"/>
              <a:t>The costs are not also recovered as indirect costs</a:t>
            </a:r>
            <a:r>
              <a:rPr lang="en-US" sz="1600" dirty="0" smtClean="0"/>
              <a:t>.”</a:t>
            </a:r>
          </a:p>
          <a:p>
            <a:pPr marL="400050" lvl="1" indent="0">
              <a:buNone/>
            </a:pPr>
            <a:endParaRPr lang="en-US" sz="1600" dirty="0"/>
          </a:p>
          <a:p>
            <a:r>
              <a:rPr lang="en-US" sz="2000" dirty="0"/>
              <a:t>“Major Project” requirement for direct charging is </a:t>
            </a:r>
            <a:r>
              <a:rPr lang="en-US" sz="2000" dirty="0" smtClean="0"/>
              <a:t>removed</a:t>
            </a:r>
            <a:endParaRPr lang="en-US" sz="20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7</a:t>
            </a:r>
          </a:p>
        </p:txBody>
      </p:sp>
    </p:spTree>
    <p:extLst>
      <p:ext uri="{BB962C8B-B14F-4D97-AF65-F5344CB8AC3E}">
        <p14:creationId xmlns:p14="http://schemas.microsoft.com/office/powerpoint/2010/main" val="112119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83" y="407324"/>
            <a:ext cx="7315200" cy="917171"/>
          </a:xfrm>
        </p:spPr>
        <p:txBody>
          <a:bodyPr/>
          <a:lstStyle/>
          <a:p>
            <a:r>
              <a:rPr lang="en-US" altLang="en-US" sz="2800" dirty="0"/>
              <a:t>Effort Reporting </a:t>
            </a:r>
            <a:br>
              <a:rPr lang="en-US" altLang="en-US" sz="2800" dirty="0"/>
            </a:br>
            <a:r>
              <a:rPr lang="en-US" altLang="en-US" sz="2800" dirty="0"/>
              <a:t>200.430</a:t>
            </a:r>
            <a:endParaRPr lang="en-US" sz="2800" dirty="0"/>
          </a:p>
        </p:txBody>
      </p:sp>
      <p:sp>
        <p:nvSpPr>
          <p:cNvPr id="3" name="Content Placeholder 2"/>
          <p:cNvSpPr>
            <a:spLocks noGrp="1"/>
          </p:cNvSpPr>
          <p:nvPr>
            <p:ph idx="1"/>
          </p:nvPr>
        </p:nvSpPr>
        <p:spPr>
          <a:xfrm>
            <a:off x="1046612" y="1324495"/>
            <a:ext cx="7315200" cy="4919551"/>
          </a:xfrm>
        </p:spPr>
        <p:txBody>
          <a:bodyPr/>
          <a:lstStyle/>
          <a:p>
            <a:pPr>
              <a:buFont typeface="Arial" panose="020B0604020202020204" pitchFamily="34" charset="0"/>
              <a:buChar char="•"/>
            </a:pPr>
            <a:r>
              <a:rPr lang="en-US" altLang="en-US" sz="2400" dirty="0"/>
              <a:t>Same concepts as circulars but less prescriptive</a:t>
            </a:r>
          </a:p>
          <a:p>
            <a:pPr lvl="1">
              <a:buFont typeface="Arial" panose="020B0604020202020204" pitchFamily="34" charset="0"/>
              <a:buChar char="•"/>
            </a:pPr>
            <a:r>
              <a:rPr lang="en-US" altLang="en-US" sz="2400" dirty="0"/>
              <a:t>A-21 examples of acceptable systems were removed</a:t>
            </a:r>
          </a:p>
          <a:p>
            <a:pPr lvl="1">
              <a:buFont typeface="Arial" panose="020B0604020202020204" pitchFamily="34" charset="0"/>
              <a:buChar char="•"/>
            </a:pPr>
            <a:r>
              <a:rPr lang="en-US" altLang="en-US" sz="2400" dirty="0"/>
              <a:t>“Confirmation”, “statement…signed by the employee”, “report…signed by the employee” all removed</a:t>
            </a:r>
          </a:p>
          <a:p>
            <a:pPr>
              <a:buFont typeface="Arial" panose="020B0604020202020204" pitchFamily="34" charset="0"/>
              <a:buChar char="•"/>
            </a:pPr>
            <a:r>
              <a:rPr lang="en-US" altLang="en-US" sz="2400" dirty="0" smtClean="0"/>
              <a:t>Requires </a:t>
            </a:r>
            <a:r>
              <a:rPr lang="en-US" altLang="en-US" sz="2400" dirty="0"/>
              <a:t>a consistent written definition of institutional base salary (IBS). </a:t>
            </a:r>
          </a:p>
          <a:p>
            <a:pPr>
              <a:buFont typeface="Arial" panose="020B0604020202020204" pitchFamily="34" charset="0"/>
              <a:buChar char="•"/>
            </a:pPr>
            <a:r>
              <a:rPr lang="en-US" altLang="en-US" sz="2400" dirty="0"/>
              <a:t>Charges for salaries and wages must be based on records that are supported by a system of internal controls</a:t>
            </a:r>
            <a:r>
              <a:rPr lang="en-US" altLang="en-US" sz="2400" dirty="0" smtClean="0"/>
              <a:t>.</a:t>
            </a:r>
            <a:endParaRPr lang="en-US" altLang="en-US" sz="24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8</a:t>
            </a:r>
          </a:p>
        </p:txBody>
      </p:sp>
    </p:spTree>
    <p:extLst>
      <p:ext uri="{BB962C8B-B14F-4D97-AF65-F5344CB8AC3E}">
        <p14:creationId xmlns:p14="http://schemas.microsoft.com/office/powerpoint/2010/main" val="310479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4"/>
            <a:ext cx="7315200" cy="767542"/>
          </a:xfrm>
        </p:spPr>
        <p:txBody>
          <a:bodyPr>
            <a:normAutofit fontScale="90000"/>
          </a:bodyPr>
          <a:lstStyle/>
          <a:p>
            <a:r>
              <a:rPr lang="en-US" altLang="en-US" sz="2800" dirty="0"/>
              <a:t>Effort Reporting (cont.) </a:t>
            </a:r>
            <a:br>
              <a:rPr lang="en-US" altLang="en-US" sz="2800" dirty="0"/>
            </a:br>
            <a:r>
              <a:rPr lang="en-US" altLang="en-US" sz="2800" dirty="0"/>
              <a:t>200.430</a:t>
            </a:r>
            <a:endParaRPr lang="en-US" sz="28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sz="2800" dirty="0"/>
              <a:t>The current effort reporting process, including ECRT, is compliant with the Uniform Guidance</a:t>
            </a:r>
            <a:r>
              <a:rPr lang="en-US" altLang="en-US" sz="2800" dirty="0" smtClean="0"/>
              <a:t>.</a:t>
            </a:r>
          </a:p>
          <a:p>
            <a:pPr>
              <a:buFont typeface="Arial" panose="020B0604020202020204" pitchFamily="34" charset="0"/>
              <a:buChar char="•"/>
            </a:pPr>
            <a:endParaRPr lang="en-US" altLang="en-US" sz="2800" dirty="0"/>
          </a:p>
          <a:p>
            <a:pPr>
              <a:buFont typeface="Arial" panose="020B0604020202020204" pitchFamily="34" charset="0"/>
              <a:buChar char="•"/>
            </a:pPr>
            <a:r>
              <a:rPr lang="en-US" altLang="en-US" sz="2800" dirty="0"/>
              <a:t>A subgroup will be evaluating the effort reporting process after more information is released by federal agencies, the audit community, organizations such as COGR, and other institutions</a:t>
            </a:r>
            <a:r>
              <a:rPr lang="en-US" altLang="en-US" sz="2800" dirty="0" smtClean="0"/>
              <a:t>.</a:t>
            </a:r>
            <a:endParaRPr lang="en-US" altLang="en-US" sz="2800" dirty="0"/>
          </a:p>
        </p:txBody>
      </p:sp>
      <p:sp>
        <p:nvSpPr>
          <p:cNvPr id="4" name="Footer Placeholder 10"/>
          <p:cNvSpPr txBox="1">
            <a:spLocks/>
          </p:cNvSpPr>
          <p:nvPr/>
        </p:nvSpPr>
        <p:spPr bwMode="auto">
          <a:xfrm>
            <a:off x="2941320" y="6278562"/>
            <a:ext cx="2895600" cy="365125"/>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solidFill>
                  <a:schemeClr val="bg1"/>
                </a:solidFill>
              </a:rPr>
              <a:t>9</a:t>
            </a:r>
          </a:p>
        </p:txBody>
      </p:sp>
    </p:spTree>
    <p:extLst>
      <p:ext uri="{BB962C8B-B14F-4D97-AF65-F5344CB8AC3E}">
        <p14:creationId xmlns:p14="http://schemas.microsoft.com/office/powerpoint/2010/main" val="2007032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1602</TotalTime>
  <Words>3791</Words>
  <Application>Microsoft Office PowerPoint</Application>
  <PresentationFormat>On-screen Show (4:3)</PresentationFormat>
  <Paragraphs>500</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Calibri</vt:lpstr>
      <vt:lpstr>Calibri Light</vt:lpstr>
      <vt:lpstr>Courier New</vt:lpstr>
      <vt:lpstr>Wingdings</vt:lpstr>
      <vt:lpstr>Office Theme</vt:lpstr>
      <vt:lpstr>PowerPoint Presentation</vt:lpstr>
      <vt:lpstr>Learning Objectives</vt:lpstr>
      <vt:lpstr>OMB Uniform Guidance – 2 CFR Part 200 Uniform Administrative Requirements, Cost Principles, and Audit Requirements for Federal Awards</vt:lpstr>
      <vt:lpstr>OMB Uniform Guidance – 2 CFR Part 200 Uniform Administrative Requirements, Cost Principles, and Audit Requirements for Federal Awards</vt:lpstr>
      <vt:lpstr>Key Considerations</vt:lpstr>
      <vt:lpstr>Prior Approvals 200.407</vt:lpstr>
      <vt:lpstr>Charging Administrative and Clerical Salaries 200.413</vt:lpstr>
      <vt:lpstr>Effort Reporting  200.430</vt:lpstr>
      <vt:lpstr>Effort Reporting (cont.)  200.430</vt:lpstr>
      <vt:lpstr>Procurement Standards 200.317 – 200.326</vt:lpstr>
      <vt:lpstr>Procurement Standards (cont.)</vt:lpstr>
      <vt:lpstr>Procurement Standards (cont.)</vt:lpstr>
      <vt:lpstr>Procurement Standards (cont.)</vt:lpstr>
      <vt:lpstr>Other Direct Charges</vt:lpstr>
      <vt:lpstr>Other Direct Charges (cont.)</vt:lpstr>
      <vt:lpstr>Cost Sharing 200.306</vt:lpstr>
      <vt:lpstr>Cost Sharing 200.306</vt:lpstr>
      <vt:lpstr>Closeout 200.343</vt:lpstr>
      <vt:lpstr>F&amp;A and DS-2s</vt:lpstr>
      <vt:lpstr>F&amp;A and DS-2s (cont.)</vt:lpstr>
      <vt:lpstr>Subrecipient Management and Monitoring</vt:lpstr>
      <vt:lpstr>Subrecipient Management and Monitoring</vt:lpstr>
      <vt:lpstr>5 Step Toolkit  Subrecipient Monitoring and Management</vt:lpstr>
      <vt:lpstr>5 Step Toolkit  Subrecipient Monitoring and Management</vt:lpstr>
      <vt:lpstr>Subrecipient and Contractor Determinations 200.330</vt:lpstr>
      <vt:lpstr>Subrecipient and Contractor Determinations 200.330 </vt:lpstr>
      <vt:lpstr>Toolkit - Step 1 RF Subrecipient vs. Contractor Decision Tree</vt:lpstr>
      <vt:lpstr>Requirements for Pass-through Entities 200.331 </vt:lpstr>
      <vt:lpstr>Toolkit - Step 2 RF Subrecipient Risk Assessment Questionnaire</vt:lpstr>
      <vt:lpstr>Requirements for Pass-through Entities 200.331 (continued)</vt:lpstr>
      <vt:lpstr>Toolkit - Step 3 RF Subrecipient Risk Analysis-High Low Risk Entities</vt:lpstr>
      <vt:lpstr>Requirements for Pass-through Entities 200.331 (continued)</vt:lpstr>
      <vt:lpstr>Toolkit - Step 4 RF Subrecipient Invoice Checklist, Performance Monitoring, and Final Payment Authorization</vt:lpstr>
      <vt:lpstr>Requirements for Pass-through Entities 200.331 (continued)</vt:lpstr>
      <vt:lpstr>Toolkit - Step 5 RF Subrecipient Enforcement Measures</vt:lpstr>
      <vt:lpstr>Fixed Amount Subawards – Limits 200.332 </vt:lpstr>
      <vt:lpstr>Other Considerations</vt:lpstr>
      <vt:lpstr>The following chart reflects Research Foundation Policies created and updated to comply with OMB Uniform Guidance 2 CFR Part 200.  All policies can be found at RF Polices A to Z.</vt:lpstr>
      <vt:lpstr>The following chart reflects key Research Foundation procedures or other documents created or updated to comply with OMB Uniform Guidance 2 CFR Part 200.  </vt:lpstr>
      <vt:lpstr>Questions?</vt:lpstr>
      <vt:lpstr>Resources</vt:lpstr>
      <vt:lpstr>OMB Uniform Guidance - Webpage</vt:lpstr>
      <vt:lpstr>Contacts</vt:lpstr>
      <vt:lpstr>PowerPoint Presentation</vt:lpstr>
    </vt:vector>
  </TitlesOfParts>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Kilmer, Karen</dc:creator>
  <cp:lastModifiedBy>Mattiske, Carolyn</cp:lastModifiedBy>
  <cp:revision>156</cp:revision>
  <cp:lastPrinted>2015-02-06T17:47:03Z</cp:lastPrinted>
  <dcterms:created xsi:type="dcterms:W3CDTF">2014-11-26T19:10:21Z</dcterms:created>
  <dcterms:modified xsi:type="dcterms:W3CDTF">2015-02-06T20:56:21Z</dcterms:modified>
</cp:coreProperties>
</file>