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4" r:id="rId2"/>
    <p:sldId id="286" r:id="rId3"/>
    <p:sldId id="291" r:id="rId4"/>
    <p:sldId id="292" r:id="rId5"/>
    <p:sldId id="293" r:id="rId6"/>
    <p:sldId id="294" r:id="rId7"/>
    <p:sldId id="296" r:id="rId8"/>
    <p:sldId id="299" r:id="rId9"/>
    <p:sldId id="295" r:id="rId10"/>
    <p:sldId id="288" r:id="rId11"/>
    <p:sldId id="30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74" r:id="rId21"/>
    <p:sldId id="275" r:id="rId22"/>
    <p:sldId id="290" r:id="rId23"/>
    <p:sldId id="302" r:id="rId24"/>
    <p:sldId id="303" r:id="rId25"/>
    <p:sldId id="278" r:id="rId26"/>
    <p:sldId id="279" r:id="rId27"/>
    <p:sldId id="280" r:id="rId28"/>
    <p:sldId id="276" r:id="rId29"/>
    <p:sldId id="301" r:id="rId30"/>
    <p:sldId id="282" r:id="rId31"/>
    <p:sldId id="285" r:id="rId32"/>
  </p:sldIdLst>
  <p:sldSz cx="12192000" cy="6858000"/>
  <p:notesSz cx="6900863" cy="9291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38" y="3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D9880-36B9-4238-A47A-D3A34F320E1E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1B73DC-3E0D-45C9-8154-FF0E76C18402}">
      <dgm:prSet phldrT="[Text]" custT="1"/>
      <dgm:spPr/>
      <dgm:t>
        <a:bodyPr/>
        <a:lstStyle/>
        <a:p>
          <a:r>
            <a:rPr lang="en-US" sz="3600" dirty="0" smtClean="0"/>
            <a:t>Step 1</a:t>
          </a:r>
          <a:br>
            <a:rPr lang="en-US" sz="3600" dirty="0" smtClean="0"/>
          </a:br>
          <a:r>
            <a:rPr lang="en-US" sz="3600" dirty="0" smtClean="0"/>
            <a:t/>
          </a:r>
          <a:br>
            <a:rPr lang="en-US" sz="3600" dirty="0" smtClean="0"/>
          </a:br>
          <a:r>
            <a:rPr lang="en-US" sz="3600" dirty="0" smtClean="0"/>
            <a:t>Step 2</a:t>
          </a:r>
          <a:endParaRPr lang="en-US" sz="3600" dirty="0"/>
        </a:p>
      </dgm:t>
    </dgm:pt>
    <dgm:pt modelId="{F68E33FF-8170-48CB-9CA2-51D0F57273CD}" type="parTrans" cxnId="{7B0F47A9-AD61-4905-B668-CFD3AFC3F990}">
      <dgm:prSet/>
      <dgm:spPr/>
      <dgm:t>
        <a:bodyPr/>
        <a:lstStyle/>
        <a:p>
          <a:endParaRPr lang="en-US"/>
        </a:p>
      </dgm:t>
    </dgm:pt>
    <dgm:pt modelId="{D4F9659A-6A83-4770-B8DB-36137F46C7E9}" type="sibTrans" cxnId="{7B0F47A9-AD61-4905-B668-CFD3AFC3F990}">
      <dgm:prSet/>
      <dgm:spPr/>
      <dgm:t>
        <a:bodyPr/>
        <a:lstStyle/>
        <a:p>
          <a:endParaRPr lang="en-US"/>
        </a:p>
      </dgm:t>
    </dgm:pt>
    <dgm:pt modelId="{9FC32887-58CD-417B-B880-C0BFAB8D6CF7}">
      <dgm:prSet phldrT="[Text]" custT="1"/>
      <dgm:spPr/>
      <dgm:t>
        <a:bodyPr/>
        <a:lstStyle/>
        <a:p>
          <a:r>
            <a:rPr lang="en-US" sz="2400" dirty="0" smtClean="0"/>
            <a:t>Verbal Counseling(s)</a:t>
          </a:r>
          <a:endParaRPr lang="en-US" sz="2400" dirty="0"/>
        </a:p>
      </dgm:t>
    </dgm:pt>
    <dgm:pt modelId="{B14038F5-42C9-49CF-81E7-E82882F19A0B}" type="parTrans" cxnId="{BDB58317-0A95-4AF2-9506-B9B1FBE9FC50}">
      <dgm:prSet/>
      <dgm:spPr/>
      <dgm:t>
        <a:bodyPr/>
        <a:lstStyle/>
        <a:p>
          <a:endParaRPr lang="en-US"/>
        </a:p>
      </dgm:t>
    </dgm:pt>
    <dgm:pt modelId="{51AF6F0F-2D96-44E2-AE55-949F61552B52}" type="sibTrans" cxnId="{BDB58317-0A95-4AF2-9506-B9B1FBE9FC50}">
      <dgm:prSet/>
      <dgm:spPr/>
      <dgm:t>
        <a:bodyPr/>
        <a:lstStyle/>
        <a:p>
          <a:endParaRPr lang="en-US"/>
        </a:p>
      </dgm:t>
    </dgm:pt>
    <dgm:pt modelId="{42183C32-BDF0-470A-8C82-DB581A2F87BB}">
      <dgm:prSet phldrT="[Text]" custT="1"/>
      <dgm:spPr/>
      <dgm:t>
        <a:bodyPr/>
        <a:lstStyle/>
        <a:p>
          <a:r>
            <a:rPr lang="en-US" sz="2400" dirty="0" smtClean="0"/>
            <a:t>Written Counseling(s)</a:t>
          </a:r>
          <a:endParaRPr lang="en-US" sz="2400" dirty="0"/>
        </a:p>
      </dgm:t>
    </dgm:pt>
    <dgm:pt modelId="{4956EFD1-5B8D-43C0-8156-C080AC2D88AF}" type="parTrans" cxnId="{8C2452A7-595A-4DA5-8344-1E9A79FC5577}">
      <dgm:prSet/>
      <dgm:spPr/>
      <dgm:t>
        <a:bodyPr/>
        <a:lstStyle/>
        <a:p>
          <a:endParaRPr lang="en-US"/>
        </a:p>
      </dgm:t>
    </dgm:pt>
    <dgm:pt modelId="{C6D74C69-A521-4F21-B153-04867CA20E80}" type="sibTrans" cxnId="{8C2452A7-595A-4DA5-8344-1E9A79FC5577}">
      <dgm:prSet/>
      <dgm:spPr/>
      <dgm:t>
        <a:bodyPr/>
        <a:lstStyle/>
        <a:p>
          <a:endParaRPr lang="en-US"/>
        </a:p>
      </dgm:t>
    </dgm:pt>
    <dgm:pt modelId="{F0457EAF-8804-4EDF-B330-EB76199B420D}">
      <dgm:prSet phldrT="[Text]" custT="1"/>
      <dgm:spPr/>
      <dgm:t>
        <a:bodyPr/>
        <a:lstStyle/>
        <a:p>
          <a:r>
            <a:rPr lang="en-US" sz="3600" dirty="0" smtClean="0"/>
            <a:t>Step 3</a:t>
          </a:r>
          <a:br>
            <a:rPr lang="en-US" sz="3600" dirty="0" smtClean="0"/>
          </a:br>
          <a:r>
            <a:rPr lang="en-US" sz="3600" dirty="0" smtClean="0"/>
            <a:t/>
          </a:r>
          <a:br>
            <a:rPr lang="en-US" sz="3600" dirty="0" smtClean="0"/>
          </a:br>
          <a:r>
            <a:rPr lang="en-US" sz="3600" dirty="0" smtClean="0"/>
            <a:t>Step 4</a:t>
          </a:r>
          <a:endParaRPr lang="en-US" sz="3600" dirty="0"/>
        </a:p>
      </dgm:t>
    </dgm:pt>
    <dgm:pt modelId="{37BFB423-C5D7-4EFC-80F6-244C449BDDCB}" type="parTrans" cxnId="{A63CB8E1-51AF-4866-9DBF-B092A948F9CC}">
      <dgm:prSet/>
      <dgm:spPr/>
      <dgm:t>
        <a:bodyPr/>
        <a:lstStyle/>
        <a:p>
          <a:endParaRPr lang="en-US"/>
        </a:p>
      </dgm:t>
    </dgm:pt>
    <dgm:pt modelId="{34A9327C-94B4-487D-914C-2B15B42AD233}" type="sibTrans" cxnId="{A63CB8E1-51AF-4866-9DBF-B092A948F9CC}">
      <dgm:prSet/>
      <dgm:spPr/>
      <dgm:t>
        <a:bodyPr/>
        <a:lstStyle/>
        <a:p>
          <a:endParaRPr lang="en-US"/>
        </a:p>
      </dgm:t>
    </dgm:pt>
    <dgm:pt modelId="{E114EC27-AE26-4A34-818C-1D46416D9B5C}">
      <dgm:prSet phldrT="[Text]" custT="1"/>
      <dgm:spPr/>
      <dgm:t>
        <a:bodyPr/>
        <a:lstStyle/>
        <a:p>
          <a:r>
            <a:rPr lang="en-US" sz="2400" dirty="0" smtClean="0"/>
            <a:t>Performance Improvement Plan (PIP)</a:t>
          </a:r>
          <a:endParaRPr lang="en-US" sz="2400" dirty="0"/>
        </a:p>
      </dgm:t>
    </dgm:pt>
    <dgm:pt modelId="{139664CD-E1E5-447B-8249-7C2CEA0F3588}" type="parTrans" cxnId="{8B0EFFFE-A212-492E-9910-EA58CC978F37}">
      <dgm:prSet/>
      <dgm:spPr/>
      <dgm:t>
        <a:bodyPr/>
        <a:lstStyle/>
        <a:p>
          <a:endParaRPr lang="en-US"/>
        </a:p>
      </dgm:t>
    </dgm:pt>
    <dgm:pt modelId="{3CAB331C-E4A7-4D65-9127-F84E7E59856F}" type="sibTrans" cxnId="{8B0EFFFE-A212-492E-9910-EA58CC978F37}">
      <dgm:prSet/>
      <dgm:spPr/>
      <dgm:t>
        <a:bodyPr/>
        <a:lstStyle/>
        <a:p>
          <a:endParaRPr lang="en-US"/>
        </a:p>
      </dgm:t>
    </dgm:pt>
    <dgm:pt modelId="{B75842EA-270F-4245-B8B0-1B91ACFDD272}">
      <dgm:prSet phldrT="[Text]" custT="1"/>
      <dgm:spPr/>
      <dgm:t>
        <a:bodyPr/>
        <a:lstStyle/>
        <a:p>
          <a:r>
            <a:rPr lang="en-US" sz="2400" dirty="0" smtClean="0"/>
            <a:t>Termination</a:t>
          </a:r>
          <a:endParaRPr lang="en-US" sz="2400" dirty="0"/>
        </a:p>
      </dgm:t>
    </dgm:pt>
    <dgm:pt modelId="{4777CF0B-2855-4FB6-9A30-0D4F57C96913}" type="parTrans" cxnId="{0E7F996B-ED37-4C64-94C0-7CF17806E377}">
      <dgm:prSet/>
      <dgm:spPr/>
      <dgm:t>
        <a:bodyPr/>
        <a:lstStyle/>
        <a:p>
          <a:endParaRPr lang="en-US"/>
        </a:p>
      </dgm:t>
    </dgm:pt>
    <dgm:pt modelId="{A6AAD993-9D53-4B3C-BBCF-736EC6F8AEDD}" type="sibTrans" cxnId="{0E7F996B-ED37-4C64-94C0-7CF17806E377}">
      <dgm:prSet/>
      <dgm:spPr/>
      <dgm:t>
        <a:bodyPr/>
        <a:lstStyle/>
        <a:p>
          <a:endParaRPr lang="en-US"/>
        </a:p>
      </dgm:t>
    </dgm:pt>
    <dgm:pt modelId="{C2D68B96-9517-4811-BF1D-40AFBDC474C5}">
      <dgm:prSet phldrT="[Text]" custT="1"/>
      <dgm:spPr/>
      <dgm:t>
        <a:bodyPr/>
        <a:lstStyle/>
        <a:p>
          <a:endParaRPr lang="en-US" sz="2400" dirty="0"/>
        </a:p>
      </dgm:t>
    </dgm:pt>
    <dgm:pt modelId="{98B057F5-9471-4B9A-A6A9-4D584328E5E4}" type="parTrans" cxnId="{A2A340A4-04A3-4B0C-BB78-777E26A9449B}">
      <dgm:prSet/>
      <dgm:spPr/>
      <dgm:t>
        <a:bodyPr/>
        <a:lstStyle/>
        <a:p>
          <a:endParaRPr lang="en-US"/>
        </a:p>
      </dgm:t>
    </dgm:pt>
    <dgm:pt modelId="{F6C4107F-93BA-42BC-878F-D0E3905D51CA}" type="sibTrans" cxnId="{A2A340A4-04A3-4B0C-BB78-777E26A9449B}">
      <dgm:prSet/>
      <dgm:spPr/>
      <dgm:t>
        <a:bodyPr/>
        <a:lstStyle/>
        <a:p>
          <a:endParaRPr lang="en-US"/>
        </a:p>
      </dgm:t>
    </dgm:pt>
    <dgm:pt modelId="{8949A58D-9B92-4A93-829D-848E6A51A20D}">
      <dgm:prSet phldrT="[Text]" custT="1"/>
      <dgm:spPr/>
      <dgm:t>
        <a:bodyPr/>
        <a:lstStyle/>
        <a:p>
          <a:endParaRPr lang="en-US" sz="2400" dirty="0"/>
        </a:p>
      </dgm:t>
    </dgm:pt>
    <dgm:pt modelId="{A8D0276C-2D59-4EC0-8ED3-C8CED79F4EB7}" type="parTrans" cxnId="{341C6B6A-2999-418D-B87D-FBAD3D5DFDF6}">
      <dgm:prSet/>
      <dgm:spPr/>
      <dgm:t>
        <a:bodyPr/>
        <a:lstStyle/>
        <a:p>
          <a:endParaRPr lang="en-US"/>
        </a:p>
      </dgm:t>
    </dgm:pt>
    <dgm:pt modelId="{0D3A3A8B-12B6-4E0F-95E1-30D0235D218A}" type="sibTrans" cxnId="{341C6B6A-2999-418D-B87D-FBAD3D5DFDF6}">
      <dgm:prSet/>
      <dgm:spPr/>
      <dgm:t>
        <a:bodyPr/>
        <a:lstStyle/>
        <a:p>
          <a:endParaRPr lang="en-US"/>
        </a:p>
      </dgm:t>
    </dgm:pt>
    <dgm:pt modelId="{D390F9BB-C9C8-4822-84EE-9C53F6E952AF}" type="pres">
      <dgm:prSet presAssocID="{853D9880-36B9-4238-A47A-D3A34F320E1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64A139-1F24-4375-A2DE-3C00A64752DE}" type="pres">
      <dgm:prSet presAssocID="{1A1B73DC-3E0D-45C9-8154-FF0E76C18402}" presName="linNode" presStyleCnt="0"/>
      <dgm:spPr/>
    </dgm:pt>
    <dgm:pt modelId="{96A4A099-A80F-453D-9210-53F332A9349A}" type="pres">
      <dgm:prSet presAssocID="{1A1B73DC-3E0D-45C9-8154-FF0E76C1840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822D0-3974-49C4-B320-86209262357F}" type="pres">
      <dgm:prSet presAssocID="{1A1B73DC-3E0D-45C9-8154-FF0E76C1840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6B036-54A4-4CC6-BEDF-2106E6B1904B}" type="pres">
      <dgm:prSet presAssocID="{D4F9659A-6A83-4770-B8DB-36137F46C7E9}" presName="spacing" presStyleCnt="0"/>
      <dgm:spPr/>
    </dgm:pt>
    <dgm:pt modelId="{5F9D3A09-BD69-4609-8F78-ED502EA3574C}" type="pres">
      <dgm:prSet presAssocID="{F0457EAF-8804-4EDF-B330-EB76199B420D}" presName="linNode" presStyleCnt="0"/>
      <dgm:spPr/>
    </dgm:pt>
    <dgm:pt modelId="{D5A70A8B-7EDE-44B1-983A-7A0213832A6E}" type="pres">
      <dgm:prSet presAssocID="{F0457EAF-8804-4EDF-B330-EB76199B420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1C349-8496-47C5-8DE1-AF802DE61509}" type="pres">
      <dgm:prSet presAssocID="{F0457EAF-8804-4EDF-B330-EB76199B420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58317-0A95-4AF2-9506-B9B1FBE9FC50}" srcId="{1A1B73DC-3E0D-45C9-8154-FF0E76C18402}" destId="{9FC32887-58CD-417B-B880-C0BFAB8D6CF7}" srcOrd="0" destOrd="0" parTransId="{B14038F5-42C9-49CF-81E7-E82882F19A0B}" sibTransId="{51AF6F0F-2D96-44E2-AE55-949F61552B52}"/>
    <dgm:cxn modelId="{7B0F47A9-AD61-4905-B668-CFD3AFC3F990}" srcId="{853D9880-36B9-4238-A47A-D3A34F320E1E}" destId="{1A1B73DC-3E0D-45C9-8154-FF0E76C18402}" srcOrd="0" destOrd="0" parTransId="{F68E33FF-8170-48CB-9CA2-51D0F57273CD}" sibTransId="{D4F9659A-6A83-4770-B8DB-36137F46C7E9}"/>
    <dgm:cxn modelId="{7CBC1448-DAB3-4082-ACEB-EB65D41BF40E}" type="presOf" srcId="{8949A58D-9B92-4A93-829D-848E6A51A20D}" destId="{DCE822D0-3974-49C4-B320-86209262357F}" srcOrd="0" destOrd="1" presId="urn:microsoft.com/office/officeart/2005/8/layout/vList6"/>
    <dgm:cxn modelId="{598EC1EF-8FF8-4A69-A224-7A3139D6560D}" type="presOf" srcId="{853D9880-36B9-4238-A47A-D3A34F320E1E}" destId="{D390F9BB-C9C8-4822-84EE-9C53F6E952AF}" srcOrd="0" destOrd="0" presId="urn:microsoft.com/office/officeart/2005/8/layout/vList6"/>
    <dgm:cxn modelId="{F70CA11A-4A13-4654-A073-5D3F9385B531}" type="presOf" srcId="{F0457EAF-8804-4EDF-B330-EB76199B420D}" destId="{D5A70A8B-7EDE-44B1-983A-7A0213832A6E}" srcOrd="0" destOrd="0" presId="urn:microsoft.com/office/officeart/2005/8/layout/vList6"/>
    <dgm:cxn modelId="{0C33C075-7901-47AD-A613-83BF00AB104C}" type="presOf" srcId="{B75842EA-270F-4245-B8B0-1B91ACFDD272}" destId="{26D1C349-8496-47C5-8DE1-AF802DE61509}" srcOrd="0" destOrd="2" presId="urn:microsoft.com/office/officeart/2005/8/layout/vList6"/>
    <dgm:cxn modelId="{8C2452A7-595A-4DA5-8344-1E9A79FC5577}" srcId="{1A1B73DC-3E0D-45C9-8154-FF0E76C18402}" destId="{42183C32-BDF0-470A-8C82-DB581A2F87BB}" srcOrd="2" destOrd="0" parTransId="{4956EFD1-5B8D-43C0-8156-C080AC2D88AF}" sibTransId="{C6D74C69-A521-4F21-B153-04867CA20E80}"/>
    <dgm:cxn modelId="{A63CB8E1-51AF-4866-9DBF-B092A948F9CC}" srcId="{853D9880-36B9-4238-A47A-D3A34F320E1E}" destId="{F0457EAF-8804-4EDF-B330-EB76199B420D}" srcOrd="1" destOrd="0" parTransId="{37BFB423-C5D7-4EFC-80F6-244C449BDDCB}" sibTransId="{34A9327C-94B4-487D-914C-2B15B42AD233}"/>
    <dgm:cxn modelId="{341C6B6A-2999-418D-B87D-FBAD3D5DFDF6}" srcId="{1A1B73DC-3E0D-45C9-8154-FF0E76C18402}" destId="{8949A58D-9B92-4A93-829D-848E6A51A20D}" srcOrd="1" destOrd="0" parTransId="{A8D0276C-2D59-4EC0-8ED3-C8CED79F4EB7}" sibTransId="{0D3A3A8B-12B6-4E0F-95E1-30D0235D218A}"/>
    <dgm:cxn modelId="{8B0EFFFE-A212-492E-9910-EA58CC978F37}" srcId="{F0457EAF-8804-4EDF-B330-EB76199B420D}" destId="{E114EC27-AE26-4A34-818C-1D46416D9B5C}" srcOrd="0" destOrd="0" parTransId="{139664CD-E1E5-447B-8249-7C2CEA0F3588}" sibTransId="{3CAB331C-E4A7-4D65-9127-F84E7E59856F}"/>
    <dgm:cxn modelId="{0E7F996B-ED37-4C64-94C0-7CF17806E377}" srcId="{F0457EAF-8804-4EDF-B330-EB76199B420D}" destId="{B75842EA-270F-4245-B8B0-1B91ACFDD272}" srcOrd="2" destOrd="0" parTransId="{4777CF0B-2855-4FB6-9A30-0D4F57C96913}" sibTransId="{A6AAD993-9D53-4B3C-BBCF-736EC6F8AEDD}"/>
    <dgm:cxn modelId="{05294EEF-5D56-407E-8C08-CCD59F72F5B0}" type="presOf" srcId="{42183C32-BDF0-470A-8C82-DB581A2F87BB}" destId="{DCE822D0-3974-49C4-B320-86209262357F}" srcOrd="0" destOrd="2" presId="urn:microsoft.com/office/officeart/2005/8/layout/vList6"/>
    <dgm:cxn modelId="{A2A340A4-04A3-4B0C-BB78-777E26A9449B}" srcId="{F0457EAF-8804-4EDF-B330-EB76199B420D}" destId="{C2D68B96-9517-4811-BF1D-40AFBDC474C5}" srcOrd="1" destOrd="0" parTransId="{98B057F5-9471-4B9A-A6A9-4D584328E5E4}" sibTransId="{F6C4107F-93BA-42BC-878F-D0E3905D51CA}"/>
    <dgm:cxn modelId="{86CBC4DB-5813-4556-87A1-B24F103E011E}" type="presOf" srcId="{9FC32887-58CD-417B-B880-C0BFAB8D6CF7}" destId="{DCE822D0-3974-49C4-B320-86209262357F}" srcOrd="0" destOrd="0" presId="urn:microsoft.com/office/officeart/2005/8/layout/vList6"/>
    <dgm:cxn modelId="{EE44A3EC-7BF8-4745-A548-6ACDA863F54F}" type="presOf" srcId="{E114EC27-AE26-4A34-818C-1D46416D9B5C}" destId="{26D1C349-8496-47C5-8DE1-AF802DE61509}" srcOrd="0" destOrd="0" presId="urn:microsoft.com/office/officeart/2005/8/layout/vList6"/>
    <dgm:cxn modelId="{178149C8-D6C9-4CDB-9286-C5EC84CF11E5}" type="presOf" srcId="{C2D68B96-9517-4811-BF1D-40AFBDC474C5}" destId="{26D1C349-8496-47C5-8DE1-AF802DE61509}" srcOrd="0" destOrd="1" presId="urn:microsoft.com/office/officeart/2005/8/layout/vList6"/>
    <dgm:cxn modelId="{1EEBD545-FCF3-4F16-9E6B-2F7D5FE4AAD7}" type="presOf" srcId="{1A1B73DC-3E0D-45C9-8154-FF0E76C18402}" destId="{96A4A099-A80F-453D-9210-53F332A9349A}" srcOrd="0" destOrd="0" presId="urn:microsoft.com/office/officeart/2005/8/layout/vList6"/>
    <dgm:cxn modelId="{54551E70-B1C5-4915-BE90-2CAB74C839EF}" type="presParOf" srcId="{D390F9BB-C9C8-4822-84EE-9C53F6E952AF}" destId="{D364A139-1F24-4375-A2DE-3C00A64752DE}" srcOrd="0" destOrd="0" presId="urn:microsoft.com/office/officeart/2005/8/layout/vList6"/>
    <dgm:cxn modelId="{6039BBB3-92E2-4884-B13D-FEF63737721F}" type="presParOf" srcId="{D364A139-1F24-4375-A2DE-3C00A64752DE}" destId="{96A4A099-A80F-453D-9210-53F332A9349A}" srcOrd="0" destOrd="0" presId="urn:microsoft.com/office/officeart/2005/8/layout/vList6"/>
    <dgm:cxn modelId="{5CE732DF-CB1D-4C45-A72D-B649218F0C7B}" type="presParOf" srcId="{D364A139-1F24-4375-A2DE-3C00A64752DE}" destId="{DCE822D0-3974-49C4-B320-86209262357F}" srcOrd="1" destOrd="0" presId="urn:microsoft.com/office/officeart/2005/8/layout/vList6"/>
    <dgm:cxn modelId="{28BC2C5C-7C08-47FC-AD42-F12B6E69B9A0}" type="presParOf" srcId="{D390F9BB-C9C8-4822-84EE-9C53F6E952AF}" destId="{E7B6B036-54A4-4CC6-BEDF-2106E6B1904B}" srcOrd="1" destOrd="0" presId="urn:microsoft.com/office/officeart/2005/8/layout/vList6"/>
    <dgm:cxn modelId="{330382F0-1275-42F8-8674-6968969DDB41}" type="presParOf" srcId="{D390F9BB-C9C8-4822-84EE-9C53F6E952AF}" destId="{5F9D3A09-BD69-4609-8F78-ED502EA3574C}" srcOrd="2" destOrd="0" presId="urn:microsoft.com/office/officeart/2005/8/layout/vList6"/>
    <dgm:cxn modelId="{51E8DF1B-DEFC-4439-A820-E68BA31660F6}" type="presParOf" srcId="{5F9D3A09-BD69-4609-8F78-ED502EA3574C}" destId="{D5A70A8B-7EDE-44B1-983A-7A0213832A6E}" srcOrd="0" destOrd="0" presId="urn:microsoft.com/office/officeart/2005/8/layout/vList6"/>
    <dgm:cxn modelId="{62A80632-E1FF-4B7B-8922-9061EA690131}" type="presParOf" srcId="{5F9D3A09-BD69-4609-8F78-ED502EA3574C}" destId="{26D1C349-8496-47C5-8DE1-AF802DE615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22D0-3974-49C4-B320-86209262357F}">
      <dsp:nvSpPr>
        <dsp:cNvPr id="0" name=""/>
        <dsp:cNvSpPr/>
      </dsp:nvSpPr>
      <dsp:spPr>
        <a:xfrm>
          <a:off x="2926079" y="548"/>
          <a:ext cx="4389120" cy="2140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Verbal Counseling(s)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Written Counseling(s)</a:t>
          </a:r>
          <a:endParaRPr lang="en-US" sz="2400" kern="1200" dirty="0"/>
        </a:p>
      </dsp:txBody>
      <dsp:txXfrm>
        <a:off x="2926079" y="268090"/>
        <a:ext cx="3586495" cy="1605250"/>
      </dsp:txXfrm>
    </dsp:sp>
    <dsp:sp modelId="{96A4A099-A80F-453D-9210-53F332A9349A}">
      <dsp:nvSpPr>
        <dsp:cNvPr id="0" name=""/>
        <dsp:cNvSpPr/>
      </dsp:nvSpPr>
      <dsp:spPr>
        <a:xfrm>
          <a:off x="0" y="548"/>
          <a:ext cx="2926080" cy="2140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Step 1</a:t>
          </a:r>
          <a:br>
            <a:rPr lang="en-US" sz="3600" kern="1200" dirty="0" smtClean="0"/>
          </a:br>
          <a:r>
            <a:rPr lang="en-US" sz="3600" kern="1200" dirty="0" smtClean="0"/>
            <a:t/>
          </a:r>
          <a:br>
            <a:rPr lang="en-US" sz="3600" kern="1200" dirty="0" smtClean="0"/>
          </a:br>
          <a:r>
            <a:rPr lang="en-US" sz="3600" kern="1200" dirty="0" smtClean="0"/>
            <a:t>Step 2</a:t>
          </a:r>
          <a:endParaRPr lang="en-US" sz="3600" kern="1200" dirty="0"/>
        </a:p>
      </dsp:txBody>
      <dsp:txXfrm>
        <a:off x="104482" y="105030"/>
        <a:ext cx="2717116" cy="1931370"/>
      </dsp:txXfrm>
    </dsp:sp>
    <dsp:sp modelId="{26D1C349-8496-47C5-8DE1-AF802DE61509}">
      <dsp:nvSpPr>
        <dsp:cNvPr id="0" name=""/>
        <dsp:cNvSpPr/>
      </dsp:nvSpPr>
      <dsp:spPr>
        <a:xfrm>
          <a:off x="2926079" y="2354916"/>
          <a:ext cx="4389120" cy="2140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Performance Improvement Plan (PIP)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Termination</a:t>
          </a:r>
          <a:endParaRPr lang="en-US" sz="2400" kern="1200" dirty="0"/>
        </a:p>
      </dsp:txBody>
      <dsp:txXfrm>
        <a:off x="2926079" y="2622458"/>
        <a:ext cx="3586495" cy="1605250"/>
      </dsp:txXfrm>
    </dsp:sp>
    <dsp:sp modelId="{D5A70A8B-7EDE-44B1-983A-7A0213832A6E}">
      <dsp:nvSpPr>
        <dsp:cNvPr id="0" name=""/>
        <dsp:cNvSpPr/>
      </dsp:nvSpPr>
      <dsp:spPr>
        <a:xfrm>
          <a:off x="0" y="2354916"/>
          <a:ext cx="2926080" cy="2140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Step 3</a:t>
          </a:r>
          <a:br>
            <a:rPr lang="en-US" sz="3600" kern="1200" dirty="0" smtClean="0"/>
          </a:br>
          <a:r>
            <a:rPr lang="en-US" sz="3600" kern="1200" dirty="0" smtClean="0"/>
            <a:t/>
          </a:r>
          <a:br>
            <a:rPr lang="en-US" sz="3600" kern="1200" dirty="0" smtClean="0"/>
          </a:br>
          <a:r>
            <a:rPr lang="en-US" sz="3600" kern="1200" dirty="0" smtClean="0"/>
            <a:t>Step 4</a:t>
          </a:r>
          <a:endParaRPr lang="en-US" sz="3600" kern="1200" dirty="0"/>
        </a:p>
      </dsp:txBody>
      <dsp:txXfrm>
        <a:off x="104482" y="2459398"/>
        <a:ext cx="2717116" cy="1931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8426" y="1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08C4E-0525-4090-9610-F31014512B80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6500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426" y="8826500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E0275-2868-4665-A5D2-B3ACA7224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20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426" y="1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5F4CB-8D3D-4D1C-A828-AFF4C240426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163" y="1162050"/>
            <a:ext cx="5570537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564" y="4471989"/>
            <a:ext cx="5519737" cy="3657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426" y="8826500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1BACD-02E1-4C38-BFD0-B24A524C2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2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C1E8-6270-472C-9F84-F738EEA764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6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KCS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C1E8-6270-472C-9F84-F738EEA7647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2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6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99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82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30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Barbara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1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Protections are afforded to employees within the doctrine of employment-at-will.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45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Barbara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4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Barbara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22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Barbara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5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87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KCS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C1E8-6270-472C-9F84-F738EEA7647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84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2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1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1BACD-02E1-4C38-BFD0-B24A524C2A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0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C1E8-6270-472C-9F84-F738EEA7647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0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KCS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C1E8-6270-472C-9F84-F738EEA7647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7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KCS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C1E8-6270-472C-9F84-F738EEA7647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5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KCS – Will ask Barbara and Kate to share their</a:t>
            </a:r>
            <a:r>
              <a:rPr lang="en-US" baseline="0" dirty="0" smtClean="0"/>
              <a:t> development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BA9C6-E027-44B3-8BE3-7398B947AE5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1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rtl="0" eaLnBrk="1" fontAlgn="t" latinLnBrk="0" hangingPunct="1"/>
            <a:r>
              <a:rPr lang="en-US" sz="1100" u="sng" dirty="0" smtClean="0"/>
              <a:t>KCS</a:t>
            </a:r>
            <a:endParaRPr lang="en-US" sz="1100" dirty="0"/>
          </a:p>
          <a:p>
            <a:pPr rtl="0" eaLnBrk="1" fontAlgn="t" latinLnBrk="0" hangingPunct="1"/>
            <a:endParaRPr lang="en-US" sz="1100" dirty="0"/>
          </a:p>
          <a:p>
            <a:pPr rtl="0" eaLnBrk="1" fontAlgn="t" latinLnBrk="0" hangingPunct="1"/>
            <a:r>
              <a:rPr lang="en-US" sz="1100" dirty="0"/>
              <a:t>Commit to one external workshop in your field – come back and present what you’ve learned; get certified, finish degree</a:t>
            </a:r>
          </a:p>
          <a:p>
            <a:pPr rtl="0" eaLnBrk="1" fontAlgn="t" latinLnBrk="0" hangingPunct="1"/>
            <a:endParaRPr lang="en-US" sz="1100" dirty="0"/>
          </a:p>
          <a:p>
            <a:pPr rtl="0" eaLnBrk="1" fontAlgn="t" latinLnBrk="0" hangingPunct="1"/>
            <a:r>
              <a:rPr lang="en-US" sz="1100" u="sng" dirty="0"/>
              <a:t>Self Directed </a:t>
            </a:r>
            <a:endParaRPr lang="en-US" sz="1100" dirty="0"/>
          </a:p>
          <a:p>
            <a:pPr rtl="0" eaLnBrk="1" fontAlgn="t" latinLnBrk="0" hangingPunct="1"/>
            <a:r>
              <a:rPr lang="en-US" sz="1100" u="sng" dirty="0"/>
              <a:t>Experiential Learning</a:t>
            </a:r>
            <a:endParaRPr lang="en-US" sz="1100" dirty="0"/>
          </a:p>
          <a:p>
            <a:pPr rtl="0" eaLnBrk="1" fontAlgn="t" latinLnBrk="0" hangingPunct="1"/>
            <a:endParaRPr lang="en-US" sz="1100" dirty="0"/>
          </a:p>
          <a:p>
            <a:pPr rtl="0" eaLnBrk="1" fontAlgn="t" latinLnBrk="0" hangingPunct="1"/>
            <a:r>
              <a:rPr lang="en-US" sz="1100" dirty="0"/>
              <a:t>Participate in Learning Tuesdays;  HUB meeting; Lunch &amp; Learn; NCURA TV; Instruct  a course</a:t>
            </a:r>
          </a:p>
          <a:p>
            <a:pPr rtl="0" eaLnBrk="1" fontAlgn="t" latinLnBrk="0" hangingPunct="1"/>
            <a:endParaRPr lang="en-US" sz="1100" u="sng" dirty="0"/>
          </a:p>
          <a:p>
            <a:pPr rtl="0" eaLnBrk="1" fontAlgn="t" latinLnBrk="0" hangingPunct="1"/>
            <a:r>
              <a:rPr lang="en-US" sz="1100" u="sng" dirty="0"/>
              <a:t>Improve Financial Acumen</a:t>
            </a:r>
            <a:endParaRPr lang="en-US" sz="1100" dirty="0"/>
          </a:p>
          <a:p>
            <a:pPr rtl="0" eaLnBrk="1" fontAlgn="t" latinLnBrk="0" hangingPunct="1"/>
            <a:endParaRPr lang="en-US" sz="1100" u="sng" dirty="0"/>
          </a:p>
          <a:p>
            <a:pPr rtl="0" eaLnBrk="1" fontAlgn="t" latinLnBrk="0" hangingPunct="1"/>
            <a:r>
              <a:rPr lang="en-US" sz="1100" dirty="0"/>
              <a:t>Attend legislative hearing; review financial statements with finance staff; attend  Finance staff meeting</a:t>
            </a:r>
            <a:endParaRPr lang="en-US" sz="1100" b="1" dirty="0"/>
          </a:p>
          <a:p>
            <a:pPr rtl="0" eaLnBrk="1" fontAlgn="t" latinLnBrk="0" hangingPunct="1"/>
            <a:r>
              <a:rPr lang="en-US" sz="1100" u="sng" dirty="0"/>
              <a:t>Self Directed</a:t>
            </a:r>
            <a:endParaRPr lang="en-US" sz="1100" dirty="0"/>
          </a:p>
          <a:p>
            <a:pPr rtl="0" eaLnBrk="1" fontAlgn="t" latinLnBrk="0" hangingPunct="1"/>
            <a:r>
              <a:rPr lang="en-US" sz="1100" u="sng" dirty="0"/>
              <a:t>Knowledge Transfer</a:t>
            </a:r>
            <a:endParaRPr lang="en-US" sz="1100" dirty="0"/>
          </a:p>
          <a:p>
            <a:pPr rtl="0" eaLnBrk="1" fontAlgn="base" latinLnBrk="0" hangingPunct="1"/>
            <a:endParaRPr lang="en-US" sz="1100" dirty="0"/>
          </a:p>
          <a:p>
            <a:pPr rtl="0" eaLnBrk="1" fontAlgn="t" latinLnBrk="0" hangingPunct="1"/>
            <a:r>
              <a:rPr lang="en-US" sz="1100" dirty="0"/>
              <a:t>Ask to be an Open Chair at staff meetings; Speak publicly 3x per year; Use RF meetings to present your work</a:t>
            </a:r>
          </a:p>
          <a:p>
            <a:pPr rtl="0" eaLnBrk="1" fontAlgn="t" latinLnBrk="0" hangingPunct="1"/>
            <a:r>
              <a:rPr lang="en-US" sz="1100" u="sng" dirty="0"/>
              <a:t>Improve Leveraging Skills and Influencing  Others</a:t>
            </a:r>
            <a:endParaRPr lang="en-US" sz="1100" dirty="0"/>
          </a:p>
          <a:p>
            <a:pPr rtl="0" eaLnBrk="1" fontAlgn="t" latinLnBrk="0" hangingPunct="1"/>
            <a:endParaRPr lang="en-US" sz="1100" u="sng" dirty="0"/>
          </a:p>
          <a:p>
            <a:pPr rtl="0" eaLnBrk="1" fontAlgn="t" latinLnBrk="0" hangingPunct="1"/>
            <a:r>
              <a:rPr lang="en-US" sz="1100" dirty="0"/>
              <a:t>Shadow executive members; attend Research Council, Operations Manager’s , or Board meeting</a:t>
            </a:r>
          </a:p>
          <a:p>
            <a:pPr rtl="0" eaLnBrk="1" fontAlgn="t" latinLnBrk="0" hangingPunct="1"/>
            <a:r>
              <a:rPr lang="en-US" sz="1100" u="sng" dirty="0"/>
              <a:t>Internal Workshops</a:t>
            </a:r>
            <a:endParaRPr lang="en-US" sz="1100" dirty="0"/>
          </a:p>
          <a:p>
            <a:pPr rtl="0" eaLnBrk="1" fontAlgn="t" latinLnBrk="0" hangingPunct="1"/>
            <a:endParaRPr lang="en-US" sz="1100" dirty="0"/>
          </a:p>
          <a:p>
            <a:pPr rtl="0" eaLnBrk="1" fontAlgn="t" latinLnBrk="0" hangingPunct="1"/>
            <a:r>
              <a:rPr lang="en-US" sz="1100" dirty="0"/>
              <a:t>Attend any and all </a:t>
            </a:r>
          </a:p>
          <a:p>
            <a:pPr rtl="0" eaLnBrk="1" fontAlgn="t" latinLnBrk="0" hangingPunct="1"/>
            <a:r>
              <a:rPr lang="en-US" sz="1100" dirty="0"/>
              <a:t>Internal workshops that your schedule allows – Build your Full Knowledge of the RF</a:t>
            </a:r>
            <a:endParaRPr lang="en-US" sz="1100" i="1" dirty="0"/>
          </a:p>
          <a:p>
            <a:pPr rtl="0" eaLnBrk="1" fontAlgn="t" latinLnBrk="0" hangingPunct="1"/>
            <a:r>
              <a:rPr lang="en-US" sz="1100" u="sng" dirty="0"/>
              <a:t>Mentoring</a:t>
            </a:r>
            <a:endParaRPr lang="en-US" sz="1100" dirty="0"/>
          </a:p>
          <a:p>
            <a:pPr rtl="0" eaLnBrk="1" fontAlgn="t" latinLnBrk="0" hangingPunct="1"/>
            <a:endParaRPr lang="en-US" sz="1100" u="sng" dirty="0"/>
          </a:p>
          <a:p>
            <a:pPr rtl="0" eaLnBrk="1" fontAlgn="t" latinLnBrk="0" hangingPunct="1"/>
            <a:r>
              <a:rPr lang="en-US" sz="1100" dirty="0"/>
              <a:t>Be a Mentor; Get a Mentor. Someone committed to your professional growth not in your supervisory chain. In Development – A Pool of NYS Mentors </a:t>
            </a:r>
          </a:p>
          <a:p>
            <a:pPr rtl="0" eaLnBrk="1" fontAlgn="t" latinLnBrk="0" hangingPunct="1"/>
            <a:r>
              <a:rPr lang="en-US" sz="1100" u="sng" dirty="0"/>
              <a:t>Special Assignments Workgroups</a:t>
            </a:r>
            <a:endParaRPr lang="en-US" sz="1100" dirty="0"/>
          </a:p>
          <a:p>
            <a:pPr rtl="0" eaLnBrk="1" fontAlgn="base" latinLnBrk="0" hangingPunct="1"/>
            <a:endParaRPr lang="en-US" sz="1100" u="sng" dirty="0"/>
          </a:p>
          <a:p>
            <a:pPr rtl="0" eaLnBrk="1" fontAlgn="t" latinLnBrk="0" hangingPunct="1"/>
            <a:r>
              <a:rPr lang="en-US" sz="1100" dirty="0"/>
              <a:t>Ask manager to keep you in mind for Opportunities to be on RF/SUNY workgroups; NCURA Peer Review; Region 2 Teams</a:t>
            </a:r>
          </a:p>
          <a:p>
            <a:pPr rtl="0" eaLnBrk="1" fontAlgn="t" latinLnBrk="0" hangingPunct="1"/>
            <a:r>
              <a:rPr lang="en-US" sz="1100" u="sng" dirty="0"/>
              <a:t>Books</a:t>
            </a:r>
            <a:endParaRPr lang="en-US" sz="1100" dirty="0"/>
          </a:p>
          <a:p>
            <a:pPr rtl="0" eaLnBrk="1" fontAlgn="t" latinLnBrk="0" hangingPunct="1"/>
            <a:r>
              <a:rPr lang="en-US" sz="1100" u="sng" dirty="0"/>
              <a:t>Readings</a:t>
            </a:r>
            <a:endParaRPr lang="en-US" sz="1100" dirty="0"/>
          </a:p>
          <a:p>
            <a:pPr rtl="0" eaLnBrk="1" fontAlgn="t" latinLnBrk="0" hangingPunct="1"/>
            <a:endParaRPr lang="en-US" sz="1100" u="sng" dirty="0"/>
          </a:p>
          <a:p>
            <a:pPr rtl="0" eaLnBrk="1" fontAlgn="t" latinLnBrk="0" hangingPunct="1"/>
            <a:r>
              <a:rPr lang="en-US" sz="1100" dirty="0"/>
              <a:t>Now, Discover Your Strengths, Good to Great, Death by Meeting, Leading Change, Lincoln on Leadership</a:t>
            </a:r>
          </a:p>
          <a:p>
            <a:pPr rtl="0" eaLnBrk="1" fontAlgn="t" latinLnBrk="0" hangingPunct="1"/>
            <a:r>
              <a:rPr lang="en-US" sz="1100" u="sng" dirty="0"/>
              <a:t>Other – Your Good Ideas!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BA9C6-E027-44B3-8BE3-7398B947AE5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6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600200"/>
            <a:ext cx="9753600" cy="4156788"/>
          </a:xfrm>
        </p:spPr>
        <p:txBody>
          <a:bodyPr vert="eaVert"/>
          <a:lstStyle>
            <a:lvl2pPr>
              <a:defRPr sz="3000"/>
            </a:lvl2pPr>
            <a:lvl3pPr>
              <a:defRPr sz="28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1004050"/>
            <a:ext cx="2438400" cy="5088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004050"/>
            <a:ext cx="7112000" cy="5088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394719"/>
            <a:ext cx="9728720" cy="13970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3297"/>
            <a:ext cx="9728720" cy="1538744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4775200" cy="44958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4775200" cy="44958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41" y="968188"/>
            <a:ext cx="9741160" cy="646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758" y="1732343"/>
            <a:ext cx="47897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758" y="2372106"/>
            <a:ext cx="4789759" cy="380604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2343"/>
            <a:ext cx="48043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72106"/>
            <a:ext cx="4804315" cy="3796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924645"/>
            <a:ext cx="3401484" cy="10636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681" y="915315"/>
            <a:ext cx="6083561" cy="52064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759" y="1988335"/>
            <a:ext cx="3413925" cy="418774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306" y="4834887"/>
            <a:ext cx="9069355" cy="5474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4866" y="995081"/>
            <a:ext cx="9106677" cy="3768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7306" y="5400963"/>
            <a:ext cx="9069355" cy="77742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030945"/>
            <a:ext cx="9753600" cy="60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779500"/>
            <a:ext cx="975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66" y="45480"/>
            <a:ext cx="2171212" cy="9553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bg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09800" y="1676402"/>
            <a:ext cx="7772400" cy="1752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What All </a:t>
            </a:r>
            <a:r>
              <a:rPr lang="en-US" dirty="0" smtClean="0"/>
              <a:t>Supervisors </a:t>
            </a:r>
            <a:r>
              <a:rPr lang="en-US" dirty="0"/>
              <a:t>Need to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581400"/>
            <a:ext cx="7924800" cy="2514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i="1" dirty="0"/>
              <a:t>Management Training for RF Supervisors</a:t>
            </a:r>
          </a:p>
          <a:p>
            <a:pPr fontAlgn="auto">
              <a:spcAft>
                <a:spcPts val="0"/>
              </a:spcAft>
              <a:defRPr/>
            </a:pPr>
            <a:endParaRPr lang="en-US" sz="3000" i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Forms/Application</a:t>
            </a:r>
          </a:p>
          <a:p>
            <a:pPr lvl="1"/>
            <a:r>
              <a:rPr lang="en-US" dirty="0" smtClean="0"/>
              <a:t>Approvals</a:t>
            </a:r>
          </a:p>
          <a:p>
            <a:pPr lvl="1"/>
            <a:r>
              <a:rPr lang="en-US" dirty="0" smtClean="0"/>
              <a:t>Self Identification</a:t>
            </a:r>
          </a:p>
          <a:p>
            <a:r>
              <a:rPr lang="en-US" dirty="0" smtClean="0"/>
              <a:t>Recruitment</a:t>
            </a:r>
          </a:p>
          <a:p>
            <a:pPr lvl="1"/>
            <a:r>
              <a:rPr lang="en-US" dirty="0" smtClean="0"/>
              <a:t>Desire for a diverse and inclusive pool of candidates</a:t>
            </a:r>
          </a:p>
          <a:p>
            <a:pPr lvl="1"/>
            <a:r>
              <a:rPr lang="en-US" dirty="0" smtClean="0"/>
              <a:t>Nepotism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All Supervisors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6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All </a:t>
            </a:r>
            <a:r>
              <a:rPr lang="en-US" dirty="0" smtClean="0"/>
              <a:t>Supervisors </a:t>
            </a:r>
            <a:r>
              <a:rPr lang="en-US" dirty="0"/>
              <a:t>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checks</a:t>
            </a:r>
          </a:p>
          <a:p>
            <a:pPr lvl="1"/>
            <a:r>
              <a:rPr lang="en-US" dirty="0"/>
              <a:t>Best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171" t="8338" r="-5977" b="-7645"/>
          <a:stretch/>
        </p:blipFill>
        <p:spPr>
          <a:xfrm>
            <a:off x="7585364" y="3238013"/>
            <a:ext cx="3061855" cy="22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2208" y="740664"/>
            <a:ext cx="8686800" cy="762000"/>
          </a:xfrm>
        </p:spPr>
        <p:txBody>
          <a:bodyPr/>
          <a:lstStyle/>
          <a:p>
            <a:r>
              <a:rPr lang="en-US" sz="3200" dirty="0"/>
              <a:t>On-Boarding at the Research </a:t>
            </a:r>
            <a:r>
              <a:rPr lang="en-US" sz="3200" dirty="0" smtClean="0"/>
              <a:t>Foundation</a:t>
            </a:r>
            <a:endParaRPr lang="en-US" sz="3200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9408" y="1502664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Best practices from UAlbany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aperwork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New </a:t>
            </a:r>
            <a:r>
              <a:rPr lang="en-US" sz="2000" dirty="0" smtClean="0"/>
              <a:t>staff orientation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Required </a:t>
            </a:r>
            <a:r>
              <a:rPr lang="en-US" sz="2000" dirty="0" smtClean="0"/>
              <a:t>training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smtClean="0"/>
              <a:t>Training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On-boarding </a:t>
            </a:r>
            <a:r>
              <a:rPr lang="en-US" sz="2000" dirty="0" smtClean="0"/>
              <a:t>plan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Supervision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Routine check-ins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Remote Employees</a:t>
            </a:r>
          </a:p>
          <a:p>
            <a:pPr>
              <a:lnSpc>
                <a:spcPct val="90000"/>
              </a:lnSpc>
              <a:buNone/>
            </a:pPr>
            <a:endParaRPr lang="en-US" sz="2400" u="sng" dirty="0"/>
          </a:p>
          <a:p>
            <a:pPr>
              <a:lnSpc>
                <a:spcPct val="90000"/>
              </a:lnSpc>
              <a:buNone/>
            </a:pPr>
            <a:endParaRPr lang="en-US" sz="2400" u="sng" dirty="0"/>
          </a:p>
          <a:p>
            <a:pPr>
              <a:lnSpc>
                <a:spcPct val="90000"/>
              </a:lnSpc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064557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86800" cy="914400"/>
          </a:xfrm>
        </p:spPr>
        <p:txBody>
          <a:bodyPr/>
          <a:lstStyle/>
          <a:p>
            <a:r>
              <a:rPr lang="en-US" sz="3600" dirty="0"/>
              <a:t>Performance Management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Frequent feedback  </a:t>
            </a:r>
            <a:r>
              <a:rPr lang="en-US" sz="2800" dirty="0"/>
              <a:t>- the what </a:t>
            </a:r>
            <a:r>
              <a:rPr lang="en-US" sz="2800" i="1" dirty="0"/>
              <a:t>and</a:t>
            </a:r>
            <a:r>
              <a:rPr lang="en-US" sz="2800" dirty="0"/>
              <a:t> the how!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Supervision </a:t>
            </a:r>
            <a:r>
              <a:rPr lang="en-US" sz="2800" dirty="0" smtClean="0"/>
              <a:t>expectation – schedule 1:1’s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Appraisals – </a:t>
            </a:r>
            <a:r>
              <a:rPr lang="en-US" sz="2800" i="1" dirty="0"/>
              <a:t>no </a:t>
            </a:r>
            <a:r>
              <a:rPr lang="en-US" sz="2800" i="1" dirty="0" smtClean="0"/>
              <a:t>surprises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u="sng" dirty="0"/>
          </a:p>
          <a:p>
            <a:pPr>
              <a:lnSpc>
                <a:spcPct val="90000"/>
              </a:lnSpc>
              <a:buNone/>
            </a:pPr>
            <a:endParaRPr lang="en-US" sz="2800" u="sng" dirty="0"/>
          </a:p>
          <a:p>
            <a:pPr>
              <a:lnSpc>
                <a:spcPct val="90000"/>
              </a:lnSpc>
              <a:buNone/>
            </a:pPr>
            <a:endParaRPr lang="en-US" sz="2400" u="sng" dirty="0"/>
          </a:p>
          <a:p>
            <a:pPr>
              <a:lnSpc>
                <a:spcPct val="90000"/>
              </a:lnSpc>
            </a:pPr>
            <a:endParaRPr lang="en-US"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56" y="3543300"/>
            <a:ext cx="3905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102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686800" cy="762000"/>
          </a:xfrm>
        </p:spPr>
        <p:txBody>
          <a:bodyPr/>
          <a:lstStyle/>
          <a:p>
            <a:r>
              <a:rPr lang="en-US" sz="3200" dirty="0"/>
              <a:t>Supervision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400" u="sng" dirty="0"/>
              <a:t>Coaching for </a:t>
            </a:r>
            <a:r>
              <a:rPr lang="en-US" sz="2400" u="sng" dirty="0" smtClean="0"/>
              <a:t>performance</a:t>
            </a:r>
            <a:endParaRPr lang="en-US" sz="2400" u="sng" dirty="0"/>
          </a:p>
          <a:p>
            <a:pPr lvl="1">
              <a:lnSpc>
                <a:spcPct val="90000"/>
              </a:lnSpc>
            </a:pPr>
            <a:r>
              <a:rPr lang="en-US" sz="2400" b="1" i="1" dirty="0"/>
              <a:t>What</a:t>
            </a:r>
            <a:r>
              <a:rPr lang="en-US" sz="2400" dirty="0"/>
              <a:t> you do and </a:t>
            </a:r>
            <a:r>
              <a:rPr lang="en-US" sz="2400" b="1" i="1" dirty="0" smtClean="0"/>
              <a:t>how</a:t>
            </a:r>
            <a:r>
              <a:rPr lang="en-US" sz="2400" i="1" dirty="0" smtClean="0"/>
              <a:t> </a:t>
            </a:r>
            <a:r>
              <a:rPr lang="en-US" sz="2400" dirty="0"/>
              <a:t>you do it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u="sng" dirty="0"/>
              <a:t>“Knee to </a:t>
            </a:r>
            <a:r>
              <a:rPr lang="en-US" sz="2400" u="sng" dirty="0" smtClean="0"/>
              <a:t>knee</a:t>
            </a:r>
            <a:r>
              <a:rPr lang="en-US" sz="2400" u="sng" dirty="0"/>
              <a:t>” meetings consistently</a:t>
            </a:r>
          </a:p>
          <a:p>
            <a:pPr>
              <a:lnSpc>
                <a:spcPct val="90000"/>
              </a:lnSpc>
            </a:pPr>
            <a:endParaRPr lang="en-US" sz="2400" u="sng" dirty="0"/>
          </a:p>
          <a:p>
            <a:pPr>
              <a:lnSpc>
                <a:spcPct val="90000"/>
              </a:lnSpc>
            </a:pPr>
            <a:r>
              <a:rPr lang="en-US" sz="2400" u="sng" dirty="0" smtClean="0"/>
              <a:t>Strength-based</a:t>
            </a:r>
            <a:endParaRPr lang="en-US" sz="2400" u="sng" dirty="0"/>
          </a:p>
          <a:p>
            <a:pPr>
              <a:lnSpc>
                <a:spcPct val="90000"/>
              </a:lnSpc>
            </a:pPr>
            <a:endParaRPr lang="en-US" sz="2400" u="sng" dirty="0"/>
          </a:p>
          <a:p>
            <a:pPr>
              <a:lnSpc>
                <a:spcPct val="90000"/>
              </a:lnSpc>
            </a:pPr>
            <a:r>
              <a:rPr lang="en-US" sz="2400" u="sng" dirty="0"/>
              <a:t>Open </a:t>
            </a:r>
            <a:r>
              <a:rPr lang="en-US" sz="2400" u="sng" dirty="0" smtClean="0"/>
              <a:t>door policy </a:t>
            </a:r>
            <a:r>
              <a:rPr lang="en-US" sz="2400" u="sng" dirty="0"/>
              <a:t>– just not good enough!</a:t>
            </a:r>
          </a:p>
          <a:p>
            <a:pPr>
              <a:lnSpc>
                <a:spcPct val="90000"/>
              </a:lnSpc>
            </a:pPr>
            <a:endParaRPr lang="en-US" sz="2400" u="sng" dirty="0"/>
          </a:p>
          <a:p>
            <a:pPr>
              <a:lnSpc>
                <a:spcPct val="90000"/>
              </a:lnSpc>
            </a:pPr>
            <a:r>
              <a:rPr lang="en-US" sz="2400" u="sng" dirty="0"/>
              <a:t>Focus on </a:t>
            </a:r>
            <a:r>
              <a:rPr lang="en-US" sz="2400" u="sng" dirty="0" smtClean="0"/>
              <a:t>professional development </a:t>
            </a:r>
            <a:endParaRPr lang="en-US" sz="2400" u="sng" dirty="0"/>
          </a:p>
          <a:p>
            <a:pPr>
              <a:lnSpc>
                <a:spcPct val="90000"/>
              </a:lnSpc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30825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160" y="304800"/>
            <a:ext cx="8296275" cy="659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1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408" y="435592"/>
            <a:ext cx="8229600" cy="685800"/>
          </a:xfrm>
        </p:spPr>
        <p:txBody>
          <a:bodyPr/>
          <a:lstStyle/>
          <a:p>
            <a:r>
              <a:rPr lang="en-US" sz="2800" dirty="0"/>
              <a:t>Potential Development Opportunities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613744"/>
              </p:ext>
            </p:extLst>
          </p:nvPr>
        </p:nvGraphicFramePr>
        <p:xfrm>
          <a:off x="1651376" y="2142698"/>
          <a:ext cx="8839200" cy="3357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840"/>
                <a:gridCol w="1767840"/>
                <a:gridCol w="1798320"/>
                <a:gridCol w="1737360"/>
                <a:gridCol w="1767840"/>
              </a:tblGrid>
              <a:tr h="1678675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Outside Seminars /</a:t>
                      </a:r>
                    </a:p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College Courses</a:t>
                      </a:r>
                    </a:p>
                    <a:p>
                      <a:endParaRPr lang="en-US" sz="200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Self Directed </a:t>
                      </a:r>
                    </a:p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Experiential Learning</a:t>
                      </a:r>
                    </a:p>
                    <a:p>
                      <a:endParaRPr lang="en-US" sz="200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Improve Financial Acumen</a:t>
                      </a:r>
                    </a:p>
                    <a:p>
                      <a:endParaRPr lang="en-US" sz="200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Self-Directed</a:t>
                      </a:r>
                    </a:p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Knowledge</a:t>
                      </a:r>
                      <a:r>
                        <a:rPr lang="en-US" sz="2000" u="none" baseline="0" dirty="0" smtClean="0">
                          <a:solidFill>
                            <a:schemeClr val="bg1"/>
                          </a:solidFill>
                        </a:rPr>
                        <a:t> Transfer</a:t>
                      </a:r>
                    </a:p>
                    <a:p>
                      <a:pPr algn="l"/>
                      <a:endParaRPr lang="en-US" sz="2000" u="none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Open Chair</a:t>
                      </a:r>
                    </a:p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Staff meetings/ Department events</a:t>
                      </a:r>
                      <a:r>
                        <a:rPr lang="en-US" sz="2000" u="none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00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437110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Internal Workshops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Mentoring</a:t>
                      </a:r>
                    </a:p>
                    <a:p>
                      <a:pPr algn="ctr"/>
                      <a:endParaRPr lang="en-US" sz="200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Special Assignments/</a:t>
                      </a:r>
                      <a:r>
                        <a:rPr lang="en-US" sz="2000" u="none" baseline="0" dirty="0" smtClean="0">
                          <a:solidFill>
                            <a:schemeClr val="bg1"/>
                          </a:solidFill>
                        </a:rPr>
                        <a:t> Workgroups</a:t>
                      </a:r>
                    </a:p>
                    <a:p>
                      <a:pPr algn="ctr"/>
                      <a:endParaRPr lang="en-US" sz="2000" u="none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Books/</a:t>
                      </a:r>
                    </a:p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Readings</a:t>
                      </a:r>
                    </a:p>
                    <a:p>
                      <a:pPr algn="ctr"/>
                      <a:endParaRPr lang="en-US" sz="200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Other – Your Good</a:t>
                      </a:r>
                      <a:r>
                        <a:rPr lang="en-US" sz="2000" u="none" baseline="0" dirty="0" smtClean="0">
                          <a:solidFill>
                            <a:schemeClr val="bg1"/>
                          </a:solidFill>
                        </a:rPr>
                        <a:t> Ideas!</a:t>
                      </a:r>
                      <a:endParaRPr lang="en-US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686800" cy="762000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310" t="-7776" r="32062" b="4209"/>
          <a:stretch/>
        </p:blipFill>
        <p:spPr>
          <a:xfrm>
            <a:off x="2468880" y="-686157"/>
            <a:ext cx="6236581" cy="75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Development Focused</a:t>
            </a:r>
          </a:p>
          <a:p>
            <a:r>
              <a:rPr lang="en-US" dirty="0" smtClean="0"/>
              <a:t>Public Speaking Modules</a:t>
            </a:r>
          </a:p>
          <a:p>
            <a:r>
              <a:rPr lang="en-US" dirty="0" smtClean="0"/>
              <a:t>Improved Communication</a:t>
            </a:r>
          </a:p>
          <a:p>
            <a:r>
              <a:rPr lang="en-US" dirty="0" smtClean="0"/>
              <a:t>End of Program project</a:t>
            </a:r>
          </a:p>
          <a:p>
            <a:r>
              <a:rPr lang="en-US" dirty="0" smtClean="0"/>
              <a:t>Mentors Assigned</a:t>
            </a:r>
          </a:p>
          <a:p>
            <a:r>
              <a:rPr lang="en-US" dirty="0" smtClean="0"/>
              <a:t>Campus Tours and more….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49233"/>
            <a:ext cx="9753600" cy="601853"/>
          </a:xfrm>
        </p:spPr>
        <p:txBody>
          <a:bodyPr/>
          <a:lstStyle/>
          <a:p>
            <a:r>
              <a:rPr lang="en-US" dirty="0" smtClean="0"/>
              <a:t>Book Review: </a:t>
            </a:r>
            <a:r>
              <a:rPr lang="en-US" u="sng" dirty="0" smtClean="0"/>
              <a:t>From Good to Great</a:t>
            </a:r>
            <a:br>
              <a:rPr lang="en-US" u="sng" dirty="0" smtClean="0"/>
            </a:br>
            <a:r>
              <a:rPr lang="en-US" dirty="0" smtClean="0"/>
              <a:t>led by Jerry Gauriloff, UAlbany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779588"/>
            <a:ext cx="5994400" cy="4495800"/>
          </a:xfrm>
        </p:spPr>
      </p:pic>
    </p:spTree>
    <p:extLst>
      <p:ext uri="{BB962C8B-B14F-4D97-AF65-F5344CB8AC3E}">
        <p14:creationId xmlns:p14="http://schemas.microsoft.com/office/powerpoint/2010/main" val="25824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Participants will b</a:t>
            </a:r>
            <a:r>
              <a:rPr lang="en-US" sz="2800" dirty="0" smtClean="0"/>
              <a:t>e able to understand and explain the basic principles of supervising Research Foundation employees, including:</a:t>
            </a:r>
          </a:p>
          <a:p>
            <a:pPr>
              <a:buFontTx/>
              <a:buChar char="-"/>
            </a:pPr>
            <a:r>
              <a:rPr lang="en-US" sz="2000" dirty="0" smtClean="0"/>
              <a:t>classification of employees, student employees, independent contractors, and fellows.</a:t>
            </a:r>
          </a:p>
          <a:p>
            <a:pPr>
              <a:buFontTx/>
              <a:buChar char="-"/>
            </a:pPr>
            <a:r>
              <a:rPr lang="en-US" sz="2000" dirty="0" smtClean="0"/>
              <a:t>exempt versus nonexempt.</a:t>
            </a:r>
          </a:p>
          <a:p>
            <a:pPr>
              <a:buFontTx/>
              <a:buChar char="-"/>
            </a:pPr>
            <a:r>
              <a:rPr lang="en-US" sz="2000" dirty="0" smtClean="0"/>
              <a:t>leave under Family and Medical Leave Act (FMLA) and paid time off. </a:t>
            </a:r>
          </a:p>
          <a:p>
            <a:pPr>
              <a:buFontTx/>
              <a:buChar char="-"/>
            </a:pPr>
            <a:r>
              <a:rPr lang="en-US" sz="2000" dirty="0" smtClean="0"/>
              <a:t>recruitment and onboarding. </a:t>
            </a:r>
          </a:p>
          <a:p>
            <a:pPr>
              <a:buFontTx/>
              <a:buChar char="-"/>
            </a:pPr>
            <a:r>
              <a:rPr lang="en-US" sz="2000" dirty="0" smtClean="0"/>
              <a:t>performance management and professional development opportunities.</a:t>
            </a:r>
          </a:p>
          <a:p>
            <a:pPr>
              <a:buFontTx/>
              <a:buChar char="-"/>
            </a:pPr>
            <a:r>
              <a:rPr lang="en-US" sz="2000" dirty="0" smtClean="0"/>
              <a:t>concepts of employment-at-will and managing performance/behavior correction through progressive discipline.</a:t>
            </a:r>
          </a:p>
          <a:p>
            <a:pPr>
              <a:buFontTx/>
              <a:buChar char="-"/>
            </a:pPr>
            <a:r>
              <a:rPr lang="en-US" sz="2000" dirty="0" smtClean="0"/>
              <a:t>motivation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27997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4038601"/>
            <a:ext cx="4816257" cy="2706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 of Maritime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– Tugboat Simulator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93904"/>
            <a:ext cx="44704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324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32" y="842073"/>
            <a:ext cx="9753600" cy="601853"/>
          </a:xfrm>
        </p:spPr>
        <p:txBody>
          <a:bodyPr/>
          <a:lstStyle/>
          <a:p>
            <a:r>
              <a:rPr lang="en-US" dirty="0" smtClean="0"/>
              <a:t>UB Earthquake Simulator Tour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524000"/>
            <a:ext cx="3928533" cy="220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14800"/>
            <a:ext cx="6220408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4597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5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Employment-at-Will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A doctrine that states that an employment relationship may be terminated by the employer or employee at any time and for any or for no reason.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1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Employment-at-Will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31" y="1714184"/>
            <a:ext cx="9744269" cy="4546657"/>
          </a:xfrm>
        </p:spPr>
        <p:txBody>
          <a:bodyPr/>
          <a:lstStyle/>
          <a:p>
            <a:r>
              <a:rPr lang="en-US" sz="2800" dirty="0" smtClean="0"/>
              <a:t>Employees can be terminated at-will, but not for the following reasons:</a:t>
            </a:r>
          </a:p>
          <a:p>
            <a:pPr marL="625475" indent="-280988"/>
            <a:r>
              <a:rPr lang="en-US" sz="1800" dirty="0" smtClean="0"/>
              <a:t>Cannot be terminated for a discriminatory reason (e.g., based on the employee’s race, national origin, religion, color, sex, disability, etc.)</a:t>
            </a:r>
          </a:p>
          <a:p>
            <a:pPr marL="625475" indent="-280988"/>
            <a:endParaRPr lang="en-US" sz="1800" dirty="0" smtClean="0"/>
          </a:p>
          <a:p>
            <a:pPr marL="625475" indent="-280988"/>
            <a:r>
              <a:rPr lang="en-US" sz="1800" dirty="0" smtClean="0"/>
              <a:t>Cannot be terminated out of retaliation for performing a legally protected action (e.g., filing a Workers’ Compensation claim, filing a discrimination or harassment suit, participating in a workplace investigation, taking FMLA leave, refusing to perform illegal activities, etc.)</a:t>
            </a:r>
          </a:p>
          <a:p>
            <a:pPr marL="625475" indent="-280988"/>
            <a:endParaRPr lang="en-US" sz="1800" dirty="0" smtClean="0"/>
          </a:p>
          <a:p>
            <a:pPr marL="625475" indent="-280988"/>
            <a:r>
              <a:rPr lang="en-US" sz="1800" dirty="0" smtClean="0"/>
              <a:t>Cannot be terminated if the employee has an employment contract that outlines the terms of employment  (in other words, the contract terms supersede the employment-at-will doctrine).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481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Employment-at-Will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Steps for Supervisors to Minimize Employers Liability for Adverse Employment Actions</a:t>
            </a:r>
          </a:p>
          <a:p>
            <a:pPr indent="1588">
              <a:buNone/>
            </a:pPr>
            <a:r>
              <a:rPr lang="en-US" sz="2000" dirty="0" smtClean="0"/>
              <a:t>- Ensure your employment expectations for employees are clear.</a:t>
            </a:r>
          </a:p>
          <a:p>
            <a:pPr marL="512763" indent="-168275">
              <a:buNone/>
            </a:pPr>
            <a:r>
              <a:rPr lang="en-US" sz="2000" dirty="0" smtClean="0"/>
              <a:t>- Use disclaimers (at-will language) in the new hire process, including in offer letters and in new employee orientations.</a:t>
            </a:r>
          </a:p>
          <a:p>
            <a:pPr marL="512763" indent="-168275">
              <a:buNone/>
            </a:pPr>
            <a:r>
              <a:rPr lang="en-US" sz="2000" dirty="0" smtClean="0"/>
              <a:t>- Follow the RF’s Progressive Discipline Policy and Guidelines to demonstrate that if there is a termination there is a valid, nondiscriminatory reason for the termination.</a:t>
            </a:r>
          </a:p>
          <a:p>
            <a:pPr indent="1588">
              <a:buNone/>
            </a:pPr>
            <a:r>
              <a:rPr lang="en-US" sz="2000" dirty="0" smtClean="0"/>
              <a:t>- Document any disciplinary actions being taken.</a:t>
            </a:r>
          </a:p>
          <a:p>
            <a:pPr indent="1588">
              <a:buFontTx/>
              <a:buChar char="-"/>
            </a:pPr>
            <a:r>
              <a:rPr lang="en-US" sz="2000" dirty="0" smtClean="0"/>
              <a:t> Involve human resources in the disciplinary process.</a:t>
            </a:r>
          </a:p>
          <a:p>
            <a:pPr marL="512763" indent="-168275">
              <a:buFontTx/>
              <a:buChar char="-"/>
            </a:pPr>
            <a:r>
              <a:rPr lang="en-US" sz="2000" dirty="0" smtClean="0"/>
              <a:t>Engage employee relations and, if needed, legal counsel, prior to making decisions and/or taking adverse employment decisions.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3824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What is Progressive Discipline?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used by RF supervisor/coach to attempt to address employees’ performance and/or behavior issues.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Key </a:t>
            </a:r>
            <a:r>
              <a:rPr lang="en-US" dirty="0" smtClean="0"/>
              <a:t>is </a:t>
            </a:r>
            <a:r>
              <a:rPr lang="en-US" dirty="0"/>
              <a:t>to make the employee aware of the specific performance and/or behavior issue, and to give him/her the opportunity to improve in order to become successful in position.</a:t>
            </a:r>
          </a:p>
        </p:txBody>
      </p:sp>
    </p:spTree>
    <p:extLst>
      <p:ext uri="{BB962C8B-B14F-4D97-AF65-F5344CB8AC3E}">
        <p14:creationId xmlns:p14="http://schemas.microsoft.com/office/powerpoint/2010/main" val="1916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Principles of Progressive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Corrective</a:t>
            </a:r>
          </a:p>
          <a:p>
            <a:endParaRPr lang="en-US" dirty="0" smtClean="0"/>
          </a:p>
          <a:p>
            <a:r>
              <a:rPr lang="en-US" dirty="0" smtClean="0"/>
              <a:t>Fair and consistent</a:t>
            </a:r>
          </a:p>
          <a:p>
            <a:endParaRPr lang="en-US" dirty="0" smtClean="0"/>
          </a:p>
          <a:p>
            <a:r>
              <a:rPr lang="en-US" dirty="0" smtClean="0"/>
              <a:t>Employee is provided a chance to give his/her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692617"/>
            <a:ext cx="9753600" cy="601853"/>
          </a:xfrm>
        </p:spPr>
        <p:txBody>
          <a:bodyPr/>
          <a:lstStyle/>
          <a:p>
            <a:r>
              <a:rPr lang="en-US" b="0" dirty="0" smtClean="0"/>
              <a:t>Steps of Progressive Discipline</a:t>
            </a:r>
            <a:endParaRPr lang="en-US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8400" y="1600200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72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686800" cy="762000"/>
          </a:xfrm>
        </p:spPr>
        <p:txBody>
          <a:bodyPr/>
          <a:lstStyle/>
          <a:p>
            <a:r>
              <a:rPr lang="en-US" sz="3200" dirty="0"/>
              <a:t>Engagement and Morale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#1 reason employees leave their jobs because of their supervisor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Engagement </a:t>
            </a:r>
            <a:r>
              <a:rPr lang="en-US" sz="2400" dirty="0" smtClean="0"/>
              <a:t>teams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Business of the RF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Research Symposium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SPA fundamentals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Mentoring program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Leadership </a:t>
            </a:r>
            <a:r>
              <a:rPr lang="en-US" sz="2400" dirty="0"/>
              <a:t>Academy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Learning </a:t>
            </a:r>
            <a:r>
              <a:rPr lang="en-US" sz="2400" dirty="0" smtClean="0"/>
              <a:t>Tuesdays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sz="2400" u="sng" dirty="0"/>
          </a:p>
          <a:p>
            <a:pPr>
              <a:lnSpc>
                <a:spcPct val="90000"/>
              </a:lnSpc>
            </a:pPr>
            <a:endParaRPr lang="en-US"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1967346"/>
            <a:ext cx="40671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8005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26" t="15176" r="18524" b="2447"/>
          <a:stretch/>
        </p:blipFill>
        <p:spPr>
          <a:xfrm>
            <a:off x="3305033" y="1951631"/>
            <a:ext cx="5581934" cy="35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All Supervisors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Employee vs Independent Contractor</a:t>
            </a:r>
          </a:p>
          <a:p>
            <a:pPr lvl="1"/>
            <a:r>
              <a:rPr lang="en-US" dirty="0" smtClean="0"/>
              <a:t>Misclassifying employees can result in liability</a:t>
            </a:r>
          </a:p>
          <a:p>
            <a:pPr lvl="2"/>
            <a:r>
              <a:rPr lang="en-US" dirty="0" smtClean="0"/>
              <a:t>Minimum wage and overtime violations</a:t>
            </a:r>
          </a:p>
          <a:p>
            <a:pPr lvl="2"/>
            <a:r>
              <a:rPr lang="en-US" dirty="0" smtClean="0"/>
              <a:t>Benefits coverage violations</a:t>
            </a:r>
          </a:p>
          <a:p>
            <a:pPr lvl="2"/>
            <a:r>
              <a:rPr lang="en-US" dirty="0" smtClean="0"/>
              <a:t>Unpaid employment taxes</a:t>
            </a:r>
          </a:p>
          <a:p>
            <a:pPr lvl="2"/>
            <a:r>
              <a:rPr lang="en-US" dirty="0" smtClean="0"/>
              <a:t>Workers compensation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32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095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campuses, we heard…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Nepotism</a:t>
            </a:r>
          </a:p>
          <a:p>
            <a:r>
              <a:rPr lang="en-US" dirty="0" smtClean="0"/>
              <a:t>Union staff supervision</a:t>
            </a:r>
          </a:p>
          <a:p>
            <a:r>
              <a:rPr lang="en-US" dirty="0" smtClean="0"/>
              <a:t>ADA and FMLA notice to HR</a:t>
            </a:r>
          </a:p>
          <a:p>
            <a:r>
              <a:rPr lang="en-US" dirty="0" smtClean="0"/>
              <a:t>Employment at will</a:t>
            </a:r>
          </a:p>
          <a:p>
            <a:r>
              <a:rPr lang="en-US" dirty="0" smtClean="0"/>
              <a:t>Interviewing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All Supervisors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 vs Independent Contractor</a:t>
            </a:r>
          </a:p>
          <a:p>
            <a:pPr lvl="1"/>
            <a:r>
              <a:rPr lang="en-US" dirty="0" smtClean="0"/>
              <a:t>FLSA definition of “employee” is very broad</a:t>
            </a:r>
          </a:p>
          <a:p>
            <a:pPr lvl="1"/>
            <a:r>
              <a:rPr lang="en-US" dirty="0" smtClean="0"/>
              <a:t>Employment relationship – is the individual economically dependent on the employer?</a:t>
            </a:r>
          </a:p>
          <a:p>
            <a:pPr lvl="1"/>
            <a:r>
              <a:rPr lang="en-US" dirty="0" smtClean="0"/>
              <a:t>Independent Contractor – is the worker in business for him/her self?</a:t>
            </a:r>
          </a:p>
          <a:p>
            <a:pPr lvl="1"/>
            <a:r>
              <a:rPr lang="en-US" dirty="0" smtClean="0"/>
              <a:t>DOL 6 factor “economic realities” test</a:t>
            </a:r>
          </a:p>
        </p:txBody>
      </p:sp>
    </p:spTree>
    <p:extLst>
      <p:ext uri="{BB962C8B-B14F-4D97-AF65-F5344CB8AC3E}">
        <p14:creationId xmlns:p14="http://schemas.microsoft.com/office/powerpoint/2010/main" val="150991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All Supervisors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32798"/>
            <a:ext cx="9753600" cy="4830756"/>
          </a:xfrm>
        </p:spPr>
        <p:txBody>
          <a:bodyPr/>
          <a:lstStyle/>
          <a:p>
            <a:r>
              <a:rPr lang="en-US" dirty="0" smtClean="0"/>
              <a:t>Student Employees</a:t>
            </a:r>
          </a:p>
          <a:p>
            <a:pPr lvl="2"/>
            <a:r>
              <a:rPr lang="en-US" dirty="0" smtClean="0"/>
              <a:t>Must be enrolled full time</a:t>
            </a:r>
          </a:p>
          <a:p>
            <a:pPr lvl="2"/>
            <a:r>
              <a:rPr lang="en-US" dirty="0" smtClean="0"/>
              <a:t>Engaged in work related to their academic program</a:t>
            </a:r>
          </a:p>
          <a:p>
            <a:pPr lvl="2"/>
            <a:r>
              <a:rPr lang="en-US" dirty="0" smtClean="0"/>
              <a:t>Work part time</a:t>
            </a:r>
          </a:p>
          <a:p>
            <a:pPr lvl="2"/>
            <a:r>
              <a:rPr lang="en-US" dirty="0" smtClean="0"/>
              <a:t>Do not get benefits</a:t>
            </a:r>
          </a:p>
          <a:p>
            <a:r>
              <a:rPr lang="en-US" dirty="0" smtClean="0"/>
              <a:t>Fellowship Recipient</a:t>
            </a:r>
          </a:p>
          <a:p>
            <a:pPr lvl="2"/>
            <a:r>
              <a:rPr lang="en-US" dirty="0" smtClean="0"/>
              <a:t>support academic study or fellow-initiated research and recognize recipients promise as a research or teaching scholar</a:t>
            </a:r>
          </a:p>
          <a:p>
            <a:pPr lvl="2"/>
            <a:r>
              <a:rPr lang="en-US" dirty="0" smtClean="0"/>
              <a:t>No service to the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1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All Supervisors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33600" y="1905000"/>
          <a:ext cx="79248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EXEMPT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NON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EXEMPT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Paid as a salaried employee, not 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Can be paid hourly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or salaried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Paid for professional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obligation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Paid for every hour worked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Record time  off in full or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quarter day increments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Record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time off in hour or quarter hour increments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Submit monthly exception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reports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Submit bi-weekly time sheets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Not subject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to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 overtime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pay or minimum wage orders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All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hours worked over 40 are paid at time and a half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Eligible for a meal period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Required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to take a meal period and record on timesheet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5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All Supervisors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medical leave act (FMLA)</a:t>
            </a:r>
          </a:p>
          <a:p>
            <a:pPr lvl="1"/>
            <a:r>
              <a:rPr lang="en-US" dirty="0" smtClean="0"/>
              <a:t>1 year of service and 1250 hours in past 12 months</a:t>
            </a:r>
          </a:p>
          <a:p>
            <a:pPr lvl="1"/>
            <a:r>
              <a:rPr lang="en-US" dirty="0" smtClean="0"/>
              <a:t>Employees out with an illness or care of a family member for more than 3 consecutive calendar days (this includes weekends)</a:t>
            </a:r>
          </a:p>
          <a:p>
            <a:pPr lvl="1"/>
            <a:r>
              <a:rPr lang="en-US" dirty="0" smtClean="0"/>
              <a:t>Unpaid job protection</a:t>
            </a:r>
          </a:p>
          <a:p>
            <a:pPr lvl="2"/>
            <a:r>
              <a:rPr lang="en-US" dirty="0" smtClean="0"/>
              <a:t>May supplement with appropriate accruals</a:t>
            </a:r>
          </a:p>
          <a:p>
            <a:pPr lvl="1"/>
            <a:r>
              <a:rPr lang="en-US" dirty="0" smtClean="0"/>
              <a:t>Call HR!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57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All Supervisors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Vacation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rest and </a:t>
            </a:r>
            <a:r>
              <a:rPr lang="en-US" dirty="0" smtClean="0"/>
              <a:t>relaxation</a:t>
            </a:r>
          </a:p>
          <a:p>
            <a:pPr lvl="2"/>
            <a:r>
              <a:rPr lang="en-US" dirty="0" smtClean="0"/>
              <a:t>Approved in advance</a:t>
            </a:r>
          </a:p>
          <a:p>
            <a:r>
              <a:rPr lang="en-US" dirty="0" smtClean="0"/>
              <a:t>Sick leave</a:t>
            </a:r>
          </a:p>
          <a:p>
            <a:pPr lvl="1"/>
            <a:r>
              <a:rPr lang="en-US" dirty="0" smtClean="0"/>
              <a:t>Employee illness or injury</a:t>
            </a:r>
          </a:p>
          <a:p>
            <a:pPr lvl="2"/>
            <a:r>
              <a:rPr lang="en-US" dirty="0" smtClean="0"/>
              <a:t>Out 5 or more days, then need return to work note</a:t>
            </a:r>
          </a:p>
          <a:p>
            <a:pPr lvl="1"/>
            <a:r>
              <a:rPr lang="en-US" dirty="0" smtClean="0"/>
              <a:t>Family sick/bereavement – 15 sick days allowed</a:t>
            </a:r>
          </a:p>
          <a:p>
            <a:r>
              <a:rPr lang="en-US" dirty="0" smtClean="0"/>
              <a:t>Personal time – pressing personal business</a:t>
            </a:r>
          </a:p>
        </p:txBody>
      </p:sp>
    </p:spTree>
    <p:extLst>
      <p:ext uri="{BB962C8B-B14F-4D97-AF65-F5344CB8AC3E}">
        <p14:creationId xmlns:p14="http://schemas.microsoft.com/office/powerpoint/2010/main" val="163365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All Supervisors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Recruitment Issues</a:t>
            </a:r>
          </a:p>
          <a:p>
            <a:pPr lvl="1"/>
            <a:r>
              <a:rPr lang="en-US" dirty="0" smtClean="0"/>
              <a:t>Application process – make sure all applicants complete an RF application</a:t>
            </a:r>
          </a:p>
          <a:p>
            <a:pPr lvl="1"/>
            <a:r>
              <a:rPr lang="en-US" dirty="0" smtClean="0"/>
              <a:t>Interviewing </a:t>
            </a:r>
          </a:p>
          <a:p>
            <a:pPr lvl="1"/>
            <a:r>
              <a:rPr lang="en-US" dirty="0" smtClean="0"/>
              <a:t>Reference checks</a:t>
            </a:r>
          </a:p>
          <a:p>
            <a:pPr lvl="1"/>
            <a:r>
              <a:rPr lang="en-US" dirty="0" smtClean="0"/>
              <a:t>Nepotism Policy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705658"/>
            <a:ext cx="4572000" cy="22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94684"/>
      </p:ext>
    </p:extLst>
  </p:cSld>
  <p:clrMapOvr>
    <a:masterClrMapping/>
  </p:clrMapOvr>
</p:sld>
</file>

<file path=ppt/theme/theme1.xml><?xml version="1.0" encoding="utf-8"?>
<a:theme xmlns:a="http://schemas.openxmlformats.org/drawingml/2006/main" name="webinar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1306</Words>
  <Application>Microsoft Office PowerPoint</Application>
  <PresentationFormat>Widescreen</PresentationFormat>
  <Paragraphs>280</Paragraphs>
  <Slides>31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Wingdings</vt:lpstr>
      <vt:lpstr>webinar_template</vt:lpstr>
      <vt:lpstr> What All Supervisors Need to Know </vt:lpstr>
      <vt:lpstr>Learning Objectives</vt:lpstr>
      <vt:lpstr>What All Supervisors Need to Know</vt:lpstr>
      <vt:lpstr>What All Supervisors Need to Know</vt:lpstr>
      <vt:lpstr>What All Supervisors Need to Know</vt:lpstr>
      <vt:lpstr>What All Supervisors Need to Know</vt:lpstr>
      <vt:lpstr>What All Supervisors Need to Know</vt:lpstr>
      <vt:lpstr>What All Supervisors Need to Know</vt:lpstr>
      <vt:lpstr>What All Supervisors Need to Know</vt:lpstr>
      <vt:lpstr>What All Supervisors Need to Know</vt:lpstr>
      <vt:lpstr>What All Supervisors Need to Know</vt:lpstr>
      <vt:lpstr>On-Boarding at the Research Foundation</vt:lpstr>
      <vt:lpstr>Performance Management</vt:lpstr>
      <vt:lpstr>Supervision</vt:lpstr>
      <vt:lpstr>PowerPoint Presentation</vt:lpstr>
      <vt:lpstr>Potential Development Opportunities</vt:lpstr>
      <vt:lpstr>PowerPoint Presentation</vt:lpstr>
      <vt:lpstr>Leadership Academy</vt:lpstr>
      <vt:lpstr>Book Review: From Good to Great led by Jerry Gauriloff, UAlbany </vt:lpstr>
      <vt:lpstr>Tour of Maritime – Tugboat Simulator</vt:lpstr>
      <vt:lpstr>UB Earthquake Simulator Tour</vt:lpstr>
      <vt:lpstr>Employment-at-Will</vt:lpstr>
      <vt:lpstr>Employment-at-Will </vt:lpstr>
      <vt:lpstr>Employment-at-Will</vt:lpstr>
      <vt:lpstr>What is Progressive Discipline?</vt:lpstr>
      <vt:lpstr>Principles of Progressive Discipline</vt:lpstr>
      <vt:lpstr>Steps of Progressive Discipline</vt:lpstr>
      <vt:lpstr>Engagement and Morale</vt:lpstr>
      <vt:lpstr>Questions?</vt:lpstr>
      <vt:lpstr>PowerPoint Presentation</vt:lpstr>
      <vt:lpstr>From the campuses, we heard…</vt:lpstr>
    </vt:vector>
  </TitlesOfParts>
  <Company>Research Foundation of SUNY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Enrollment and Wellness Update</dc:title>
  <dc:creator>Christa Taylor</dc:creator>
  <cp:lastModifiedBy>Mattiske, Carolyn</cp:lastModifiedBy>
  <cp:revision>71</cp:revision>
  <cp:lastPrinted>2016-06-22T19:51:29Z</cp:lastPrinted>
  <dcterms:created xsi:type="dcterms:W3CDTF">2014-11-13T15:23:40Z</dcterms:created>
  <dcterms:modified xsi:type="dcterms:W3CDTF">2016-06-23T15:27:56Z</dcterms:modified>
</cp:coreProperties>
</file>