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96" r:id="rId2"/>
    <p:sldId id="263" r:id="rId3"/>
    <p:sldId id="365" r:id="rId4"/>
    <p:sldId id="362" r:id="rId5"/>
    <p:sldId id="363" r:id="rId6"/>
    <p:sldId id="364" r:id="rId7"/>
    <p:sldId id="366" r:id="rId8"/>
    <p:sldId id="400" r:id="rId9"/>
    <p:sldId id="401" r:id="rId10"/>
    <p:sldId id="402" r:id="rId11"/>
    <p:sldId id="403" r:id="rId12"/>
    <p:sldId id="404" r:id="rId13"/>
    <p:sldId id="336" r:id="rId14"/>
    <p:sldId id="372" r:id="rId15"/>
    <p:sldId id="373" r:id="rId16"/>
    <p:sldId id="374" r:id="rId17"/>
    <p:sldId id="376" r:id="rId18"/>
    <p:sldId id="344" r:id="rId19"/>
    <p:sldId id="345" r:id="rId20"/>
    <p:sldId id="338" r:id="rId21"/>
    <p:sldId id="386" r:id="rId22"/>
    <p:sldId id="377" r:id="rId23"/>
    <p:sldId id="387" r:id="rId24"/>
    <p:sldId id="396" r:id="rId25"/>
    <p:sldId id="397" r:id="rId26"/>
    <p:sldId id="398" r:id="rId27"/>
    <p:sldId id="399" r:id="rId28"/>
    <p:sldId id="383" r:id="rId29"/>
    <p:sldId id="384" r:id="rId30"/>
    <p:sldId id="385" r:id="rId31"/>
    <p:sldId id="326" r:id="rId32"/>
    <p:sldId id="272" r:id="rId33"/>
    <p:sldId id="335" r:id="rId34"/>
    <p:sldId id="388" r:id="rId35"/>
    <p:sldId id="389" r:id="rId36"/>
    <p:sldId id="391" r:id="rId37"/>
    <p:sldId id="392" r:id="rId38"/>
    <p:sldId id="393" r:id="rId39"/>
    <p:sldId id="407" r:id="rId40"/>
    <p:sldId id="315" r:id="rId41"/>
    <p:sldId id="340" r:id="rId42"/>
    <p:sldId id="360" r:id="rId43"/>
    <p:sldId id="341" r:id="rId44"/>
    <p:sldId id="359" r:id="rId45"/>
    <p:sldId id="406" r:id="rId46"/>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autoAdjust="0"/>
  </p:normalViewPr>
  <p:slideViewPr>
    <p:cSldViewPr snapToGrid="0">
      <p:cViewPr varScale="1">
        <p:scale>
          <a:sx n="115" d="100"/>
          <a:sy n="115" d="100"/>
        </p:scale>
        <p:origin x="8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1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DE622-9F03-4A3F-8B3D-99092EECCE25}" type="doc">
      <dgm:prSet loTypeId="urn:microsoft.com/office/officeart/2005/8/layout/hProcess9" loCatId="process" qsTypeId="urn:microsoft.com/office/officeart/2005/8/quickstyle/simple4" qsCatId="simple" csTypeId="urn:microsoft.com/office/officeart/2005/8/colors/accent1_1" csCatId="accent1" phldr="1"/>
      <dgm:spPr/>
      <dgm:t>
        <a:bodyPr/>
        <a:lstStyle/>
        <a:p>
          <a:endParaRPr lang="en-US"/>
        </a:p>
      </dgm:t>
    </dgm:pt>
    <dgm:pt modelId="{5DD8E9B6-B0A7-4CF4-8F29-62213C6C0EFE}">
      <dgm:prSet/>
      <dgm:spPr/>
      <dgm:t>
        <a:bodyPr/>
        <a:lstStyle/>
        <a:p>
          <a:pPr rtl="0"/>
          <a:r>
            <a:rPr lang="en-US" dirty="0" smtClean="0"/>
            <a:t>OMB Final Rule published </a:t>
          </a:r>
          <a:r>
            <a:rPr lang="en-US" u="sng" dirty="0" smtClean="0"/>
            <a:t>12/26/2013</a:t>
          </a:r>
          <a:endParaRPr lang="en-US" dirty="0"/>
        </a:p>
      </dgm:t>
    </dgm:pt>
    <dgm:pt modelId="{ACAD9C23-AA6D-43BD-9C13-033136EE7593}" type="parTrans" cxnId="{C44B9E10-67E5-4531-9764-B9F67EA63AC7}">
      <dgm:prSet/>
      <dgm:spPr/>
      <dgm:t>
        <a:bodyPr/>
        <a:lstStyle/>
        <a:p>
          <a:endParaRPr lang="en-US"/>
        </a:p>
      </dgm:t>
    </dgm:pt>
    <dgm:pt modelId="{4ED2CBC7-B2B6-42DD-AD8F-3372D47BD42C}" type="sibTrans" cxnId="{C44B9E10-67E5-4531-9764-B9F67EA63AC7}">
      <dgm:prSet/>
      <dgm:spPr/>
      <dgm:t>
        <a:bodyPr/>
        <a:lstStyle/>
        <a:p>
          <a:endParaRPr lang="en-US"/>
        </a:p>
      </dgm:t>
    </dgm:pt>
    <dgm:pt modelId="{0F862034-AEA8-459D-B839-A0A98DE813C8}">
      <dgm:prSet/>
      <dgm:spPr/>
      <dgm:t>
        <a:bodyPr/>
        <a:lstStyle/>
        <a:p>
          <a:pPr rtl="0"/>
          <a:r>
            <a:rPr lang="en-US" dirty="0" smtClean="0"/>
            <a:t>OMB Final Rule updated in Federal Register (FR),  with “technical corrections”, on </a:t>
          </a:r>
          <a:r>
            <a:rPr lang="en-US" u="sng" dirty="0" smtClean="0"/>
            <a:t>12/19/2014</a:t>
          </a:r>
          <a:r>
            <a:rPr lang="en-US" dirty="0" smtClean="0"/>
            <a:t> and published in 2 CFR Part 200</a:t>
          </a:r>
          <a:endParaRPr lang="en-US" dirty="0"/>
        </a:p>
      </dgm:t>
    </dgm:pt>
    <dgm:pt modelId="{EC2B9ACB-3C47-408C-9EC9-04C965A590A8}" type="parTrans" cxnId="{7C381A01-353A-4B51-975A-B225AA05E8A0}">
      <dgm:prSet/>
      <dgm:spPr/>
      <dgm:t>
        <a:bodyPr/>
        <a:lstStyle/>
        <a:p>
          <a:endParaRPr lang="en-US"/>
        </a:p>
      </dgm:t>
    </dgm:pt>
    <dgm:pt modelId="{C9EEF8D9-4D6F-4F03-916D-958041EDED8D}" type="sibTrans" cxnId="{7C381A01-353A-4B51-975A-B225AA05E8A0}">
      <dgm:prSet/>
      <dgm:spPr/>
      <dgm:t>
        <a:bodyPr/>
        <a:lstStyle/>
        <a:p>
          <a:endParaRPr lang="en-US"/>
        </a:p>
      </dgm:t>
    </dgm:pt>
    <dgm:pt modelId="{AF16B273-72A3-4999-83FD-AE8A2E952439}">
      <dgm:prSet/>
      <dgm:spPr/>
      <dgm:t>
        <a:bodyPr/>
        <a:lstStyle/>
        <a:p>
          <a:pPr rtl="0"/>
          <a:r>
            <a:rPr lang="en-US" dirty="0" smtClean="0"/>
            <a:t>Agency implementation of 12/19/2014  FR Notice considered “Interim Final Rule”,  but effective immediately</a:t>
          </a:r>
          <a:endParaRPr lang="en-US" dirty="0"/>
        </a:p>
      </dgm:t>
    </dgm:pt>
    <dgm:pt modelId="{8A191F13-428B-46EC-902A-2FCFE28CAD0E}" type="parTrans" cxnId="{B6C5034D-39A6-4371-AC79-D0C71FF69AE6}">
      <dgm:prSet/>
      <dgm:spPr/>
      <dgm:t>
        <a:bodyPr/>
        <a:lstStyle/>
        <a:p>
          <a:endParaRPr lang="en-US"/>
        </a:p>
      </dgm:t>
    </dgm:pt>
    <dgm:pt modelId="{99B11C93-9DE8-44D4-A970-EFFBF39B8877}" type="sibTrans" cxnId="{B6C5034D-39A6-4371-AC79-D0C71FF69AE6}">
      <dgm:prSet/>
      <dgm:spPr/>
      <dgm:t>
        <a:bodyPr/>
        <a:lstStyle/>
        <a:p>
          <a:endParaRPr lang="en-US"/>
        </a:p>
      </dgm:t>
    </dgm:pt>
    <dgm:pt modelId="{C4654A46-799C-4E0C-AC0B-147C0A1FDD99}">
      <dgm:prSet/>
      <dgm:spPr/>
      <dgm:t>
        <a:bodyPr/>
        <a:lstStyle/>
        <a:p>
          <a:pPr rtl="0"/>
          <a:r>
            <a:rPr lang="en-US" dirty="0" smtClean="0"/>
            <a:t>Public Comments to the 12/19/2014  FR Notice were submitted to OMB (RF endorsement 2/17/15 of COGR comments)</a:t>
          </a:r>
        </a:p>
      </dgm:t>
    </dgm:pt>
    <dgm:pt modelId="{1BCB036F-5E2A-479D-8751-3D2438A6B5DF}" type="parTrans" cxnId="{D5AB5150-5636-45AC-ACB2-CE2DC20F3514}">
      <dgm:prSet/>
      <dgm:spPr/>
      <dgm:t>
        <a:bodyPr/>
        <a:lstStyle/>
        <a:p>
          <a:endParaRPr lang="en-US"/>
        </a:p>
      </dgm:t>
    </dgm:pt>
    <dgm:pt modelId="{ACCE0C08-7AB3-4753-A5CB-8A6526AE9C93}" type="sibTrans" cxnId="{D5AB5150-5636-45AC-ACB2-CE2DC20F3514}">
      <dgm:prSet/>
      <dgm:spPr/>
      <dgm:t>
        <a:bodyPr/>
        <a:lstStyle/>
        <a:p>
          <a:endParaRPr lang="en-US"/>
        </a:p>
      </dgm:t>
    </dgm:pt>
    <dgm:pt modelId="{2945A95C-3DD1-4A4D-A207-0D7B2F6EEDB0}" type="pres">
      <dgm:prSet presAssocID="{4D2DE622-9F03-4A3F-8B3D-99092EECCE25}" presName="CompostProcess" presStyleCnt="0">
        <dgm:presLayoutVars>
          <dgm:dir/>
          <dgm:resizeHandles val="exact"/>
        </dgm:presLayoutVars>
      </dgm:prSet>
      <dgm:spPr/>
      <dgm:t>
        <a:bodyPr/>
        <a:lstStyle/>
        <a:p>
          <a:endParaRPr lang="en-US"/>
        </a:p>
      </dgm:t>
    </dgm:pt>
    <dgm:pt modelId="{A7C3D2D2-1A05-44CA-910F-53A9AF971DE1}" type="pres">
      <dgm:prSet presAssocID="{4D2DE622-9F03-4A3F-8B3D-99092EECCE25}" presName="arrow" presStyleLbl="bgShp" presStyleIdx="0" presStyleCnt="1"/>
      <dgm:spPr/>
    </dgm:pt>
    <dgm:pt modelId="{651A8382-16BB-49BA-BBED-9FE1ADC55011}" type="pres">
      <dgm:prSet presAssocID="{4D2DE622-9F03-4A3F-8B3D-99092EECCE25}" presName="linearProcess" presStyleCnt="0"/>
      <dgm:spPr/>
    </dgm:pt>
    <dgm:pt modelId="{822B4638-01CA-4B7C-88F1-B733EBEA8976}" type="pres">
      <dgm:prSet presAssocID="{5DD8E9B6-B0A7-4CF4-8F29-62213C6C0EFE}" presName="textNode" presStyleLbl="node1" presStyleIdx="0" presStyleCnt="4">
        <dgm:presLayoutVars>
          <dgm:bulletEnabled val="1"/>
        </dgm:presLayoutVars>
      </dgm:prSet>
      <dgm:spPr/>
      <dgm:t>
        <a:bodyPr/>
        <a:lstStyle/>
        <a:p>
          <a:endParaRPr lang="en-US"/>
        </a:p>
      </dgm:t>
    </dgm:pt>
    <dgm:pt modelId="{546F9F68-3F8F-4EF7-8937-9057A45372CA}" type="pres">
      <dgm:prSet presAssocID="{4ED2CBC7-B2B6-42DD-AD8F-3372D47BD42C}" presName="sibTrans" presStyleCnt="0"/>
      <dgm:spPr/>
    </dgm:pt>
    <dgm:pt modelId="{AEB51090-83D9-4883-9E20-47734433AB41}" type="pres">
      <dgm:prSet presAssocID="{0F862034-AEA8-459D-B839-A0A98DE813C8}" presName="textNode" presStyleLbl="node1" presStyleIdx="1" presStyleCnt="4">
        <dgm:presLayoutVars>
          <dgm:bulletEnabled val="1"/>
        </dgm:presLayoutVars>
      </dgm:prSet>
      <dgm:spPr/>
      <dgm:t>
        <a:bodyPr/>
        <a:lstStyle/>
        <a:p>
          <a:endParaRPr lang="en-US"/>
        </a:p>
      </dgm:t>
    </dgm:pt>
    <dgm:pt modelId="{5DDECEAB-C376-4518-9165-D86D6EA97A45}" type="pres">
      <dgm:prSet presAssocID="{C9EEF8D9-4D6F-4F03-916D-958041EDED8D}" presName="sibTrans" presStyleCnt="0"/>
      <dgm:spPr/>
    </dgm:pt>
    <dgm:pt modelId="{06100022-4D43-4BBA-99BB-A641F66AAC5E}" type="pres">
      <dgm:prSet presAssocID="{AF16B273-72A3-4999-83FD-AE8A2E952439}" presName="textNode" presStyleLbl="node1" presStyleIdx="2" presStyleCnt="4">
        <dgm:presLayoutVars>
          <dgm:bulletEnabled val="1"/>
        </dgm:presLayoutVars>
      </dgm:prSet>
      <dgm:spPr/>
      <dgm:t>
        <a:bodyPr/>
        <a:lstStyle/>
        <a:p>
          <a:endParaRPr lang="en-US"/>
        </a:p>
      </dgm:t>
    </dgm:pt>
    <dgm:pt modelId="{E3679C99-7881-4903-800B-5EA956F8FA9B}" type="pres">
      <dgm:prSet presAssocID="{99B11C93-9DE8-44D4-A970-EFFBF39B8877}" presName="sibTrans" presStyleCnt="0"/>
      <dgm:spPr/>
    </dgm:pt>
    <dgm:pt modelId="{8B2B6962-B2FF-49A2-8A06-E3D13440B402}" type="pres">
      <dgm:prSet presAssocID="{C4654A46-799C-4E0C-AC0B-147C0A1FDD99}" presName="textNode" presStyleLbl="node1" presStyleIdx="3" presStyleCnt="4">
        <dgm:presLayoutVars>
          <dgm:bulletEnabled val="1"/>
        </dgm:presLayoutVars>
      </dgm:prSet>
      <dgm:spPr/>
      <dgm:t>
        <a:bodyPr/>
        <a:lstStyle/>
        <a:p>
          <a:endParaRPr lang="en-US"/>
        </a:p>
      </dgm:t>
    </dgm:pt>
  </dgm:ptLst>
  <dgm:cxnLst>
    <dgm:cxn modelId="{D5AB5150-5636-45AC-ACB2-CE2DC20F3514}" srcId="{4D2DE622-9F03-4A3F-8B3D-99092EECCE25}" destId="{C4654A46-799C-4E0C-AC0B-147C0A1FDD99}" srcOrd="3" destOrd="0" parTransId="{1BCB036F-5E2A-479D-8751-3D2438A6B5DF}" sibTransId="{ACCE0C08-7AB3-4753-A5CB-8A6526AE9C93}"/>
    <dgm:cxn modelId="{C44B9E10-67E5-4531-9764-B9F67EA63AC7}" srcId="{4D2DE622-9F03-4A3F-8B3D-99092EECCE25}" destId="{5DD8E9B6-B0A7-4CF4-8F29-62213C6C0EFE}" srcOrd="0" destOrd="0" parTransId="{ACAD9C23-AA6D-43BD-9C13-033136EE7593}" sibTransId="{4ED2CBC7-B2B6-42DD-AD8F-3372D47BD42C}"/>
    <dgm:cxn modelId="{0337315B-8448-4DF3-AE93-EF082697E19D}" type="presOf" srcId="{AF16B273-72A3-4999-83FD-AE8A2E952439}" destId="{06100022-4D43-4BBA-99BB-A641F66AAC5E}" srcOrd="0" destOrd="0" presId="urn:microsoft.com/office/officeart/2005/8/layout/hProcess9"/>
    <dgm:cxn modelId="{7C381A01-353A-4B51-975A-B225AA05E8A0}" srcId="{4D2DE622-9F03-4A3F-8B3D-99092EECCE25}" destId="{0F862034-AEA8-459D-B839-A0A98DE813C8}" srcOrd="1" destOrd="0" parTransId="{EC2B9ACB-3C47-408C-9EC9-04C965A590A8}" sibTransId="{C9EEF8D9-4D6F-4F03-916D-958041EDED8D}"/>
    <dgm:cxn modelId="{B6C5034D-39A6-4371-AC79-D0C71FF69AE6}" srcId="{4D2DE622-9F03-4A3F-8B3D-99092EECCE25}" destId="{AF16B273-72A3-4999-83FD-AE8A2E952439}" srcOrd="2" destOrd="0" parTransId="{8A191F13-428B-46EC-902A-2FCFE28CAD0E}" sibTransId="{99B11C93-9DE8-44D4-A970-EFFBF39B8877}"/>
    <dgm:cxn modelId="{3970BAAC-4BAD-4027-A43F-81D96440584F}" type="presOf" srcId="{5DD8E9B6-B0A7-4CF4-8F29-62213C6C0EFE}" destId="{822B4638-01CA-4B7C-88F1-B733EBEA8976}" srcOrd="0" destOrd="0" presId="urn:microsoft.com/office/officeart/2005/8/layout/hProcess9"/>
    <dgm:cxn modelId="{AC4D0E40-E7BB-492D-9479-6A617B1667BE}" type="presOf" srcId="{C4654A46-799C-4E0C-AC0B-147C0A1FDD99}" destId="{8B2B6962-B2FF-49A2-8A06-E3D13440B402}" srcOrd="0" destOrd="0" presId="urn:microsoft.com/office/officeart/2005/8/layout/hProcess9"/>
    <dgm:cxn modelId="{00D9C222-9467-4CA1-BF39-A5F550CF837C}" type="presOf" srcId="{4D2DE622-9F03-4A3F-8B3D-99092EECCE25}" destId="{2945A95C-3DD1-4A4D-A207-0D7B2F6EEDB0}" srcOrd="0" destOrd="0" presId="urn:microsoft.com/office/officeart/2005/8/layout/hProcess9"/>
    <dgm:cxn modelId="{410BB366-D495-45B3-AF72-AE46F3E84C5E}" type="presOf" srcId="{0F862034-AEA8-459D-B839-A0A98DE813C8}" destId="{AEB51090-83D9-4883-9E20-47734433AB41}" srcOrd="0" destOrd="0" presId="urn:microsoft.com/office/officeart/2005/8/layout/hProcess9"/>
    <dgm:cxn modelId="{41281AE4-F417-4F3D-8493-27CC2EAD6453}" type="presParOf" srcId="{2945A95C-3DD1-4A4D-A207-0D7B2F6EEDB0}" destId="{A7C3D2D2-1A05-44CA-910F-53A9AF971DE1}" srcOrd="0" destOrd="0" presId="urn:microsoft.com/office/officeart/2005/8/layout/hProcess9"/>
    <dgm:cxn modelId="{38CDB1DD-2579-4B0A-8006-6B01FCC92B82}" type="presParOf" srcId="{2945A95C-3DD1-4A4D-A207-0D7B2F6EEDB0}" destId="{651A8382-16BB-49BA-BBED-9FE1ADC55011}" srcOrd="1" destOrd="0" presId="urn:microsoft.com/office/officeart/2005/8/layout/hProcess9"/>
    <dgm:cxn modelId="{5D271CD9-F24F-494B-A785-E6E636EE3358}" type="presParOf" srcId="{651A8382-16BB-49BA-BBED-9FE1ADC55011}" destId="{822B4638-01CA-4B7C-88F1-B733EBEA8976}" srcOrd="0" destOrd="0" presId="urn:microsoft.com/office/officeart/2005/8/layout/hProcess9"/>
    <dgm:cxn modelId="{915C87E2-3D1A-4BF3-AA4C-FDCD9AE7BC1A}" type="presParOf" srcId="{651A8382-16BB-49BA-BBED-9FE1ADC55011}" destId="{546F9F68-3F8F-4EF7-8937-9057A45372CA}" srcOrd="1" destOrd="0" presId="urn:microsoft.com/office/officeart/2005/8/layout/hProcess9"/>
    <dgm:cxn modelId="{5C9CDD75-4321-4D21-A318-6E0F50BCD2C3}" type="presParOf" srcId="{651A8382-16BB-49BA-BBED-9FE1ADC55011}" destId="{AEB51090-83D9-4883-9E20-47734433AB41}" srcOrd="2" destOrd="0" presId="urn:microsoft.com/office/officeart/2005/8/layout/hProcess9"/>
    <dgm:cxn modelId="{690D797D-8847-4EF5-828A-1BDF6CC3F1AF}" type="presParOf" srcId="{651A8382-16BB-49BA-BBED-9FE1ADC55011}" destId="{5DDECEAB-C376-4518-9165-D86D6EA97A45}" srcOrd="3" destOrd="0" presId="urn:microsoft.com/office/officeart/2005/8/layout/hProcess9"/>
    <dgm:cxn modelId="{6FE5EA12-5F72-4850-8ECB-9520272EC8A4}" type="presParOf" srcId="{651A8382-16BB-49BA-BBED-9FE1ADC55011}" destId="{06100022-4D43-4BBA-99BB-A641F66AAC5E}" srcOrd="4" destOrd="0" presId="urn:microsoft.com/office/officeart/2005/8/layout/hProcess9"/>
    <dgm:cxn modelId="{CBAE6CDB-6102-4715-B70A-B7F371ADD177}" type="presParOf" srcId="{651A8382-16BB-49BA-BBED-9FE1ADC55011}" destId="{E3679C99-7881-4903-800B-5EA956F8FA9B}" srcOrd="5" destOrd="0" presId="urn:microsoft.com/office/officeart/2005/8/layout/hProcess9"/>
    <dgm:cxn modelId="{4BD6DD07-F867-4579-8B5F-67E8FC9853EF}" type="presParOf" srcId="{651A8382-16BB-49BA-BBED-9FE1ADC55011}" destId="{8B2B6962-B2FF-49A2-8A06-E3D13440B40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06AD4-FA6D-487E-B4DF-89BD193D5817}" type="doc">
      <dgm:prSet loTypeId="urn:microsoft.com/office/officeart/2005/8/layout/process2" loCatId="process" qsTypeId="urn:microsoft.com/office/officeart/2005/8/quickstyle/simple2" qsCatId="simple" csTypeId="urn:microsoft.com/office/officeart/2005/8/colors/accent1_4" csCatId="accent1" phldr="1"/>
      <dgm:spPr/>
      <dgm:t>
        <a:bodyPr/>
        <a:lstStyle/>
        <a:p>
          <a:endParaRPr lang="en-US"/>
        </a:p>
      </dgm:t>
    </dgm:pt>
    <dgm:pt modelId="{75BCD7DD-E71F-4DE4-A4A5-4959913C766A}">
      <dgm:prSet phldrT="[Text]"/>
      <dgm:spPr/>
      <dgm:t>
        <a:bodyPr/>
        <a:lstStyle/>
        <a:p>
          <a:r>
            <a:rPr lang="en-US" dirty="0" smtClean="0">
              <a:solidFill>
                <a:schemeClr val="accent4"/>
              </a:solidFill>
            </a:rPr>
            <a:t>Research Business Models Subcommittee Working Group will Assemble Packet including:                                                              1. Transmittal Memo                                                                         2. Draft Federal Register Notice                                                       3. Proposed overlay of RTC</a:t>
          </a:r>
        </a:p>
        <a:p>
          <a:r>
            <a:rPr lang="en-US" dirty="0" smtClean="0">
              <a:solidFill>
                <a:srgbClr val="FF0000"/>
              </a:solidFill>
            </a:rPr>
            <a:t>COMPLETE</a:t>
          </a:r>
          <a:endParaRPr lang="en-US" dirty="0">
            <a:solidFill>
              <a:srgbClr val="FF0000"/>
            </a:solidFill>
          </a:endParaRPr>
        </a:p>
      </dgm:t>
    </dgm:pt>
    <dgm:pt modelId="{545E9E6E-DCB3-4D4F-AE46-E915B8DEE9EA}" type="parTrans" cxnId="{4C19E794-EDD1-4EFB-8B03-2BB9C923F6B8}">
      <dgm:prSet/>
      <dgm:spPr/>
      <dgm:t>
        <a:bodyPr/>
        <a:lstStyle/>
        <a:p>
          <a:endParaRPr lang="en-US">
            <a:solidFill>
              <a:schemeClr val="accent4"/>
            </a:solidFill>
          </a:endParaRPr>
        </a:p>
      </dgm:t>
    </dgm:pt>
    <dgm:pt modelId="{6FD4763D-9D85-4B85-962C-47F10FCACFD4}" type="sibTrans" cxnId="{4C19E794-EDD1-4EFB-8B03-2BB9C923F6B8}">
      <dgm:prSet/>
      <dgm:spPr/>
      <dgm:t>
        <a:bodyPr/>
        <a:lstStyle/>
        <a:p>
          <a:endParaRPr lang="en-US" dirty="0">
            <a:solidFill>
              <a:schemeClr val="accent4"/>
            </a:solidFill>
          </a:endParaRPr>
        </a:p>
      </dgm:t>
    </dgm:pt>
    <dgm:pt modelId="{363A9257-1A42-4CC3-89D6-341C44A8536D}">
      <dgm:prSet phldrT="[Text]"/>
      <dgm:spPr/>
      <dgm:t>
        <a:bodyPr/>
        <a:lstStyle/>
        <a:p>
          <a:r>
            <a:rPr lang="en-US" dirty="0" smtClean="0">
              <a:solidFill>
                <a:schemeClr val="accent4"/>
              </a:solidFill>
            </a:rPr>
            <a:t>Transmit packet to co-Chairs (NSF and NIH)</a:t>
          </a:r>
        </a:p>
        <a:p>
          <a:r>
            <a:rPr lang="en-US" dirty="0" smtClean="0">
              <a:solidFill>
                <a:srgbClr val="FF0000"/>
              </a:solidFill>
            </a:rPr>
            <a:t>COMPLETE</a:t>
          </a:r>
          <a:endParaRPr lang="en-US" dirty="0">
            <a:solidFill>
              <a:srgbClr val="FF0000"/>
            </a:solidFill>
          </a:endParaRPr>
        </a:p>
      </dgm:t>
    </dgm:pt>
    <dgm:pt modelId="{2884E1B1-192F-42B5-91DC-DA9941DE6566}" type="parTrans" cxnId="{ECE06E81-F8DB-416A-8144-570D6B95069A}">
      <dgm:prSet/>
      <dgm:spPr/>
      <dgm:t>
        <a:bodyPr/>
        <a:lstStyle/>
        <a:p>
          <a:endParaRPr lang="en-US">
            <a:solidFill>
              <a:schemeClr val="accent4"/>
            </a:solidFill>
          </a:endParaRPr>
        </a:p>
      </dgm:t>
    </dgm:pt>
    <dgm:pt modelId="{43AEDFB8-F707-4FAC-AE03-1CC450E7C6E3}" type="sibTrans" cxnId="{ECE06E81-F8DB-416A-8144-570D6B95069A}">
      <dgm:prSet/>
      <dgm:spPr/>
      <dgm:t>
        <a:bodyPr/>
        <a:lstStyle/>
        <a:p>
          <a:endParaRPr lang="en-US" dirty="0">
            <a:solidFill>
              <a:schemeClr val="accent4"/>
            </a:solidFill>
          </a:endParaRPr>
        </a:p>
      </dgm:t>
    </dgm:pt>
    <dgm:pt modelId="{D2B85862-12A2-47EF-AA7A-614BFBE67E01}">
      <dgm:prSet phldrT="[Text]"/>
      <dgm:spPr/>
      <dgm:t>
        <a:bodyPr/>
        <a:lstStyle/>
        <a:p>
          <a:r>
            <a:rPr lang="en-US" dirty="0" smtClean="0">
              <a:solidFill>
                <a:schemeClr val="accent4"/>
              </a:solidFill>
            </a:rPr>
            <a:t>Working Group will decide clearance process</a:t>
          </a:r>
        </a:p>
        <a:p>
          <a:r>
            <a:rPr lang="en-US" dirty="0" smtClean="0">
              <a:solidFill>
                <a:srgbClr val="FF0000"/>
              </a:solidFill>
            </a:rPr>
            <a:t>Currently with Committee on Science</a:t>
          </a:r>
        </a:p>
        <a:p>
          <a:r>
            <a:rPr lang="en-US" dirty="0" smtClean="0">
              <a:solidFill>
                <a:srgbClr val="FF0000"/>
              </a:solidFill>
            </a:rPr>
            <a:t>(Unknown Time Frame – Target Fall)</a:t>
          </a:r>
          <a:endParaRPr lang="en-US" dirty="0">
            <a:solidFill>
              <a:srgbClr val="FF0000"/>
            </a:solidFill>
          </a:endParaRPr>
        </a:p>
      </dgm:t>
    </dgm:pt>
    <dgm:pt modelId="{E4FCE3B6-F7C9-4D48-83CC-DD8F2FA6F6AC}" type="parTrans" cxnId="{7091234E-75B3-4A10-B288-AE7E0C288A20}">
      <dgm:prSet/>
      <dgm:spPr/>
      <dgm:t>
        <a:bodyPr/>
        <a:lstStyle/>
        <a:p>
          <a:endParaRPr lang="en-US">
            <a:solidFill>
              <a:schemeClr val="accent4"/>
            </a:solidFill>
          </a:endParaRPr>
        </a:p>
      </dgm:t>
    </dgm:pt>
    <dgm:pt modelId="{D2882DF5-AF32-47AC-A4CE-B1DDFA2C8C80}" type="sibTrans" cxnId="{7091234E-75B3-4A10-B288-AE7E0C288A20}">
      <dgm:prSet/>
      <dgm:spPr/>
      <dgm:t>
        <a:bodyPr/>
        <a:lstStyle/>
        <a:p>
          <a:endParaRPr lang="en-US">
            <a:solidFill>
              <a:schemeClr val="accent4"/>
            </a:solidFill>
          </a:endParaRPr>
        </a:p>
      </dgm:t>
    </dgm:pt>
    <dgm:pt modelId="{DEC10EC6-3A65-46A9-90F0-2B0A339EBC79}" type="pres">
      <dgm:prSet presAssocID="{5AC06AD4-FA6D-487E-B4DF-89BD193D5817}" presName="linearFlow" presStyleCnt="0">
        <dgm:presLayoutVars>
          <dgm:resizeHandles val="exact"/>
        </dgm:presLayoutVars>
      </dgm:prSet>
      <dgm:spPr/>
      <dgm:t>
        <a:bodyPr/>
        <a:lstStyle/>
        <a:p>
          <a:endParaRPr lang="en-US"/>
        </a:p>
      </dgm:t>
    </dgm:pt>
    <dgm:pt modelId="{7E1E155F-CA73-421F-94B2-D15779235711}" type="pres">
      <dgm:prSet presAssocID="{75BCD7DD-E71F-4DE4-A4A5-4959913C766A}" presName="node" presStyleLbl="node1" presStyleIdx="0" presStyleCnt="3">
        <dgm:presLayoutVars>
          <dgm:bulletEnabled val="1"/>
        </dgm:presLayoutVars>
      </dgm:prSet>
      <dgm:spPr/>
      <dgm:t>
        <a:bodyPr/>
        <a:lstStyle/>
        <a:p>
          <a:endParaRPr lang="en-US"/>
        </a:p>
      </dgm:t>
    </dgm:pt>
    <dgm:pt modelId="{C20A8082-8F8A-4553-B7D2-B91F7A871D38}" type="pres">
      <dgm:prSet presAssocID="{6FD4763D-9D85-4B85-962C-47F10FCACFD4}" presName="sibTrans" presStyleLbl="sibTrans2D1" presStyleIdx="0" presStyleCnt="2"/>
      <dgm:spPr/>
      <dgm:t>
        <a:bodyPr/>
        <a:lstStyle/>
        <a:p>
          <a:endParaRPr lang="en-US"/>
        </a:p>
      </dgm:t>
    </dgm:pt>
    <dgm:pt modelId="{14896FC0-8D88-4715-937C-4C11600406FD}" type="pres">
      <dgm:prSet presAssocID="{6FD4763D-9D85-4B85-962C-47F10FCACFD4}" presName="connectorText" presStyleLbl="sibTrans2D1" presStyleIdx="0" presStyleCnt="2"/>
      <dgm:spPr/>
      <dgm:t>
        <a:bodyPr/>
        <a:lstStyle/>
        <a:p>
          <a:endParaRPr lang="en-US"/>
        </a:p>
      </dgm:t>
    </dgm:pt>
    <dgm:pt modelId="{54F6A5AE-3A03-42FE-837A-2D4E914D4797}" type="pres">
      <dgm:prSet presAssocID="{363A9257-1A42-4CC3-89D6-341C44A8536D}" presName="node" presStyleLbl="node1" presStyleIdx="1" presStyleCnt="3">
        <dgm:presLayoutVars>
          <dgm:bulletEnabled val="1"/>
        </dgm:presLayoutVars>
      </dgm:prSet>
      <dgm:spPr/>
      <dgm:t>
        <a:bodyPr/>
        <a:lstStyle/>
        <a:p>
          <a:endParaRPr lang="en-US"/>
        </a:p>
      </dgm:t>
    </dgm:pt>
    <dgm:pt modelId="{A41DC7AF-859D-4101-9316-CB8A848EA5A2}" type="pres">
      <dgm:prSet presAssocID="{43AEDFB8-F707-4FAC-AE03-1CC450E7C6E3}" presName="sibTrans" presStyleLbl="sibTrans2D1" presStyleIdx="1" presStyleCnt="2"/>
      <dgm:spPr/>
      <dgm:t>
        <a:bodyPr/>
        <a:lstStyle/>
        <a:p>
          <a:endParaRPr lang="en-US"/>
        </a:p>
      </dgm:t>
    </dgm:pt>
    <dgm:pt modelId="{574424A8-2299-4750-A0E5-7F1643B64C75}" type="pres">
      <dgm:prSet presAssocID="{43AEDFB8-F707-4FAC-AE03-1CC450E7C6E3}" presName="connectorText" presStyleLbl="sibTrans2D1" presStyleIdx="1" presStyleCnt="2"/>
      <dgm:spPr/>
      <dgm:t>
        <a:bodyPr/>
        <a:lstStyle/>
        <a:p>
          <a:endParaRPr lang="en-US"/>
        </a:p>
      </dgm:t>
    </dgm:pt>
    <dgm:pt modelId="{ACDD8B8D-C843-448A-9F32-5FA0FD9F10A9}" type="pres">
      <dgm:prSet presAssocID="{D2B85862-12A2-47EF-AA7A-614BFBE67E01}" presName="node" presStyleLbl="node1" presStyleIdx="2" presStyleCnt="3">
        <dgm:presLayoutVars>
          <dgm:bulletEnabled val="1"/>
        </dgm:presLayoutVars>
      </dgm:prSet>
      <dgm:spPr/>
      <dgm:t>
        <a:bodyPr/>
        <a:lstStyle/>
        <a:p>
          <a:endParaRPr lang="en-US"/>
        </a:p>
      </dgm:t>
    </dgm:pt>
  </dgm:ptLst>
  <dgm:cxnLst>
    <dgm:cxn modelId="{BD49CBA6-995A-473F-BB6D-FCF5900311A8}" type="presOf" srcId="{6FD4763D-9D85-4B85-962C-47F10FCACFD4}" destId="{14896FC0-8D88-4715-937C-4C11600406FD}" srcOrd="1" destOrd="0" presId="urn:microsoft.com/office/officeart/2005/8/layout/process2"/>
    <dgm:cxn modelId="{547209CA-A526-47E7-B6EA-EF3410325D49}" type="presOf" srcId="{75BCD7DD-E71F-4DE4-A4A5-4959913C766A}" destId="{7E1E155F-CA73-421F-94B2-D15779235711}" srcOrd="0" destOrd="0" presId="urn:microsoft.com/office/officeart/2005/8/layout/process2"/>
    <dgm:cxn modelId="{B7288E8B-817B-45D3-89F8-238FA8F83D4E}" type="presOf" srcId="{363A9257-1A42-4CC3-89D6-341C44A8536D}" destId="{54F6A5AE-3A03-42FE-837A-2D4E914D4797}" srcOrd="0" destOrd="0" presId="urn:microsoft.com/office/officeart/2005/8/layout/process2"/>
    <dgm:cxn modelId="{82BCCEC6-2140-4820-B081-984735A32DCE}" type="presOf" srcId="{43AEDFB8-F707-4FAC-AE03-1CC450E7C6E3}" destId="{A41DC7AF-859D-4101-9316-CB8A848EA5A2}" srcOrd="0" destOrd="0" presId="urn:microsoft.com/office/officeart/2005/8/layout/process2"/>
    <dgm:cxn modelId="{AF24169F-0D94-40E5-960D-4F4F8439DBF8}" type="presOf" srcId="{5AC06AD4-FA6D-487E-B4DF-89BD193D5817}" destId="{DEC10EC6-3A65-46A9-90F0-2B0A339EBC79}" srcOrd="0" destOrd="0" presId="urn:microsoft.com/office/officeart/2005/8/layout/process2"/>
    <dgm:cxn modelId="{194972CD-9016-4B61-AEB7-B92521E34616}" type="presOf" srcId="{D2B85862-12A2-47EF-AA7A-614BFBE67E01}" destId="{ACDD8B8D-C843-448A-9F32-5FA0FD9F10A9}" srcOrd="0" destOrd="0" presId="urn:microsoft.com/office/officeart/2005/8/layout/process2"/>
    <dgm:cxn modelId="{7082E2AB-7E2F-4FA9-8EA7-668CCF4B4843}" type="presOf" srcId="{43AEDFB8-F707-4FAC-AE03-1CC450E7C6E3}" destId="{574424A8-2299-4750-A0E5-7F1643B64C75}" srcOrd="1" destOrd="0" presId="urn:microsoft.com/office/officeart/2005/8/layout/process2"/>
    <dgm:cxn modelId="{ECE06E81-F8DB-416A-8144-570D6B95069A}" srcId="{5AC06AD4-FA6D-487E-B4DF-89BD193D5817}" destId="{363A9257-1A42-4CC3-89D6-341C44A8536D}" srcOrd="1" destOrd="0" parTransId="{2884E1B1-192F-42B5-91DC-DA9941DE6566}" sibTransId="{43AEDFB8-F707-4FAC-AE03-1CC450E7C6E3}"/>
    <dgm:cxn modelId="{7091234E-75B3-4A10-B288-AE7E0C288A20}" srcId="{5AC06AD4-FA6D-487E-B4DF-89BD193D5817}" destId="{D2B85862-12A2-47EF-AA7A-614BFBE67E01}" srcOrd="2" destOrd="0" parTransId="{E4FCE3B6-F7C9-4D48-83CC-DD8F2FA6F6AC}" sibTransId="{D2882DF5-AF32-47AC-A4CE-B1DDFA2C8C80}"/>
    <dgm:cxn modelId="{4C19E794-EDD1-4EFB-8B03-2BB9C923F6B8}" srcId="{5AC06AD4-FA6D-487E-B4DF-89BD193D5817}" destId="{75BCD7DD-E71F-4DE4-A4A5-4959913C766A}" srcOrd="0" destOrd="0" parTransId="{545E9E6E-DCB3-4D4F-AE46-E915B8DEE9EA}" sibTransId="{6FD4763D-9D85-4B85-962C-47F10FCACFD4}"/>
    <dgm:cxn modelId="{909E9781-9E91-452D-8A0F-9E5D87F9EEB2}" type="presOf" srcId="{6FD4763D-9D85-4B85-962C-47F10FCACFD4}" destId="{C20A8082-8F8A-4553-B7D2-B91F7A871D38}" srcOrd="0" destOrd="0" presId="urn:microsoft.com/office/officeart/2005/8/layout/process2"/>
    <dgm:cxn modelId="{CFBFCF0E-57F3-41C8-9630-AC7F1AB03117}" type="presParOf" srcId="{DEC10EC6-3A65-46A9-90F0-2B0A339EBC79}" destId="{7E1E155F-CA73-421F-94B2-D15779235711}" srcOrd="0" destOrd="0" presId="urn:microsoft.com/office/officeart/2005/8/layout/process2"/>
    <dgm:cxn modelId="{0AD3B38F-0D79-46BB-8A2E-0094AB536603}" type="presParOf" srcId="{DEC10EC6-3A65-46A9-90F0-2B0A339EBC79}" destId="{C20A8082-8F8A-4553-B7D2-B91F7A871D38}" srcOrd="1" destOrd="0" presId="urn:microsoft.com/office/officeart/2005/8/layout/process2"/>
    <dgm:cxn modelId="{58B90FD6-E4B1-4140-A523-377AD696B8E6}" type="presParOf" srcId="{C20A8082-8F8A-4553-B7D2-B91F7A871D38}" destId="{14896FC0-8D88-4715-937C-4C11600406FD}" srcOrd="0" destOrd="0" presId="urn:microsoft.com/office/officeart/2005/8/layout/process2"/>
    <dgm:cxn modelId="{880FE155-D726-401F-8692-C6129AABF925}" type="presParOf" srcId="{DEC10EC6-3A65-46A9-90F0-2B0A339EBC79}" destId="{54F6A5AE-3A03-42FE-837A-2D4E914D4797}" srcOrd="2" destOrd="0" presId="urn:microsoft.com/office/officeart/2005/8/layout/process2"/>
    <dgm:cxn modelId="{BB55DE58-B63E-4B43-90CE-90833C979314}" type="presParOf" srcId="{DEC10EC6-3A65-46A9-90F0-2B0A339EBC79}" destId="{A41DC7AF-859D-4101-9316-CB8A848EA5A2}" srcOrd="3" destOrd="0" presId="urn:microsoft.com/office/officeart/2005/8/layout/process2"/>
    <dgm:cxn modelId="{E3F0A9BB-B16D-4D1E-B315-DBB03FB27961}" type="presParOf" srcId="{A41DC7AF-859D-4101-9316-CB8A848EA5A2}" destId="{574424A8-2299-4750-A0E5-7F1643B64C75}" srcOrd="0" destOrd="0" presId="urn:microsoft.com/office/officeart/2005/8/layout/process2"/>
    <dgm:cxn modelId="{7D968BBA-4D8F-4618-B34B-55393A00D888}" type="presParOf" srcId="{DEC10EC6-3A65-46A9-90F0-2B0A339EBC79}" destId="{ACDD8B8D-C843-448A-9F32-5FA0FD9F10A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062177-A682-47A2-B284-2742FF7331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0C7D3DF-84AF-4ACD-B03C-58BA80C0BA52}">
      <dgm:prSet/>
      <dgm:spPr/>
      <dgm:t>
        <a:bodyPr/>
        <a:lstStyle/>
        <a:p>
          <a:pPr rtl="0"/>
          <a:r>
            <a:rPr lang="en-US" b="1" u="sng" dirty="0" smtClean="0">
              <a:solidFill>
                <a:schemeClr val="tx1"/>
              </a:solidFill>
            </a:rPr>
            <a:t>Research Foundation</a:t>
          </a:r>
          <a:endParaRPr lang="en-US" b="1" dirty="0">
            <a:solidFill>
              <a:schemeClr val="tx1"/>
            </a:solidFill>
          </a:endParaRPr>
        </a:p>
      </dgm:t>
    </dgm:pt>
    <dgm:pt modelId="{18CF1947-7E42-4F38-A299-CA5162121994}" type="parTrans" cxnId="{9FBFDDFF-0656-4F89-9E7C-0C187D687EBF}">
      <dgm:prSet/>
      <dgm:spPr/>
      <dgm:t>
        <a:bodyPr/>
        <a:lstStyle/>
        <a:p>
          <a:endParaRPr lang="en-US"/>
        </a:p>
      </dgm:t>
    </dgm:pt>
    <dgm:pt modelId="{1AFDDA86-CC29-49DE-B8C7-0CE382AAFA26}" type="sibTrans" cxnId="{9FBFDDFF-0656-4F89-9E7C-0C187D687EBF}">
      <dgm:prSet/>
      <dgm:spPr/>
      <dgm:t>
        <a:bodyPr/>
        <a:lstStyle/>
        <a:p>
          <a:endParaRPr lang="en-US"/>
        </a:p>
      </dgm:t>
    </dgm:pt>
    <dgm:pt modelId="{675CB57F-D739-49C6-B68B-68974CE1EE8F}">
      <dgm:prSet/>
      <dgm:spPr/>
      <dgm:t>
        <a:bodyPr/>
        <a:lstStyle/>
        <a:p>
          <a:pPr rtl="0"/>
          <a:r>
            <a:rPr lang="en-US" b="1" dirty="0" smtClean="0"/>
            <a:t>IF</a:t>
          </a:r>
          <a:r>
            <a:rPr lang="en-US" dirty="0" smtClean="0"/>
            <a:t> a revision is required </a:t>
          </a:r>
          <a:r>
            <a:rPr lang="en-US" b="1" dirty="0" smtClean="0"/>
            <a:t>only to Implement UG</a:t>
          </a:r>
          <a:endParaRPr lang="en-US" dirty="0"/>
        </a:p>
      </dgm:t>
    </dgm:pt>
    <dgm:pt modelId="{45C8ED0D-281A-4FE7-8F72-772637E3FA9B}" type="parTrans" cxnId="{DBAB3672-66B6-4C05-9207-9915EB6AF499}">
      <dgm:prSet/>
      <dgm:spPr/>
      <dgm:t>
        <a:bodyPr/>
        <a:lstStyle/>
        <a:p>
          <a:endParaRPr lang="en-US"/>
        </a:p>
      </dgm:t>
    </dgm:pt>
    <dgm:pt modelId="{CD2A4DC7-B7B9-4787-8372-D01FD192BE19}" type="sibTrans" cxnId="{DBAB3672-66B6-4C05-9207-9915EB6AF499}">
      <dgm:prSet/>
      <dgm:spPr/>
      <dgm:t>
        <a:bodyPr/>
        <a:lstStyle/>
        <a:p>
          <a:endParaRPr lang="en-US"/>
        </a:p>
      </dgm:t>
    </dgm:pt>
    <dgm:pt modelId="{B782E859-3B34-4D8D-8650-2923FB13BF82}">
      <dgm:prSet/>
      <dgm:spPr/>
      <dgm:t>
        <a:bodyPr/>
        <a:lstStyle/>
        <a:p>
          <a:pPr rtl="0"/>
          <a:r>
            <a:rPr lang="en-US" b="1" dirty="0" smtClean="0"/>
            <a:t>AND </a:t>
          </a:r>
          <a:r>
            <a:rPr lang="en-US" dirty="0" smtClean="0"/>
            <a:t>the institution does </a:t>
          </a:r>
          <a:r>
            <a:rPr lang="en-US" u="sng" dirty="0" smtClean="0"/>
            <a:t>NOT</a:t>
          </a:r>
          <a:r>
            <a:rPr lang="en-US" dirty="0" smtClean="0"/>
            <a:t> meet the CASB CAS-Covered Contact Threshold, </a:t>
          </a:r>
          <a:r>
            <a:rPr lang="en-US" b="1" i="1" dirty="0" smtClean="0"/>
            <a:t>then:</a:t>
          </a:r>
          <a:r>
            <a:rPr lang="en-US" b="1" dirty="0" smtClean="0"/>
            <a:t>  </a:t>
          </a:r>
          <a:endParaRPr lang="en-US" dirty="0"/>
        </a:p>
      </dgm:t>
    </dgm:pt>
    <dgm:pt modelId="{1B4A925D-8115-4BF0-97F9-5D032D17DC46}" type="parTrans" cxnId="{86A4CAD3-51C9-455A-A6A9-884C8839B114}">
      <dgm:prSet/>
      <dgm:spPr/>
      <dgm:t>
        <a:bodyPr/>
        <a:lstStyle/>
        <a:p>
          <a:endParaRPr lang="en-US"/>
        </a:p>
      </dgm:t>
    </dgm:pt>
    <dgm:pt modelId="{393CBA50-6894-4761-8AFF-6A5AC3A792F8}" type="sibTrans" cxnId="{86A4CAD3-51C9-455A-A6A9-884C8839B114}">
      <dgm:prSet/>
      <dgm:spPr/>
      <dgm:t>
        <a:bodyPr/>
        <a:lstStyle/>
        <a:p>
          <a:endParaRPr lang="en-US"/>
        </a:p>
      </dgm:t>
    </dgm:pt>
    <dgm:pt modelId="{63A95FB0-9277-40E1-BDB8-3A8F0CB22BEB}">
      <dgm:prSet/>
      <dgm:spPr/>
      <dgm:t>
        <a:bodyPr/>
        <a:lstStyle/>
        <a:p>
          <a:pPr rtl="0"/>
          <a:r>
            <a:rPr lang="en-US" dirty="0" smtClean="0"/>
            <a:t>Revise DS-2  ASAP and Keep on File  </a:t>
          </a:r>
          <a:endParaRPr lang="en-US" dirty="0"/>
        </a:p>
      </dgm:t>
    </dgm:pt>
    <dgm:pt modelId="{1748A1AE-2A4F-4AEF-8912-955FA9A1A849}" type="parTrans" cxnId="{186C5F4B-C307-4BBB-81A1-E66216CB2E2E}">
      <dgm:prSet/>
      <dgm:spPr/>
      <dgm:t>
        <a:bodyPr/>
        <a:lstStyle/>
        <a:p>
          <a:endParaRPr lang="en-US"/>
        </a:p>
      </dgm:t>
    </dgm:pt>
    <dgm:pt modelId="{F5000F88-6869-4E1B-A733-9EB2931C09BC}" type="sibTrans" cxnId="{186C5F4B-C307-4BBB-81A1-E66216CB2E2E}">
      <dgm:prSet/>
      <dgm:spPr/>
      <dgm:t>
        <a:bodyPr/>
        <a:lstStyle/>
        <a:p>
          <a:endParaRPr lang="en-US"/>
        </a:p>
      </dgm:t>
    </dgm:pt>
    <dgm:pt modelId="{9AD34EFD-7A33-46AB-873B-2E760A542BEC}">
      <dgm:prSet/>
      <dgm:spPr/>
      <dgm:t>
        <a:bodyPr/>
        <a:lstStyle/>
        <a:p>
          <a:pPr rtl="0"/>
          <a:r>
            <a:rPr lang="en-US" dirty="0" smtClean="0"/>
            <a:t>Submit with next F&amp;A proposal, unless earlier submission is requested by the cognizant agency</a:t>
          </a:r>
          <a:endParaRPr lang="en-US" dirty="0"/>
        </a:p>
      </dgm:t>
    </dgm:pt>
    <dgm:pt modelId="{7E97CCA9-1AAA-4826-AFD6-D75F18B4F915}" type="parTrans" cxnId="{37681D85-FF23-4D93-9908-01F26684F444}">
      <dgm:prSet/>
      <dgm:spPr/>
      <dgm:t>
        <a:bodyPr/>
        <a:lstStyle/>
        <a:p>
          <a:endParaRPr lang="en-US"/>
        </a:p>
      </dgm:t>
    </dgm:pt>
    <dgm:pt modelId="{6CC5B198-98C2-4F1D-9B52-FF0593B361EF}" type="sibTrans" cxnId="{37681D85-FF23-4D93-9908-01F26684F444}">
      <dgm:prSet/>
      <dgm:spPr/>
      <dgm:t>
        <a:bodyPr/>
        <a:lstStyle/>
        <a:p>
          <a:endParaRPr lang="en-US"/>
        </a:p>
      </dgm:t>
    </dgm:pt>
    <dgm:pt modelId="{2A61F5CF-B66F-47CE-BDC6-05F596D779F4}" type="pres">
      <dgm:prSet presAssocID="{8F062177-A682-47A2-B284-2742FF733111}" presName="Name0" presStyleCnt="0">
        <dgm:presLayoutVars>
          <dgm:dir/>
          <dgm:animLvl val="lvl"/>
          <dgm:resizeHandles val="exact"/>
        </dgm:presLayoutVars>
      </dgm:prSet>
      <dgm:spPr/>
      <dgm:t>
        <a:bodyPr/>
        <a:lstStyle/>
        <a:p>
          <a:endParaRPr lang="en-US"/>
        </a:p>
      </dgm:t>
    </dgm:pt>
    <dgm:pt modelId="{AE2B5E9D-BCDB-43EA-95A5-D2C1DDB58703}" type="pres">
      <dgm:prSet presAssocID="{C0C7D3DF-84AF-4ACD-B03C-58BA80C0BA52}" presName="composite" presStyleCnt="0"/>
      <dgm:spPr/>
    </dgm:pt>
    <dgm:pt modelId="{61AF4016-81E7-4359-A61C-7EC64EB8ED21}" type="pres">
      <dgm:prSet presAssocID="{C0C7D3DF-84AF-4ACD-B03C-58BA80C0BA52}" presName="parTx" presStyleLbl="alignNode1" presStyleIdx="0" presStyleCnt="1" custLinFactY="-55510" custLinFactNeighborX="-1490" custLinFactNeighborY="-100000">
        <dgm:presLayoutVars>
          <dgm:chMax val="0"/>
          <dgm:chPref val="0"/>
          <dgm:bulletEnabled val="1"/>
        </dgm:presLayoutVars>
      </dgm:prSet>
      <dgm:spPr/>
      <dgm:t>
        <a:bodyPr/>
        <a:lstStyle/>
        <a:p>
          <a:endParaRPr lang="en-US"/>
        </a:p>
      </dgm:t>
    </dgm:pt>
    <dgm:pt modelId="{6D6AB04F-6F31-4A47-9D6F-1F88BB470674}" type="pres">
      <dgm:prSet presAssocID="{C0C7D3DF-84AF-4ACD-B03C-58BA80C0BA52}" presName="desTx" presStyleLbl="alignAccFollowNode1" presStyleIdx="0" presStyleCnt="1">
        <dgm:presLayoutVars>
          <dgm:bulletEnabled val="1"/>
        </dgm:presLayoutVars>
      </dgm:prSet>
      <dgm:spPr/>
      <dgm:t>
        <a:bodyPr/>
        <a:lstStyle/>
        <a:p>
          <a:endParaRPr lang="en-US"/>
        </a:p>
      </dgm:t>
    </dgm:pt>
  </dgm:ptLst>
  <dgm:cxnLst>
    <dgm:cxn modelId="{9FBFDDFF-0656-4F89-9E7C-0C187D687EBF}" srcId="{8F062177-A682-47A2-B284-2742FF733111}" destId="{C0C7D3DF-84AF-4ACD-B03C-58BA80C0BA52}" srcOrd="0" destOrd="0" parTransId="{18CF1947-7E42-4F38-A299-CA5162121994}" sibTransId="{1AFDDA86-CC29-49DE-B8C7-0CE382AAFA26}"/>
    <dgm:cxn modelId="{DBAB3672-66B6-4C05-9207-9915EB6AF499}" srcId="{C0C7D3DF-84AF-4ACD-B03C-58BA80C0BA52}" destId="{675CB57F-D739-49C6-B68B-68974CE1EE8F}" srcOrd="0" destOrd="0" parTransId="{45C8ED0D-281A-4FE7-8F72-772637E3FA9B}" sibTransId="{CD2A4DC7-B7B9-4787-8372-D01FD192BE19}"/>
    <dgm:cxn modelId="{1E9B9F96-3226-40ED-8424-C8B7756BD2CC}" type="presOf" srcId="{675CB57F-D739-49C6-B68B-68974CE1EE8F}" destId="{6D6AB04F-6F31-4A47-9D6F-1F88BB470674}" srcOrd="0" destOrd="0" presId="urn:microsoft.com/office/officeart/2005/8/layout/hList1"/>
    <dgm:cxn modelId="{37681D85-FF23-4D93-9908-01F26684F444}" srcId="{63A95FB0-9277-40E1-BDB8-3A8F0CB22BEB}" destId="{9AD34EFD-7A33-46AB-873B-2E760A542BEC}" srcOrd="0" destOrd="0" parTransId="{7E97CCA9-1AAA-4826-AFD6-D75F18B4F915}" sibTransId="{6CC5B198-98C2-4F1D-9B52-FF0593B361EF}"/>
    <dgm:cxn modelId="{86A4CAD3-51C9-455A-A6A9-884C8839B114}" srcId="{C0C7D3DF-84AF-4ACD-B03C-58BA80C0BA52}" destId="{B782E859-3B34-4D8D-8650-2923FB13BF82}" srcOrd="1" destOrd="0" parTransId="{1B4A925D-8115-4BF0-97F9-5D032D17DC46}" sibTransId="{393CBA50-6894-4761-8AFF-6A5AC3A792F8}"/>
    <dgm:cxn modelId="{0AA1CD77-127E-443B-88A3-535FF17D06BB}" type="presOf" srcId="{63A95FB0-9277-40E1-BDB8-3A8F0CB22BEB}" destId="{6D6AB04F-6F31-4A47-9D6F-1F88BB470674}" srcOrd="0" destOrd="2" presId="urn:microsoft.com/office/officeart/2005/8/layout/hList1"/>
    <dgm:cxn modelId="{0E2A576B-D87A-4A2E-85F4-5DC955ACF022}" type="presOf" srcId="{B782E859-3B34-4D8D-8650-2923FB13BF82}" destId="{6D6AB04F-6F31-4A47-9D6F-1F88BB470674}" srcOrd="0" destOrd="1" presId="urn:microsoft.com/office/officeart/2005/8/layout/hList1"/>
    <dgm:cxn modelId="{C6EE1F79-E04C-4EA0-9F37-52A2766E5FA5}" type="presOf" srcId="{9AD34EFD-7A33-46AB-873B-2E760A542BEC}" destId="{6D6AB04F-6F31-4A47-9D6F-1F88BB470674}" srcOrd="0" destOrd="3" presId="urn:microsoft.com/office/officeart/2005/8/layout/hList1"/>
    <dgm:cxn modelId="{D272C203-2D8E-41E3-89C1-8345A77E06EB}" type="presOf" srcId="{C0C7D3DF-84AF-4ACD-B03C-58BA80C0BA52}" destId="{61AF4016-81E7-4359-A61C-7EC64EB8ED21}" srcOrd="0" destOrd="0" presId="urn:microsoft.com/office/officeart/2005/8/layout/hList1"/>
    <dgm:cxn modelId="{5010CCE9-03A8-47A9-B82D-A9168460597E}" type="presOf" srcId="{8F062177-A682-47A2-B284-2742FF733111}" destId="{2A61F5CF-B66F-47CE-BDC6-05F596D779F4}" srcOrd="0" destOrd="0" presId="urn:microsoft.com/office/officeart/2005/8/layout/hList1"/>
    <dgm:cxn modelId="{186C5F4B-C307-4BBB-81A1-E66216CB2E2E}" srcId="{B782E859-3B34-4D8D-8650-2923FB13BF82}" destId="{63A95FB0-9277-40E1-BDB8-3A8F0CB22BEB}" srcOrd="0" destOrd="0" parTransId="{1748A1AE-2A4F-4AEF-8912-955FA9A1A849}" sibTransId="{F5000F88-6869-4E1B-A733-9EB2931C09BC}"/>
    <dgm:cxn modelId="{BD3CABBB-B5D6-4002-95F6-2B688D827285}" type="presParOf" srcId="{2A61F5CF-B66F-47CE-BDC6-05F596D779F4}" destId="{AE2B5E9D-BCDB-43EA-95A5-D2C1DDB58703}" srcOrd="0" destOrd="0" presId="urn:microsoft.com/office/officeart/2005/8/layout/hList1"/>
    <dgm:cxn modelId="{272A0209-D918-4DFF-AA1D-EA13FE86E4BF}" type="presParOf" srcId="{AE2B5E9D-BCDB-43EA-95A5-D2C1DDB58703}" destId="{61AF4016-81E7-4359-A61C-7EC64EB8ED21}" srcOrd="0" destOrd="0" presId="urn:microsoft.com/office/officeart/2005/8/layout/hList1"/>
    <dgm:cxn modelId="{620C1060-1C20-43BF-B3E7-E905FB1F8D75}" type="presParOf" srcId="{AE2B5E9D-BCDB-43EA-95A5-D2C1DDB58703}" destId="{6D6AB04F-6F31-4A47-9D6F-1F88BB4706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1282CD-15E4-4132-B2B2-2C4C2ACE57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23C457-7D3E-4BAD-B4F2-B76DCA9C3495}">
      <dgm:prSet/>
      <dgm:spPr/>
      <dgm:t>
        <a:bodyPr/>
        <a:lstStyle/>
        <a:p>
          <a:pPr rtl="0"/>
          <a:r>
            <a:rPr lang="en-US" b="1" dirty="0" smtClean="0">
              <a:solidFill>
                <a:schemeClr val="tx1"/>
              </a:solidFill>
            </a:rPr>
            <a:t>Circular A-21 Policy</a:t>
          </a:r>
          <a:endParaRPr lang="en-US" b="1" dirty="0">
            <a:solidFill>
              <a:schemeClr val="tx1"/>
            </a:solidFill>
          </a:endParaRPr>
        </a:p>
      </dgm:t>
    </dgm:pt>
    <dgm:pt modelId="{2B3D887A-2DDF-4DCA-8F65-30614FBF6D7F}" type="parTrans" cxnId="{567DD89A-BD6A-48EE-9400-3561793F4103}">
      <dgm:prSet/>
      <dgm:spPr/>
      <dgm:t>
        <a:bodyPr/>
        <a:lstStyle/>
        <a:p>
          <a:endParaRPr lang="en-US"/>
        </a:p>
      </dgm:t>
    </dgm:pt>
    <dgm:pt modelId="{75E5F5A2-49BD-4CCB-BDC7-8213A04CE373}" type="sibTrans" cxnId="{567DD89A-BD6A-48EE-9400-3561793F4103}">
      <dgm:prSet/>
      <dgm:spPr/>
      <dgm:t>
        <a:bodyPr/>
        <a:lstStyle/>
        <a:p>
          <a:endParaRPr lang="en-US"/>
        </a:p>
      </dgm:t>
    </dgm:pt>
    <dgm:pt modelId="{59192457-7C07-45B9-BFD6-A6894C31FBEA}">
      <dgm:prSet/>
      <dgm:spPr/>
      <dgm:t>
        <a:bodyPr/>
        <a:lstStyle/>
        <a:p>
          <a:pPr rtl="0"/>
          <a:r>
            <a:rPr lang="en-US" b="1" dirty="0" smtClean="0">
              <a:solidFill>
                <a:schemeClr val="tx1"/>
              </a:solidFill>
            </a:rPr>
            <a:t>UG Policy</a:t>
          </a:r>
          <a:endParaRPr lang="en-US" b="1" dirty="0">
            <a:solidFill>
              <a:schemeClr val="tx1"/>
            </a:solidFill>
          </a:endParaRPr>
        </a:p>
      </dgm:t>
    </dgm:pt>
    <dgm:pt modelId="{319DD0C0-A1D1-43B3-87A5-1343829D5CB0}" type="parTrans" cxnId="{8A65EFE5-89E0-469E-8174-2594E54596BA}">
      <dgm:prSet/>
      <dgm:spPr/>
      <dgm:t>
        <a:bodyPr/>
        <a:lstStyle/>
        <a:p>
          <a:endParaRPr lang="en-US"/>
        </a:p>
      </dgm:t>
    </dgm:pt>
    <dgm:pt modelId="{CD0EF462-2EC5-4CAA-99CF-5AFAD329C13F}" type="sibTrans" cxnId="{8A65EFE5-89E0-469E-8174-2594E54596BA}">
      <dgm:prSet/>
      <dgm:spPr/>
      <dgm:t>
        <a:bodyPr/>
        <a:lstStyle/>
        <a:p>
          <a:endParaRPr lang="en-US"/>
        </a:p>
      </dgm:t>
    </dgm:pt>
    <dgm:pt modelId="{9A643331-3DED-447B-B926-D1B55DA704C9}">
      <dgm:prSet/>
      <dgm:spPr/>
      <dgm:t>
        <a:bodyPr/>
        <a:lstStyle/>
        <a:p>
          <a:pPr rtl="0"/>
          <a:r>
            <a:rPr lang="en-US" dirty="0" smtClean="0"/>
            <a:t>Limited to 1.3%</a:t>
          </a:r>
          <a:endParaRPr lang="en-US" dirty="0"/>
        </a:p>
      </dgm:t>
    </dgm:pt>
    <dgm:pt modelId="{FFAFF521-7B4E-48C9-BFF1-8DC1ED2FC2A3}" type="parTrans" cxnId="{B9C79E7E-DEA1-4801-BD72-AEFA1278DA21}">
      <dgm:prSet/>
      <dgm:spPr/>
      <dgm:t>
        <a:bodyPr/>
        <a:lstStyle/>
        <a:p>
          <a:endParaRPr lang="en-US"/>
        </a:p>
      </dgm:t>
    </dgm:pt>
    <dgm:pt modelId="{87655BB7-7054-43BD-A9FF-1390D5E779F9}" type="sibTrans" cxnId="{B9C79E7E-DEA1-4801-BD72-AEFA1278DA21}">
      <dgm:prSet/>
      <dgm:spPr/>
      <dgm:t>
        <a:bodyPr/>
        <a:lstStyle/>
        <a:p>
          <a:endParaRPr lang="en-US"/>
        </a:p>
      </dgm:t>
    </dgm:pt>
    <dgm:pt modelId="{09D31FD0-AADD-44A4-95EA-7F0F89E70BF2}">
      <dgm:prSet/>
      <dgm:spPr/>
      <dgm:t>
        <a:bodyPr/>
        <a:lstStyle/>
        <a:p>
          <a:pPr rtl="0"/>
          <a:r>
            <a:rPr lang="en-US" dirty="0" smtClean="0"/>
            <a:t>Based on single-function metering and space weighting factor for research labs</a:t>
          </a:r>
          <a:endParaRPr lang="en-US" dirty="0"/>
        </a:p>
      </dgm:t>
    </dgm:pt>
    <dgm:pt modelId="{2029A7A7-5D50-4CD7-8919-DD1ABBC0F126}" type="parTrans" cxnId="{AD28A793-33DC-4CA0-BDED-7DC9414164FE}">
      <dgm:prSet/>
      <dgm:spPr/>
      <dgm:t>
        <a:bodyPr/>
        <a:lstStyle/>
        <a:p>
          <a:endParaRPr lang="en-US"/>
        </a:p>
      </dgm:t>
    </dgm:pt>
    <dgm:pt modelId="{B84DA070-6251-47E8-8271-335D75D113A3}" type="sibTrans" cxnId="{AD28A793-33DC-4CA0-BDED-7DC9414164FE}">
      <dgm:prSet/>
      <dgm:spPr/>
      <dgm:t>
        <a:bodyPr/>
        <a:lstStyle/>
        <a:p>
          <a:endParaRPr lang="en-US"/>
        </a:p>
      </dgm:t>
    </dgm:pt>
    <dgm:pt modelId="{2034D925-5612-44AF-8543-CEAF3DD24A4F}">
      <dgm:prSet/>
      <dgm:spPr/>
      <dgm:t>
        <a:bodyPr/>
        <a:lstStyle/>
        <a:p>
          <a:pPr rtl="0"/>
          <a:r>
            <a:rPr lang="en-US" dirty="0" smtClean="0"/>
            <a:t>Weighting factor is called Relative Energy Utilization Index (REUI)</a:t>
          </a:r>
          <a:endParaRPr lang="en-US" dirty="0"/>
        </a:p>
      </dgm:t>
    </dgm:pt>
    <dgm:pt modelId="{2E4CBCC0-0677-4128-8A90-E9131A49B53A}" type="parTrans" cxnId="{4438B067-A593-406E-87CD-B51D872C2787}">
      <dgm:prSet/>
      <dgm:spPr/>
      <dgm:t>
        <a:bodyPr/>
        <a:lstStyle/>
        <a:p>
          <a:endParaRPr lang="en-US"/>
        </a:p>
      </dgm:t>
    </dgm:pt>
    <dgm:pt modelId="{C1D49B0C-F742-4966-A73B-69019ED7630E}" type="sibTrans" cxnId="{4438B067-A593-406E-87CD-B51D872C2787}">
      <dgm:prSet/>
      <dgm:spPr/>
      <dgm:t>
        <a:bodyPr/>
        <a:lstStyle/>
        <a:p>
          <a:endParaRPr lang="en-US"/>
        </a:p>
      </dgm:t>
    </dgm:pt>
    <dgm:pt modelId="{4836079C-9C67-4352-B0AB-6D99E272CE75}">
      <dgm:prSet/>
      <dgm:spPr/>
      <dgm:t>
        <a:bodyPr/>
        <a:lstStyle/>
        <a:p>
          <a:pPr rtl="0"/>
          <a:r>
            <a:rPr lang="en-US" dirty="0" smtClean="0"/>
            <a:t>UCA Weighting Factor/Index currently at 2.0</a:t>
          </a:r>
          <a:endParaRPr lang="en-US" dirty="0"/>
        </a:p>
      </dgm:t>
    </dgm:pt>
    <dgm:pt modelId="{48C1F425-9E1E-4EDF-927B-8804CD0F62C0}" type="parTrans" cxnId="{957B94DD-298E-4DD2-9E53-FAA8A1293BB1}">
      <dgm:prSet/>
      <dgm:spPr/>
      <dgm:t>
        <a:bodyPr/>
        <a:lstStyle/>
        <a:p>
          <a:endParaRPr lang="en-US"/>
        </a:p>
      </dgm:t>
    </dgm:pt>
    <dgm:pt modelId="{3D317DF1-D7EB-46BE-A817-C764DC0A10D5}" type="sibTrans" cxnId="{957B94DD-298E-4DD2-9E53-FAA8A1293BB1}">
      <dgm:prSet/>
      <dgm:spPr/>
      <dgm:t>
        <a:bodyPr/>
        <a:lstStyle/>
        <a:p>
          <a:endParaRPr lang="en-US"/>
        </a:p>
      </dgm:t>
    </dgm:pt>
    <dgm:pt modelId="{2F50537B-948D-4412-B14E-594E29651325}">
      <dgm:prSet/>
      <dgm:spPr/>
      <dgm:t>
        <a:bodyPr/>
        <a:lstStyle/>
        <a:p>
          <a:pPr rtl="0"/>
          <a:r>
            <a:rPr lang="en-US" dirty="0" smtClean="0"/>
            <a:t>Flat 1.3% Allowance for only 65 IHEs</a:t>
          </a:r>
          <a:endParaRPr lang="en-US" dirty="0"/>
        </a:p>
      </dgm:t>
    </dgm:pt>
    <dgm:pt modelId="{C5D3A633-19CF-4E7D-B040-70069FA27083}" type="parTrans" cxnId="{FEE3B3FF-7B2D-4C63-8E63-E671A1445B87}">
      <dgm:prSet/>
      <dgm:spPr/>
      <dgm:t>
        <a:bodyPr/>
        <a:lstStyle/>
        <a:p>
          <a:endParaRPr lang="en-US"/>
        </a:p>
      </dgm:t>
    </dgm:pt>
    <dgm:pt modelId="{790645BD-3D3D-4388-BCB0-D888C2905349}" type="sibTrans" cxnId="{FEE3B3FF-7B2D-4C63-8E63-E671A1445B87}">
      <dgm:prSet/>
      <dgm:spPr/>
      <dgm:t>
        <a:bodyPr/>
        <a:lstStyle/>
        <a:p>
          <a:endParaRPr lang="en-US"/>
        </a:p>
      </dgm:t>
    </dgm:pt>
    <dgm:pt modelId="{D4746DA7-E0DE-4E0E-BA52-260C20CFBD50}">
      <dgm:prSet/>
      <dgm:spPr/>
      <dgm:t>
        <a:bodyPr/>
        <a:lstStyle/>
        <a:p>
          <a:pPr rtl="0"/>
          <a:r>
            <a:rPr lang="en-US" dirty="0" smtClean="0"/>
            <a:t>UCA is allowed for ALL IHEs but it must be justified by cost calculations:</a:t>
          </a:r>
          <a:endParaRPr lang="en-US" dirty="0"/>
        </a:p>
      </dgm:t>
    </dgm:pt>
    <dgm:pt modelId="{BC112746-47AC-4FF6-8F10-802997A2C560}" type="parTrans" cxnId="{427E1D0A-6233-43DB-B5C5-149FF77C2468}">
      <dgm:prSet/>
      <dgm:spPr/>
      <dgm:t>
        <a:bodyPr/>
        <a:lstStyle/>
        <a:p>
          <a:endParaRPr lang="en-US"/>
        </a:p>
      </dgm:t>
    </dgm:pt>
    <dgm:pt modelId="{0B435935-D36A-48CC-AEB6-5A0EDAEB1F69}" type="sibTrans" cxnId="{427E1D0A-6233-43DB-B5C5-149FF77C2468}">
      <dgm:prSet/>
      <dgm:spPr/>
      <dgm:t>
        <a:bodyPr/>
        <a:lstStyle/>
        <a:p>
          <a:endParaRPr lang="en-US"/>
        </a:p>
      </dgm:t>
    </dgm:pt>
    <dgm:pt modelId="{0D6D6452-B6AA-45D5-A291-F9D7A298FFFF}" type="pres">
      <dgm:prSet presAssocID="{721282CD-15E4-4132-B2B2-2C4C2ACE57E1}" presName="Name0" presStyleCnt="0">
        <dgm:presLayoutVars>
          <dgm:dir/>
          <dgm:animLvl val="lvl"/>
          <dgm:resizeHandles val="exact"/>
        </dgm:presLayoutVars>
      </dgm:prSet>
      <dgm:spPr/>
      <dgm:t>
        <a:bodyPr/>
        <a:lstStyle/>
        <a:p>
          <a:endParaRPr lang="en-US"/>
        </a:p>
      </dgm:t>
    </dgm:pt>
    <dgm:pt modelId="{3A9B162F-6A48-4C69-A8D9-E30024733B94}" type="pres">
      <dgm:prSet presAssocID="{6223C457-7D3E-4BAD-B4F2-B76DCA9C3495}" presName="composite" presStyleCnt="0"/>
      <dgm:spPr/>
    </dgm:pt>
    <dgm:pt modelId="{13CD4417-54C5-4F6C-AFBF-B7F2A0ECD8C1}" type="pres">
      <dgm:prSet presAssocID="{6223C457-7D3E-4BAD-B4F2-B76DCA9C3495}" presName="parTx" presStyleLbl="alignNode1" presStyleIdx="0" presStyleCnt="2" custLinFactNeighborX="-27561">
        <dgm:presLayoutVars>
          <dgm:chMax val="0"/>
          <dgm:chPref val="0"/>
          <dgm:bulletEnabled val="1"/>
        </dgm:presLayoutVars>
      </dgm:prSet>
      <dgm:spPr/>
      <dgm:t>
        <a:bodyPr/>
        <a:lstStyle/>
        <a:p>
          <a:endParaRPr lang="en-US"/>
        </a:p>
      </dgm:t>
    </dgm:pt>
    <dgm:pt modelId="{6ED49336-FE9B-4B07-B97B-797763A59281}" type="pres">
      <dgm:prSet presAssocID="{6223C457-7D3E-4BAD-B4F2-B76DCA9C3495}" presName="desTx" presStyleLbl="alignAccFollowNode1" presStyleIdx="0" presStyleCnt="2">
        <dgm:presLayoutVars>
          <dgm:bulletEnabled val="1"/>
        </dgm:presLayoutVars>
      </dgm:prSet>
      <dgm:spPr/>
      <dgm:t>
        <a:bodyPr/>
        <a:lstStyle/>
        <a:p>
          <a:endParaRPr lang="en-US"/>
        </a:p>
      </dgm:t>
    </dgm:pt>
    <dgm:pt modelId="{576DFC23-EE72-467D-A5FB-B88ADC003453}" type="pres">
      <dgm:prSet presAssocID="{75E5F5A2-49BD-4CCB-BDC7-8213A04CE373}" presName="space" presStyleCnt="0"/>
      <dgm:spPr/>
    </dgm:pt>
    <dgm:pt modelId="{7AE32642-8D9E-44E6-817D-6E4F1CA00651}" type="pres">
      <dgm:prSet presAssocID="{59192457-7C07-45B9-BFD6-A6894C31FBEA}" presName="composite" presStyleCnt="0"/>
      <dgm:spPr/>
    </dgm:pt>
    <dgm:pt modelId="{A7EF6C82-1B35-4EFF-82CC-96934F75FDD2}" type="pres">
      <dgm:prSet presAssocID="{59192457-7C07-45B9-BFD6-A6894C31FBEA}" presName="parTx" presStyleLbl="alignNode1" presStyleIdx="1" presStyleCnt="2">
        <dgm:presLayoutVars>
          <dgm:chMax val="0"/>
          <dgm:chPref val="0"/>
          <dgm:bulletEnabled val="1"/>
        </dgm:presLayoutVars>
      </dgm:prSet>
      <dgm:spPr/>
      <dgm:t>
        <a:bodyPr/>
        <a:lstStyle/>
        <a:p>
          <a:endParaRPr lang="en-US"/>
        </a:p>
      </dgm:t>
    </dgm:pt>
    <dgm:pt modelId="{B750FB5F-F6DF-46B8-921C-A72BB5231FFE}" type="pres">
      <dgm:prSet presAssocID="{59192457-7C07-45B9-BFD6-A6894C31FBEA}" presName="desTx" presStyleLbl="alignAccFollowNode1" presStyleIdx="1" presStyleCnt="2">
        <dgm:presLayoutVars>
          <dgm:bulletEnabled val="1"/>
        </dgm:presLayoutVars>
      </dgm:prSet>
      <dgm:spPr/>
      <dgm:t>
        <a:bodyPr/>
        <a:lstStyle/>
        <a:p>
          <a:endParaRPr lang="en-US"/>
        </a:p>
      </dgm:t>
    </dgm:pt>
  </dgm:ptLst>
  <dgm:cxnLst>
    <dgm:cxn modelId="{56B6DF6A-D9EF-4D17-9556-F7346EB3E37F}" type="presOf" srcId="{D4746DA7-E0DE-4E0E-BA52-260C20CFBD50}" destId="{B750FB5F-F6DF-46B8-921C-A72BB5231FFE}" srcOrd="0" destOrd="0" presId="urn:microsoft.com/office/officeart/2005/8/layout/hList1"/>
    <dgm:cxn modelId="{9AC2BA64-6BD6-4B24-AC87-C4CC7ECDA543}" type="presOf" srcId="{721282CD-15E4-4132-B2B2-2C4C2ACE57E1}" destId="{0D6D6452-B6AA-45D5-A291-F9D7A298FFFF}" srcOrd="0" destOrd="0" presId="urn:microsoft.com/office/officeart/2005/8/layout/hList1"/>
    <dgm:cxn modelId="{567DD89A-BD6A-48EE-9400-3561793F4103}" srcId="{721282CD-15E4-4132-B2B2-2C4C2ACE57E1}" destId="{6223C457-7D3E-4BAD-B4F2-B76DCA9C3495}" srcOrd="0" destOrd="0" parTransId="{2B3D887A-2DDF-4DCA-8F65-30614FBF6D7F}" sibTransId="{75E5F5A2-49BD-4CCB-BDC7-8213A04CE373}"/>
    <dgm:cxn modelId="{AD28A793-33DC-4CA0-BDED-7DC9414164FE}" srcId="{D4746DA7-E0DE-4E0E-BA52-260C20CFBD50}" destId="{09D31FD0-AADD-44A4-95EA-7F0F89E70BF2}" srcOrd="1" destOrd="0" parTransId="{2029A7A7-5D50-4CD7-8919-DD1ABBC0F126}" sibTransId="{B84DA070-6251-47E8-8271-335D75D113A3}"/>
    <dgm:cxn modelId="{41261FDF-AAC3-4CFC-A745-3B6C2397E03A}" type="presOf" srcId="{59192457-7C07-45B9-BFD6-A6894C31FBEA}" destId="{A7EF6C82-1B35-4EFF-82CC-96934F75FDD2}" srcOrd="0" destOrd="0" presId="urn:microsoft.com/office/officeart/2005/8/layout/hList1"/>
    <dgm:cxn modelId="{427E1D0A-6233-43DB-B5C5-149FF77C2468}" srcId="{59192457-7C07-45B9-BFD6-A6894C31FBEA}" destId="{D4746DA7-E0DE-4E0E-BA52-260C20CFBD50}" srcOrd="0" destOrd="0" parTransId="{BC112746-47AC-4FF6-8F10-802997A2C560}" sibTransId="{0B435935-D36A-48CC-AEB6-5A0EDAEB1F69}"/>
    <dgm:cxn modelId="{FEE3B3FF-7B2D-4C63-8E63-E671A1445B87}" srcId="{6223C457-7D3E-4BAD-B4F2-B76DCA9C3495}" destId="{2F50537B-948D-4412-B14E-594E29651325}" srcOrd="0" destOrd="0" parTransId="{C5D3A633-19CF-4E7D-B040-70069FA27083}" sibTransId="{790645BD-3D3D-4388-BCB0-D888C2905349}"/>
    <dgm:cxn modelId="{66C38064-AB21-43B5-BB80-B976DCDCF706}" type="presOf" srcId="{4836079C-9C67-4352-B0AB-6D99E272CE75}" destId="{B750FB5F-F6DF-46B8-921C-A72BB5231FFE}" srcOrd="0" destOrd="4" presId="urn:microsoft.com/office/officeart/2005/8/layout/hList1"/>
    <dgm:cxn modelId="{DF127DB3-FC1D-47BE-AFDA-4ADF2FB6A608}" type="presOf" srcId="{09D31FD0-AADD-44A4-95EA-7F0F89E70BF2}" destId="{B750FB5F-F6DF-46B8-921C-A72BB5231FFE}" srcOrd="0" destOrd="2" presId="urn:microsoft.com/office/officeart/2005/8/layout/hList1"/>
    <dgm:cxn modelId="{FF73925F-5656-4BA8-ACDA-090146810681}" type="presOf" srcId="{2F50537B-948D-4412-B14E-594E29651325}" destId="{6ED49336-FE9B-4B07-B97B-797763A59281}" srcOrd="0" destOrd="0" presId="urn:microsoft.com/office/officeart/2005/8/layout/hList1"/>
    <dgm:cxn modelId="{B9C79E7E-DEA1-4801-BD72-AEFA1278DA21}" srcId="{D4746DA7-E0DE-4E0E-BA52-260C20CFBD50}" destId="{9A643331-3DED-447B-B926-D1B55DA704C9}" srcOrd="0" destOrd="0" parTransId="{FFAFF521-7B4E-48C9-BFF1-8DC1ED2FC2A3}" sibTransId="{87655BB7-7054-43BD-A9FF-1390D5E779F9}"/>
    <dgm:cxn modelId="{4438B067-A593-406E-87CD-B51D872C2787}" srcId="{D4746DA7-E0DE-4E0E-BA52-260C20CFBD50}" destId="{2034D925-5612-44AF-8543-CEAF3DD24A4F}" srcOrd="2" destOrd="0" parTransId="{2E4CBCC0-0677-4128-8A90-E9131A49B53A}" sibTransId="{C1D49B0C-F742-4966-A73B-69019ED7630E}"/>
    <dgm:cxn modelId="{AC1FF590-DDA4-42A0-933B-0E0A79CD946A}" type="presOf" srcId="{2034D925-5612-44AF-8543-CEAF3DD24A4F}" destId="{B750FB5F-F6DF-46B8-921C-A72BB5231FFE}" srcOrd="0" destOrd="3" presId="urn:microsoft.com/office/officeart/2005/8/layout/hList1"/>
    <dgm:cxn modelId="{CB5DED01-D71F-4034-AC47-508FE7BE123E}" type="presOf" srcId="{6223C457-7D3E-4BAD-B4F2-B76DCA9C3495}" destId="{13CD4417-54C5-4F6C-AFBF-B7F2A0ECD8C1}" srcOrd="0" destOrd="0" presId="urn:microsoft.com/office/officeart/2005/8/layout/hList1"/>
    <dgm:cxn modelId="{A99C315B-2447-40F2-90E0-3093C9ABAC43}" type="presOf" srcId="{9A643331-3DED-447B-B926-D1B55DA704C9}" destId="{B750FB5F-F6DF-46B8-921C-A72BB5231FFE}" srcOrd="0" destOrd="1" presId="urn:microsoft.com/office/officeart/2005/8/layout/hList1"/>
    <dgm:cxn modelId="{8A65EFE5-89E0-469E-8174-2594E54596BA}" srcId="{721282CD-15E4-4132-B2B2-2C4C2ACE57E1}" destId="{59192457-7C07-45B9-BFD6-A6894C31FBEA}" srcOrd="1" destOrd="0" parTransId="{319DD0C0-A1D1-43B3-87A5-1343829D5CB0}" sibTransId="{CD0EF462-2EC5-4CAA-99CF-5AFAD329C13F}"/>
    <dgm:cxn modelId="{957B94DD-298E-4DD2-9E53-FAA8A1293BB1}" srcId="{D4746DA7-E0DE-4E0E-BA52-260C20CFBD50}" destId="{4836079C-9C67-4352-B0AB-6D99E272CE75}" srcOrd="3" destOrd="0" parTransId="{48C1F425-9E1E-4EDF-927B-8804CD0F62C0}" sibTransId="{3D317DF1-D7EB-46BE-A817-C764DC0A10D5}"/>
    <dgm:cxn modelId="{7405F761-C281-4505-9BB1-603C16C83AF7}" type="presParOf" srcId="{0D6D6452-B6AA-45D5-A291-F9D7A298FFFF}" destId="{3A9B162F-6A48-4C69-A8D9-E30024733B94}" srcOrd="0" destOrd="0" presId="urn:microsoft.com/office/officeart/2005/8/layout/hList1"/>
    <dgm:cxn modelId="{3665FEFA-4B6D-435D-AC69-757404AE2286}" type="presParOf" srcId="{3A9B162F-6A48-4C69-A8D9-E30024733B94}" destId="{13CD4417-54C5-4F6C-AFBF-B7F2A0ECD8C1}" srcOrd="0" destOrd="0" presId="urn:microsoft.com/office/officeart/2005/8/layout/hList1"/>
    <dgm:cxn modelId="{86F90682-ABD6-454D-B02A-C7B993CC4004}" type="presParOf" srcId="{3A9B162F-6A48-4C69-A8D9-E30024733B94}" destId="{6ED49336-FE9B-4B07-B97B-797763A59281}" srcOrd="1" destOrd="0" presId="urn:microsoft.com/office/officeart/2005/8/layout/hList1"/>
    <dgm:cxn modelId="{8694F960-F293-4298-A122-9888E338BE03}" type="presParOf" srcId="{0D6D6452-B6AA-45D5-A291-F9D7A298FFFF}" destId="{576DFC23-EE72-467D-A5FB-B88ADC003453}" srcOrd="1" destOrd="0" presId="urn:microsoft.com/office/officeart/2005/8/layout/hList1"/>
    <dgm:cxn modelId="{E9B65BD4-E91F-4D3A-90CC-D05FD5619E03}" type="presParOf" srcId="{0D6D6452-B6AA-45D5-A291-F9D7A298FFFF}" destId="{7AE32642-8D9E-44E6-817D-6E4F1CA00651}" srcOrd="2" destOrd="0" presId="urn:microsoft.com/office/officeart/2005/8/layout/hList1"/>
    <dgm:cxn modelId="{90E24653-1611-47C8-B59A-B4582E88C82F}" type="presParOf" srcId="{7AE32642-8D9E-44E6-817D-6E4F1CA00651}" destId="{A7EF6C82-1B35-4EFF-82CC-96934F75FDD2}" srcOrd="0" destOrd="0" presId="urn:microsoft.com/office/officeart/2005/8/layout/hList1"/>
    <dgm:cxn modelId="{DF67F176-CFDC-442C-876F-594D95011A65}" type="presParOf" srcId="{7AE32642-8D9E-44E6-817D-6E4F1CA00651}" destId="{B750FB5F-F6DF-46B8-921C-A72BB5231F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3D2D2-1A05-44CA-910F-53A9AF971DE1}">
      <dsp:nvSpPr>
        <dsp:cNvPr id="0" name=""/>
        <dsp:cNvSpPr/>
      </dsp:nvSpPr>
      <dsp:spPr>
        <a:xfrm>
          <a:off x="531227" y="0"/>
          <a:ext cx="6020573" cy="3660457"/>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22B4638-01CA-4B7C-88F1-B733EBEA8976}">
      <dsp:nvSpPr>
        <dsp:cNvPr id="0" name=""/>
        <dsp:cNvSpPr/>
      </dsp:nvSpPr>
      <dsp:spPr>
        <a:xfrm>
          <a:off x="3544" y="1098137"/>
          <a:ext cx="1705045" cy="146418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OMB Final Rule published </a:t>
          </a:r>
          <a:r>
            <a:rPr lang="en-US" sz="1100" u="sng" kern="1200" dirty="0" smtClean="0"/>
            <a:t>12/26/2013</a:t>
          </a:r>
          <a:endParaRPr lang="en-US" sz="1100" kern="1200" dirty="0"/>
        </a:p>
      </dsp:txBody>
      <dsp:txXfrm>
        <a:off x="75019" y="1169612"/>
        <a:ext cx="1562095" cy="1321232"/>
      </dsp:txXfrm>
    </dsp:sp>
    <dsp:sp modelId="{AEB51090-83D9-4883-9E20-47734433AB41}">
      <dsp:nvSpPr>
        <dsp:cNvPr id="0" name=""/>
        <dsp:cNvSpPr/>
      </dsp:nvSpPr>
      <dsp:spPr>
        <a:xfrm>
          <a:off x="1793842" y="1098137"/>
          <a:ext cx="1705045" cy="146418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OMB Final Rule updated in Federal Register (FR),  with “technical corrections”, on </a:t>
          </a:r>
          <a:r>
            <a:rPr lang="en-US" sz="1100" u="sng" kern="1200" dirty="0" smtClean="0"/>
            <a:t>12/19/2014</a:t>
          </a:r>
          <a:r>
            <a:rPr lang="en-US" sz="1100" kern="1200" dirty="0" smtClean="0"/>
            <a:t> and published in 2 CFR Part 200</a:t>
          </a:r>
          <a:endParaRPr lang="en-US" sz="1100" kern="1200" dirty="0"/>
        </a:p>
      </dsp:txBody>
      <dsp:txXfrm>
        <a:off x="1865317" y="1169612"/>
        <a:ext cx="1562095" cy="1321232"/>
      </dsp:txXfrm>
    </dsp:sp>
    <dsp:sp modelId="{06100022-4D43-4BBA-99BB-A641F66AAC5E}">
      <dsp:nvSpPr>
        <dsp:cNvPr id="0" name=""/>
        <dsp:cNvSpPr/>
      </dsp:nvSpPr>
      <dsp:spPr>
        <a:xfrm>
          <a:off x="3584140" y="1098137"/>
          <a:ext cx="1705045" cy="146418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Agency implementation of 12/19/2014  FR Notice considered “Interim Final Rule”,  but effective immediately</a:t>
          </a:r>
          <a:endParaRPr lang="en-US" sz="1100" kern="1200" dirty="0"/>
        </a:p>
      </dsp:txBody>
      <dsp:txXfrm>
        <a:off x="3655615" y="1169612"/>
        <a:ext cx="1562095" cy="1321232"/>
      </dsp:txXfrm>
    </dsp:sp>
    <dsp:sp modelId="{8B2B6962-B2FF-49A2-8A06-E3D13440B402}">
      <dsp:nvSpPr>
        <dsp:cNvPr id="0" name=""/>
        <dsp:cNvSpPr/>
      </dsp:nvSpPr>
      <dsp:spPr>
        <a:xfrm>
          <a:off x="5374437" y="1098137"/>
          <a:ext cx="1705045" cy="146418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Public Comments to the 12/19/2014  FR Notice were submitted to OMB (RF endorsement 2/17/15 of COGR comments)</a:t>
          </a:r>
        </a:p>
      </dsp:txBody>
      <dsp:txXfrm>
        <a:off x="5445912" y="1169612"/>
        <a:ext cx="1562095" cy="132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E155F-CA73-421F-94B2-D15779235711}">
      <dsp:nvSpPr>
        <dsp:cNvPr id="0" name=""/>
        <dsp:cNvSpPr/>
      </dsp:nvSpPr>
      <dsp:spPr>
        <a:xfrm>
          <a:off x="2105144" y="0"/>
          <a:ext cx="3104911" cy="1123950"/>
        </a:xfrm>
        <a:prstGeom prst="roundRect">
          <a:avLst>
            <a:gd name="adj" fmla="val 1000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accent4"/>
              </a:solidFill>
            </a:rPr>
            <a:t>Research Business Models Subcommittee Working Group will Assemble Packet including:                                                              1. Transmittal Memo                                                                         2. Draft Federal Register Notice                                                       3. Proposed overlay of RTC</a:t>
          </a:r>
        </a:p>
        <a:p>
          <a:pPr lvl="0" algn="ctr" defTabSz="488950">
            <a:lnSpc>
              <a:spcPct val="90000"/>
            </a:lnSpc>
            <a:spcBef>
              <a:spcPct val="0"/>
            </a:spcBef>
            <a:spcAft>
              <a:spcPct val="35000"/>
            </a:spcAft>
          </a:pPr>
          <a:r>
            <a:rPr lang="en-US" sz="1100" kern="1200" dirty="0" smtClean="0">
              <a:solidFill>
                <a:srgbClr val="FF0000"/>
              </a:solidFill>
            </a:rPr>
            <a:t>COMPLETE</a:t>
          </a:r>
          <a:endParaRPr lang="en-US" sz="1100" kern="1200" dirty="0">
            <a:solidFill>
              <a:srgbClr val="FF0000"/>
            </a:solidFill>
          </a:endParaRPr>
        </a:p>
      </dsp:txBody>
      <dsp:txXfrm>
        <a:off x="2138063" y="32919"/>
        <a:ext cx="3039073" cy="1058112"/>
      </dsp:txXfrm>
    </dsp:sp>
    <dsp:sp modelId="{C20A8082-8F8A-4553-B7D2-B91F7A871D38}">
      <dsp:nvSpPr>
        <dsp:cNvPr id="0" name=""/>
        <dsp:cNvSpPr/>
      </dsp:nvSpPr>
      <dsp:spPr>
        <a:xfrm rot="5400000">
          <a:off x="3446859" y="1152048"/>
          <a:ext cx="421481" cy="505777"/>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accent4"/>
            </a:solidFill>
          </a:endParaRPr>
        </a:p>
      </dsp:txBody>
      <dsp:txXfrm rot="-5400000">
        <a:off x="3505866" y="1194196"/>
        <a:ext cx="303467" cy="295037"/>
      </dsp:txXfrm>
    </dsp:sp>
    <dsp:sp modelId="{54F6A5AE-3A03-42FE-837A-2D4E914D4797}">
      <dsp:nvSpPr>
        <dsp:cNvPr id="0" name=""/>
        <dsp:cNvSpPr/>
      </dsp:nvSpPr>
      <dsp:spPr>
        <a:xfrm>
          <a:off x="2105144" y="1685925"/>
          <a:ext cx="3104911" cy="1123950"/>
        </a:xfrm>
        <a:prstGeom prst="roundRect">
          <a:avLst>
            <a:gd name="adj" fmla="val 10000"/>
          </a:avLst>
        </a:prstGeom>
        <a:solidFill>
          <a:schemeClr val="accent1">
            <a:shade val="50000"/>
            <a:hueOff val="11638"/>
            <a:satOff val="16422"/>
            <a:lumOff val="206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accent4"/>
              </a:solidFill>
            </a:rPr>
            <a:t>Transmit packet to co-Chairs (NSF and NIH)</a:t>
          </a:r>
        </a:p>
        <a:p>
          <a:pPr lvl="0" algn="ctr" defTabSz="488950">
            <a:lnSpc>
              <a:spcPct val="90000"/>
            </a:lnSpc>
            <a:spcBef>
              <a:spcPct val="0"/>
            </a:spcBef>
            <a:spcAft>
              <a:spcPct val="35000"/>
            </a:spcAft>
          </a:pPr>
          <a:r>
            <a:rPr lang="en-US" sz="1100" kern="1200" dirty="0" smtClean="0">
              <a:solidFill>
                <a:srgbClr val="FF0000"/>
              </a:solidFill>
            </a:rPr>
            <a:t>COMPLETE</a:t>
          </a:r>
          <a:endParaRPr lang="en-US" sz="1100" kern="1200" dirty="0">
            <a:solidFill>
              <a:srgbClr val="FF0000"/>
            </a:solidFill>
          </a:endParaRPr>
        </a:p>
      </dsp:txBody>
      <dsp:txXfrm>
        <a:off x="2138063" y="1718844"/>
        <a:ext cx="3039073" cy="1058112"/>
      </dsp:txXfrm>
    </dsp:sp>
    <dsp:sp modelId="{A41DC7AF-859D-4101-9316-CB8A848EA5A2}">
      <dsp:nvSpPr>
        <dsp:cNvPr id="0" name=""/>
        <dsp:cNvSpPr/>
      </dsp:nvSpPr>
      <dsp:spPr>
        <a:xfrm rot="5400000">
          <a:off x="3446859" y="2837973"/>
          <a:ext cx="421481" cy="505777"/>
        </a:xfrm>
        <a:prstGeom prst="rightArrow">
          <a:avLst>
            <a:gd name="adj1" fmla="val 60000"/>
            <a:gd name="adj2" fmla="val 50000"/>
          </a:avLst>
        </a:prstGeom>
        <a:solidFill>
          <a:schemeClr val="accent1">
            <a:shade val="90000"/>
            <a:hueOff val="18933"/>
            <a:satOff val="5588"/>
            <a:lumOff val="1390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solidFill>
              <a:schemeClr val="accent4"/>
            </a:solidFill>
          </a:endParaRPr>
        </a:p>
      </dsp:txBody>
      <dsp:txXfrm rot="-5400000">
        <a:off x="3505866" y="2880121"/>
        <a:ext cx="303467" cy="295037"/>
      </dsp:txXfrm>
    </dsp:sp>
    <dsp:sp modelId="{ACDD8B8D-C843-448A-9F32-5FA0FD9F10A9}">
      <dsp:nvSpPr>
        <dsp:cNvPr id="0" name=""/>
        <dsp:cNvSpPr/>
      </dsp:nvSpPr>
      <dsp:spPr>
        <a:xfrm>
          <a:off x="2105144" y="3371850"/>
          <a:ext cx="3104911" cy="1123950"/>
        </a:xfrm>
        <a:prstGeom prst="roundRect">
          <a:avLst>
            <a:gd name="adj" fmla="val 10000"/>
          </a:avLst>
        </a:prstGeom>
        <a:solidFill>
          <a:schemeClr val="accent1">
            <a:shade val="50000"/>
            <a:hueOff val="11638"/>
            <a:satOff val="16422"/>
            <a:lumOff val="206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accent4"/>
              </a:solidFill>
            </a:rPr>
            <a:t>Working Group will decide clearance process</a:t>
          </a:r>
        </a:p>
        <a:p>
          <a:pPr lvl="0" algn="ctr" defTabSz="488950">
            <a:lnSpc>
              <a:spcPct val="90000"/>
            </a:lnSpc>
            <a:spcBef>
              <a:spcPct val="0"/>
            </a:spcBef>
            <a:spcAft>
              <a:spcPct val="35000"/>
            </a:spcAft>
          </a:pPr>
          <a:r>
            <a:rPr lang="en-US" sz="1100" kern="1200" dirty="0" smtClean="0">
              <a:solidFill>
                <a:srgbClr val="FF0000"/>
              </a:solidFill>
            </a:rPr>
            <a:t>Currently with Committee on Science</a:t>
          </a:r>
        </a:p>
        <a:p>
          <a:pPr lvl="0" algn="ctr" defTabSz="488950">
            <a:lnSpc>
              <a:spcPct val="90000"/>
            </a:lnSpc>
            <a:spcBef>
              <a:spcPct val="0"/>
            </a:spcBef>
            <a:spcAft>
              <a:spcPct val="35000"/>
            </a:spcAft>
          </a:pPr>
          <a:r>
            <a:rPr lang="en-US" sz="1100" kern="1200" dirty="0" smtClean="0">
              <a:solidFill>
                <a:srgbClr val="FF0000"/>
              </a:solidFill>
            </a:rPr>
            <a:t>(Unknown Time Frame – Target Fall)</a:t>
          </a:r>
          <a:endParaRPr lang="en-US" sz="1100" kern="1200" dirty="0">
            <a:solidFill>
              <a:srgbClr val="FF0000"/>
            </a:solidFill>
          </a:endParaRPr>
        </a:p>
      </dsp:txBody>
      <dsp:txXfrm>
        <a:off x="2138063" y="3404769"/>
        <a:ext cx="3039073" cy="1058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F4016-81E7-4359-A61C-7EC64EB8ED21}">
      <dsp:nvSpPr>
        <dsp:cNvPr id="0" name=""/>
        <dsp:cNvSpPr/>
      </dsp:nvSpPr>
      <dsp:spPr>
        <a:xfrm>
          <a:off x="0" y="0"/>
          <a:ext cx="6839816"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b="1" u="sng" kern="1200" dirty="0" smtClean="0">
              <a:solidFill>
                <a:schemeClr val="tx1"/>
              </a:solidFill>
            </a:rPr>
            <a:t>Research Foundation</a:t>
          </a:r>
          <a:endParaRPr lang="en-US" sz="2200" b="1" kern="1200" dirty="0">
            <a:solidFill>
              <a:schemeClr val="tx1"/>
            </a:solidFill>
          </a:endParaRPr>
        </a:p>
      </dsp:txBody>
      <dsp:txXfrm>
        <a:off x="0" y="0"/>
        <a:ext cx="6839816" cy="633600"/>
      </dsp:txXfrm>
    </dsp:sp>
    <dsp:sp modelId="{6D6AB04F-6F31-4A47-9D6F-1F88BB470674}">
      <dsp:nvSpPr>
        <dsp:cNvPr id="0" name=""/>
        <dsp:cNvSpPr/>
      </dsp:nvSpPr>
      <dsp:spPr>
        <a:xfrm>
          <a:off x="0" y="659410"/>
          <a:ext cx="6839816" cy="24759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1" kern="1200" dirty="0" smtClean="0"/>
            <a:t>IF</a:t>
          </a:r>
          <a:r>
            <a:rPr lang="en-US" sz="2200" kern="1200" dirty="0" smtClean="0"/>
            <a:t> a revision is required </a:t>
          </a:r>
          <a:r>
            <a:rPr lang="en-US" sz="2200" b="1" kern="1200" dirty="0" smtClean="0"/>
            <a:t>only to Implement UG</a:t>
          </a:r>
          <a:endParaRPr lang="en-US" sz="2200" kern="1200" dirty="0"/>
        </a:p>
        <a:p>
          <a:pPr marL="228600" lvl="1" indent="-228600" algn="l" defTabSz="977900" rtl="0">
            <a:lnSpc>
              <a:spcPct val="90000"/>
            </a:lnSpc>
            <a:spcBef>
              <a:spcPct val="0"/>
            </a:spcBef>
            <a:spcAft>
              <a:spcPct val="15000"/>
            </a:spcAft>
            <a:buChar char="••"/>
          </a:pPr>
          <a:r>
            <a:rPr lang="en-US" sz="2200" b="1" kern="1200" dirty="0" smtClean="0"/>
            <a:t>AND </a:t>
          </a:r>
          <a:r>
            <a:rPr lang="en-US" sz="2200" kern="1200" dirty="0" smtClean="0"/>
            <a:t>the institution does </a:t>
          </a:r>
          <a:r>
            <a:rPr lang="en-US" sz="2200" u="sng" kern="1200" dirty="0" smtClean="0"/>
            <a:t>NOT</a:t>
          </a:r>
          <a:r>
            <a:rPr lang="en-US" sz="2200" kern="1200" dirty="0" smtClean="0"/>
            <a:t> meet the CASB CAS-Covered Contact Threshold, </a:t>
          </a:r>
          <a:r>
            <a:rPr lang="en-US" sz="2200" b="1" i="1" kern="1200" dirty="0" smtClean="0"/>
            <a:t>then:</a:t>
          </a:r>
          <a:r>
            <a:rPr lang="en-US" sz="2200" b="1" kern="1200" dirty="0" smtClean="0"/>
            <a:t>  </a:t>
          </a:r>
          <a:endParaRPr lang="en-US" sz="2200" kern="1200" dirty="0"/>
        </a:p>
        <a:p>
          <a:pPr marL="457200" lvl="2" indent="-228600" algn="l" defTabSz="977900" rtl="0">
            <a:lnSpc>
              <a:spcPct val="90000"/>
            </a:lnSpc>
            <a:spcBef>
              <a:spcPct val="0"/>
            </a:spcBef>
            <a:spcAft>
              <a:spcPct val="15000"/>
            </a:spcAft>
            <a:buChar char="••"/>
          </a:pPr>
          <a:r>
            <a:rPr lang="en-US" sz="2200" kern="1200" dirty="0" smtClean="0"/>
            <a:t>Revise DS-2  ASAP and Keep on File  </a:t>
          </a:r>
          <a:endParaRPr lang="en-US" sz="2200" kern="1200" dirty="0"/>
        </a:p>
        <a:p>
          <a:pPr marL="685800" lvl="3" indent="-228600" algn="l" defTabSz="977900" rtl="0">
            <a:lnSpc>
              <a:spcPct val="90000"/>
            </a:lnSpc>
            <a:spcBef>
              <a:spcPct val="0"/>
            </a:spcBef>
            <a:spcAft>
              <a:spcPct val="15000"/>
            </a:spcAft>
            <a:buChar char="••"/>
          </a:pPr>
          <a:r>
            <a:rPr lang="en-US" sz="2200" kern="1200" dirty="0" smtClean="0"/>
            <a:t>Submit with next F&amp;A proposal, unless earlier submission is requested by the cognizant agency</a:t>
          </a:r>
          <a:endParaRPr lang="en-US" sz="2200" kern="1200" dirty="0"/>
        </a:p>
      </dsp:txBody>
      <dsp:txXfrm>
        <a:off x="0" y="659410"/>
        <a:ext cx="6839816" cy="2475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D4417-54C5-4F6C-AFBF-B7F2A0ECD8C1}">
      <dsp:nvSpPr>
        <dsp:cNvPr id="0" name=""/>
        <dsp:cNvSpPr/>
      </dsp:nvSpPr>
      <dsp:spPr>
        <a:xfrm>
          <a:off x="0" y="141270"/>
          <a:ext cx="376011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Circular A-21 Policy</a:t>
          </a:r>
          <a:endParaRPr lang="en-US" sz="1400" b="1" kern="1200" dirty="0">
            <a:solidFill>
              <a:schemeClr val="tx1"/>
            </a:solidFill>
          </a:endParaRPr>
        </a:p>
      </dsp:txBody>
      <dsp:txXfrm>
        <a:off x="0" y="141270"/>
        <a:ext cx="3760112" cy="403200"/>
      </dsp:txXfrm>
    </dsp:sp>
    <dsp:sp modelId="{6ED49336-FE9B-4B07-B97B-797763A59281}">
      <dsp:nvSpPr>
        <dsp:cNvPr id="0" name=""/>
        <dsp:cNvSpPr/>
      </dsp:nvSpPr>
      <dsp:spPr>
        <a:xfrm>
          <a:off x="39" y="544470"/>
          <a:ext cx="3760112" cy="19983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Flat 1.3% Allowance for only 65 IHEs</a:t>
          </a:r>
          <a:endParaRPr lang="en-US" sz="1400" kern="1200" dirty="0"/>
        </a:p>
      </dsp:txBody>
      <dsp:txXfrm>
        <a:off x="39" y="544470"/>
        <a:ext cx="3760112" cy="1998359"/>
      </dsp:txXfrm>
    </dsp:sp>
    <dsp:sp modelId="{A7EF6C82-1B35-4EFF-82CC-96934F75FDD2}">
      <dsp:nvSpPr>
        <dsp:cNvPr id="0" name=""/>
        <dsp:cNvSpPr/>
      </dsp:nvSpPr>
      <dsp:spPr>
        <a:xfrm>
          <a:off x="4286567" y="141270"/>
          <a:ext cx="376011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UG Policy</a:t>
          </a:r>
          <a:endParaRPr lang="en-US" sz="1400" b="1" kern="1200" dirty="0">
            <a:solidFill>
              <a:schemeClr val="tx1"/>
            </a:solidFill>
          </a:endParaRPr>
        </a:p>
      </dsp:txBody>
      <dsp:txXfrm>
        <a:off x="4286567" y="141270"/>
        <a:ext cx="3760112" cy="403200"/>
      </dsp:txXfrm>
    </dsp:sp>
    <dsp:sp modelId="{B750FB5F-F6DF-46B8-921C-A72BB5231FFE}">
      <dsp:nvSpPr>
        <dsp:cNvPr id="0" name=""/>
        <dsp:cNvSpPr/>
      </dsp:nvSpPr>
      <dsp:spPr>
        <a:xfrm>
          <a:off x="4286567" y="544470"/>
          <a:ext cx="3760112" cy="19983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UCA is allowed for ALL IHEs but it must be justified by cost calculations:</a:t>
          </a:r>
          <a:endParaRPr lang="en-US" sz="1400" kern="1200" dirty="0"/>
        </a:p>
        <a:p>
          <a:pPr marL="228600" lvl="2" indent="-114300" algn="l" defTabSz="622300" rtl="0">
            <a:lnSpc>
              <a:spcPct val="90000"/>
            </a:lnSpc>
            <a:spcBef>
              <a:spcPct val="0"/>
            </a:spcBef>
            <a:spcAft>
              <a:spcPct val="15000"/>
            </a:spcAft>
            <a:buChar char="••"/>
          </a:pPr>
          <a:r>
            <a:rPr lang="en-US" sz="1400" kern="1200" dirty="0" smtClean="0"/>
            <a:t>Limited to 1.3%</a:t>
          </a:r>
          <a:endParaRPr lang="en-US" sz="1400" kern="1200" dirty="0"/>
        </a:p>
        <a:p>
          <a:pPr marL="228600" lvl="2" indent="-114300" algn="l" defTabSz="622300" rtl="0">
            <a:lnSpc>
              <a:spcPct val="90000"/>
            </a:lnSpc>
            <a:spcBef>
              <a:spcPct val="0"/>
            </a:spcBef>
            <a:spcAft>
              <a:spcPct val="15000"/>
            </a:spcAft>
            <a:buChar char="••"/>
          </a:pPr>
          <a:r>
            <a:rPr lang="en-US" sz="1400" kern="1200" dirty="0" smtClean="0"/>
            <a:t>Based on single-function metering and space weighting factor for research labs</a:t>
          </a:r>
          <a:endParaRPr lang="en-US" sz="1400" kern="1200" dirty="0"/>
        </a:p>
        <a:p>
          <a:pPr marL="228600" lvl="2" indent="-114300" algn="l" defTabSz="622300" rtl="0">
            <a:lnSpc>
              <a:spcPct val="90000"/>
            </a:lnSpc>
            <a:spcBef>
              <a:spcPct val="0"/>
            </a:spcBef>
            <a:spcAft>
              <a:spcPct val="15000"/>
            </a:spcAft>
            <a:buChar char="••"/>
          </a:pPr>
          <a:r>
            <a:rPr lang="en-US" sz="1400" kern="1200" dirty="0" smtClean="0"/>
            <a:t>Weighting factor is called Relative Energy Utilization Index (REUI)</a:t>
          </a:r>
          <a:endParaRPr lang="en-US" sz="1400" kern="1200" dirty="0"/>
        </a:p>
        <a:p>
          <a:pPr marL="228600" lvl="2" indent="-114300" algn="l" defTabSz="622300" rtl="0">
            <a:lnSpc>
              <a:spcPct val="90000"/>
            </a:lnSpc>
            <a:spcBef>
              <a:spcPct val="0"/>
            </a:spcBef>
            <a:spcAft>
              <a:spcPct val="15000"/>
            </a:spcAft>
            <a:buChar char="••"/>
          </a:pPr>
          <a:r>
            <a:rPr lang="en-US" sz="1400" kern="1200" dirty="0" smtClean="0"/>
            <a:t>UCA Weighting Factor/Index currently at 2.0</a:t>
          </a:r>
          <a:endParaRPr lang="en-US" sz="1400" kern="1200" dirty="0"/>
        </a:p>
      </dsp:txBody>
      <dsp:txXfrm>
        <a:off x="4286567" y="544470"/>
        <a:ext cx="3760112" cy="19983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9635" cy="46538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09646" y="2"/>
            <a:ext cx="2989635" cy="465382"/>
          </a:xfrm>
          <a:prstGeom prst="rect">
            <a:avLst/>
          </a:prstGeom>
        </p:spPr>
        <p:txBody>
          <a:bodyPr vert="horz" lIns="91440" tIns="45720" rIns="91440" bIns="45720" rtlCol="0"/>
          <a:lstStyle>
            <a:lvl1pPr algn="r">
              <a:defRPr sz="1200"/>
            </a:lvl1pPr>
          </a:lstStyle>
          <a:p>
            <a:fld id="{476C2FDF-5484-495A-9CA0-FCDA211666AC}" type="datetimeFigureOut">
              <a:rPr lang="en-US" smtClean="0"/>
              <a:t>6/22/2015</a:t>
            </a:fld>
            <a:endParaRPr lang="en-US" dirty="0"/>
          </a:p>
        </p:txBody>
      </p:sp>
      <p:sp>
        <p:nvSpPr>
          <p:cNvPr id="4" name="Footer Placeholder 3"/>
          <p:cNvSpPr>
            <a:spLocks noGrp="1"/>
          </p:cNvSpPr>
          <p:nvPr>
            <p:ph type="ftr" sz="quarter" idx="2"/>
          </p:nvPr>
        </p:nvSpPr>
        <p:spPr>
          <a:xfrm>
            <a:off x="0" y="8826258"/>
            <a:ext cx="2989635" cy="46538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9646" y="8826258"/>
            <a:ext cx="2989635" cy="465381"/>
          </a:xfrm>
          <a:prstGeom prst="rect">
            <a:avLst/>
          </a:prstGeom>
        </p:spPr>
        <p:txBody>
          <a:bodyPr vert="horz" lIns="91440" tIns="45720" rIns="91440" bIns="45720" rtlCol="0" anchor="b"/>
          <a:lstStyle>
            <a:lvl1pPr algn="r">
              <a:defRPr sz="1200"/>
            </a:lvl1pPr>
          </a:lstStyle>
          <a:p>
            <a:fld id="{0D262B51-7A8C-4B5A-8B1D-9CDE95A77A2D}" type="slidenum">
              <a:rPr lang="en-US" smtClean="0"/>
              <a:t>‹#›</a:t>
            </a:fld>
            <a:endParaRPr lang="en-US" dirty="0"/>
          </a:p>
        </p:txBody>
      </p:sp>
    </p:spTree>
    <p:extLst>
      <p:ext uri="{BB962C8B-B14F-4D97-AF65-F5344CB8AC3E}">
        <p14:creationId xmlns:p14="http://schemas.microsoft.com/office/powerpoint/2010/main" val="8781745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90374" cy="466196"/>
          </a:xfrm>
          <a:prstGeom prst="rect">
            <a:avLst/>
          </a:prstGeom>
        </p:spPr>
        <p:txBody>
          <a:bodyPr vert="horz" lIns="92236" tIns="46118" rIns="92236" bIns="46118" rtlCol="0"/>
          <a:lstStyle>
            <a:lvl1pPr algn="l">
              <a:defRPr sz="1200"/>
            </a:lvl1pPr>
          </a:lstStyle>
          <a:p>
            <a:endParaRPr lang="en-US" dirty="0"/>
          </a:p>
        </p:txBody>
      </p:sp>
      <p:sp>
        <p:nvSpPr>
          <p:cNvPr id="3" name="Date Placeholder 2"/>
          <p:cNvSpPr>
            <a:spLocks noGrp="1"/>
          </p:cNvSpPr>
          <p:nvPr>
            <p:ph type="dt" idx="1"/>
          </p:nvPr>
        </p:nvSpPr>
        <p:spPr>
          <a:xfrm>
            <a:off x="3908892" y="2"/>
            <a:ext cx="2990374" cy="466196"/>
          </a:xfrm>
          <a:prstGeom prst="rect">
            <a:avLst/>
          </a:prstGeom>
        </p:spPr>
        <p:txBody>
          <a:bodyPr vert="horz" lIns="92236" tIns="46118" rIns="92236" bIns="46118" rtlCol="0"/>
          <a:lstStyle>
            <a:lvl1pPr algn="r">
              <a:defRPr sz="1200"/>
            </a:lvl1pPr>
          </a:lstStyle>
          <a:p>
            <a:fld id="{2BC00B35-08A6-452D-BB59-7A535FB8492E}" type="datetimeFigureOut">
              <a:rPr lang="en-US" smtClean="0"/>
              <a:t>6/22/2015</a:t>
            </a:fld>
            <a:endParaRPr lang="en-US" dirty="0"/>
          </a:p>
        </p:txBody>
      </p:sp>
      <p:sp>
        <p:nvSpPr>
          <p:cNvPr id="4" name="Slide Image Placeholder 3"/>
          <p:cNvSpPr>
            <a:spLocks noGrp="1" noRot="1" noChangeAspect="1"/>
          </p:cNvSpPr>
          <p:nvPr>
            <p:ph type="sldImg" idx="2"/>
          </p:nvPr>
        </p:nvSpPr>
        <p:spPr>
          <a:xfrm>
            <a:off x="1358900" y="1160463"/>
            <a:ext cx="4183063" cy="3136900"/>
          </a:xfrm>
          <a:prstGeom prst="rect">
            <a:avLst/>
          </a:prstGeom>
          <a:noFill/>
          <a:ln w="12700">
            <a:solidFill>
              <a:prstClr val="black"/>
            </a:solidFill>
          </a:ln>
        </p:spPr>
        <p:txBody>
          <a:bodyPr vert="horz" lIns="92236" tIns="46118" rIns="92236" bIns="46118" rtlCol="0" anchor="ctr"/>
          <a:lstStyle/>
          <a:p>
            <a:endParaRPr lang="en-US" dirty="0"/>
          </a:p>
        </p:txBody>
      </p:sp>
      <p:sp>
        <p:nvSpPr>
          <p:cNvPr id="5" name="Notes Placeholder 4"/>
          <p:cNvSpPr>
            <a:spLocks noGrp="1"/>
          </p:cNvSpPr>
          <p:nvPr>
            <p:ph type="body" sz="quarter" idx="3"/>
          </p:nvPr>
        </p:nvSpPr>
        <p:spPr>
          <a:xfrm>
            <a:off x="690087" y="4471600"/>
            <a:ext cx="5520690" cy="3658583"/>
          </a:xfrm>
          <a:prstGeom prst="rect">
            <a:avLst/>
          </a:prstGeom>
        </p:spPr>
        <p:txBody>
          <a:bodyPr vert="horz" lIns="92236" tIns="46118" rIns="92236" bIns="461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5445"/>
            <a:ext cx="2990374" cy="466195"/>
          </a:xfrm>
          <a:prstGeom prst="rect">
            <a:avLst/>
          </a:prstGeom>
        </p:spPr>
        <p:txBody>
          <a:bodyPr vert="horz" lIns="92236" tIns="46118" rIns="92236" bIns="461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8892" y="8825445"/>
            <a:ext cx="2990374" cy="466195"/>
          </a:xfrm>
          <a:prstGeom prst="rect">
            <a:avLst/>
          </a:prstGeom>
        </p:spPr>
        <p:txBody>
          <a:bodyPr vert="horz" lIns="92236" tIns="46118" rIns="92236" bIns="46118" rtlCol="0" anchor="b"/>
          <a:lstStyle>
            <a:lvl1pPr algn="r">
              <a:defRPr sz="1200"/>
            </a:lvl1pPr>
          </a:lstStyle>
          <a:p>
            <a:fld id="{839C4D0F-EDBA-4877-B5E7-8043F0EC42A2}" type="slidenum">
              <a:rPr lang="en-US" smtClean="0"/>
              <a:t>‹#›</a:t>
            </a:fld>
            <a:endParaRPr lang="en-US" dirty="0"/>
          </a:p>
        </p:txBody>
      </p:sp>
    </p:spTree>
    <p:extLst>
      <p:ext uri="{BB962C8B-B14F-4D97-AF65-F5344CB8AC3E}">
        <p14:creationId xmlns:p14="http://schemas.microsoft.com/office/powerpoint/2010/main" val="15144350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1</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94991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10</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590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11</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864140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12</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32120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13</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91435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14</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8230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15</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27149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16</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2870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17</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90627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18</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33011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19</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5225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2</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21244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20</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23609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21</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7559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22</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33005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23</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7926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24</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23248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25</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25877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26</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893096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27</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71222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28</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44352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29</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547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3</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16769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30</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71228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31</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5055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32</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079666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33</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156621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34</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416130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35</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006629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36</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99636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37</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04388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38</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59503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39</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6577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4</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06860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40</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40944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41</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34747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42</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48055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43</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712037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1"/>
          </p:nvPr>
        </p:nvSpPr>
        <p:spPr/>
        <p:txBody>
          <a:bodyPr/>
          <a:lstStyle/>
          <a:p>
            <a:fld id="{839C4D0F-EDBA-4877-B5E7-8043F0EC42A2}" type="slidenum">
              <a:rPr lang="en-US" smtClean="0"/>
              <a:t>44</a:t>
            </a:fld>
            <a:endParaRPr lang="en-US" dirty="0"/>
          </a:p>
        </p:txBody>
      </p:sp>
      <p:sp>
        <p:nvSpPr>
          <p:cNvPr id="4" name="Notes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75949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45</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0354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5</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87109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6</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67211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7</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0279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8</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08552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39C4D0F-EDBA-4877-B5E7-8043F0EC42A2}" type="slidenum">
              <a:rPr lang="en-US" smtClean="0"/>
              <a:t>9</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4350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315200" cy="4156788"/>
          </a:xfrm>
        </p:spPr>
        <p:txBody>
          <a:bodyPr vert="eaVert"/>
          <a:lstStyle>
            <a:lvl2pPr>
              <a:defRPr sz="3000"/>
            </a:lvl2pPr>
            <a:lvl3pPr>
              <a:defRPr sz="2800"/>
            </a:lvl3pPr>
            <a:lvl4pPr>
              <a:defRPr sz="2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762000"/>
            <a:ext cx="1828800" cy="5088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762000"/>
            <a:ext cx="5334000" cy="5088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fld id="{F2046C03-7AC1-480D-B139-C0F3E0E5BBA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394718"/>
            <a:ext cx="7296540" cy="13970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14400" y="2893297"/>
            <a:ext cx="7296540" cy="1538744"/>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600200"/>
            <a:ext cx="3581400" cy="4495800"/>
          </a:xfrm>
        </p:spPr>
        <p:txBody>
          <a:bodyPr/>
          <a:lstStyle>
            <a:lvl1pPr>
              <a:defRPr sz="2800"/>
            </a:lvl1pPr>
            <a:lvl2pPr>
              <a:defRPr sz="26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581400" cy="4495800"/>
          </a:xfrm>
        </p:spPr>
        <p:txBody>
          <a:bodyPr/>
          <a:lstStyle>
            <a:lvl1pPr>
              <a:defRPr sz="2800"/>
            </a:lvl1pPr>
            <a:lvl2pPr>
              <a:defRPr sz="26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31" y="737118"/>
            <a:ext cx="7305870" cy="68051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05068" y="1535113"/>
            <a:ext cx="35923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5068" y="2174875"/>
            <a:ext cx="3592319" cy="3806047"/>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360323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603236" cy="3796717"/>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399" y="718457"/>
            <a:ext cx="2551113" cy="1063690"/>
          </a:xfrm>
        </p:spPr>
        <p:txBody>
          <a:bodyPr anchor="b"/>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676260" y="709127"/>
            <a:ext cx="4562671" cy="5206482"/>
          </a:xfrm>
        </p:spPr>
        <p:txBody>
          <a:bodyPr/>
          <a:lstStyle>
            <a:lvl1pPr>
              <a:defRPr sz="3200"/>
            </a:lvl1pPr>
            <a:lvl2pPr>
              <a:defRPr sz="2800"/>
            </a:lvl2pPr>
            <a:lvl3pPr>
              <a:defRPr sz="26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05069" y="1782147"/>
            <a:ext cx="2560444" cy="418774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80" y="4799026"/>
            <a:ext cx="6802016" cy="547415"/>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203649" y="718457"/>
            <a:ext cx="6830008" cy="40091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212980" y="5365102"/>
            <a:ext cx="6802016" cy="777421"/>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0"/>
            <a:ext cx="7315200" cy="655638"/>
          </a:xfrm>
          <a:prstGeom prst="rect">
            <a:avLst/>
          </a:prstGeom>
          <a:noFill/>
          <a:ln w="9525">
            <a:noFill/>
            <a:miter lim="800000"/>
            <a:headEnd/>
            <a:tailEnd/>
          </a:ln>
          <a:effectLst>
            <a:outerShdw blurRad="63500" dist="46662" dir="2115817"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914400" y="1600200"/>
            <a:ext cx="7315200" cy="4495800"/>
          </a:xfrm>
          <a:prstGeom prst="rect">
            <a:avLst/>
          </a:prstGeom>
          <a:noFill/>
          <a:ln w="9525">
            <a:noFill/>
            <a:miter lim="800000"/>
            <a:headEnd/>
            <a:tailEnd/>
          </a:ln>
          <a:effectLst>
            <a:outerShdw blurRad="63500" dist="46662" dir="2115817" algn="ctr" rotWithShape="0">
              <a:schemeClr val="tx1">
                <a:alpha val="74998"/>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SUNYRF_LOGO_HR_TRANSP_KO.png"/>
          <p:cNvPicPr>
            <a:picLocks noChangeAspect="1"/>
          </p:cNvPicPr>
          <p:nvPr userDrawn="1"/>
        </p:nvPicPr>
        <p:blipFill>
          <a:blip r:embed="rId14"/>
          <a:stretch>
            <a:fillRect/>
          </a:stretch>
        </p:blipFill>
        <p:spPr>
          <a:xfrm>
            <a:off x="7517453" y="284225"/>
            <a:ext cx="1097280" cy="4759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9" charset="-128"/>
        </a:defRPr>
      </a:lvl2pPr>
      <a:lvl3pPr marL="1143000" indent="-228600" algn="l" rtl="0" eaLnBrk="1" fontAlgn="base" hangingPunct="1">
        <a:spcBef>
          <a:spcPct val="20000"/>
        </a:spcBef>
        <a:spcAft>
          <a:spcPct val="0"/>
        </a:spcAft>
        <a:buChar char="•"/>
        <a:defRPr sz="2600">
          <a:solidFill>
            <a:schemeClr val="bg1"/>
          </a:solidFill>
          <a:latin typeface="+mn-lt"/>
          <a:ea typeface="ＭＳ Ｐゴシック" pitchFamily="-109" charset="-128"/>
        </a:defRPr>
      </a:lvl3pPr>
      <a:lvl4pPr marL="16002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4pPr>
      <a:lvl5pPr marL="20574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ederalregister.gov/articles/2013/12/26/2013-30465/uniform-administrative-requirements-cost-principles-and-audit-requirements-for-federal-awards#p-32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federalregister.gov/articles/2013/12/26/2013-30465/uniform-administrative-requirements-cost-principles-and-audit-requirements-for-federal-awards#p-432" TargetMode="External"/><Relationship Id="rId4" Type="http://schemas.openxmlformats.org/officeDocument/2006/relationships/hyperlink" Target="https://www.federalregister.gov/articles/2013/12/26/2013-30465/uniform-administrative-requirements-cost-principles-and-audit-requirements-for-federal-awards#p-50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tm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ustine.Gordon@rfsuny.org" TargetMode="External"/><Relationship Id="rId7" Type="http://schemas.openxmlformats.org/officeDocument/2006/relationships/hyperlink" Target="mailto:Tanya.Waite@rfsuny.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mailto:Chris.Wade@rfsuny.org" TargetMode="External"/><Relationship Id="rId5" Type="http://schemas.openxmlformats.org/officeDocument/2006/relationships/hyperlink" Target="mailto:Lisa.Leblanc@rfsuny.org" TargetMode="External"/><Relationship Id="rId4" Type="http://schemas.openxmlformats.org/officeDocument/2006/relationships/hyperlink" Target="mailto:Donna.Kiley@rfsuny.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thefourthrevolution.org/wordpress/archives/2396/firm-steps-uncertaint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920" y="2496189"/>
            <a:ext cx="7141778" cy="1446550"/>
          </a:xfrm>
          <a:prstGeom prst="rect">
            <a:avLst/>
          </a:prstGeom>
        </p:spPr>
        <p:txBody>
          <a:bodyPr wrap="square">
            <a:spAutoFit/>
          </a:bodyPr>
          <a:lstStyle/>
          <a:p>
            <a:pPr algn="ctr"/>
            <a:r>
              <a:rPr lang="en-US" sz="4400" dirty="0" smtClean="0">
                <a:solidFill>
                  <a:schemeClr val="bg1"/>
                </a:solidFill>
              </a:rPr>
              <a:t>OMB Uniform Guidance </a:t>
            </a:r>
          </a:p>
          <a:p>
            <a:pPr algn="ctr"/>
            <a:r>
              <a:rPr lang="en-US" sz="4400" dirty="0" smtClean="0">
                <a:solidFill>
                  <a:schemeClr val="bg1"/>
                </a:solidFill>
              </a:rPr>
              <a:t>2 CFR Part 200	</a:t>
            </a:r>
            <a:endParaRPr lang="en-US" sz="4400" dirty="0">
              <a:solidFill>
                <a:schemeClr val="bg1"/>
              </a:solidFill>
            </a:endParaRPr>
          </a:p>
        </p:txBody>
      </p:sp>
    </p:spTree>
    <p:extLst>
      <p:ext uri="{BB962C8B-B14F-4D97-AF65-F5344CB8AC3E}">
        <p14:creationId xmlns:p14="http://schemas.microsoft.com/office/powerpoint/2010/main" val="395284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Approval of RTC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360974"/>
              </p:ext>
            </p:extLst>
          </p:nvPr>
        </p:nvGraphicFramePr>
        <p:xfrm>
          <a:off x="914400" y="1600200"/>
          <a:ext cx="7315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23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Implementation of New RTC</a:t>
            </a:r>
            <a:endParaRPr lang="en-US" dirty="0"/>
          </a:p>
        </p:txBody>
      </p:sp>
      <p:sp>
        <p:nvSpPr>
          <p:cNvPr id="6" name="Content Placeholder 5"/>
          <p:cNvSpPr>
            <a:spLocks noGrp="1"/>
          </p:cNvSpPr>
          <p:nvPr>
            <p:ph idx="1"/>
          </p:nvPr>
        </p:nvSpPr>
        <p:spPr/>
        <p:txBody>
          <a:bodyPr/>
          <a:lstStyle/>
          <a:p>
            <a:r>
              <a:rPr lang="en-US" sz="2800" dirty="0" smtClean="0"/>
              <a:t>Implementation Plans</a:t>
            </a:r>
          </a:p>
          <a:p>
            <a:r>
              <a:rPr lang="en-US" sz="2800" dirty="0" smtClean="0"/>
              <a:t>Agency Specific Requirements</a:t>
            </a:r>
          </a:p>
          <a:p>
            <a:r>
              <a:rPr lang="en-US" sz="2800" dirty="0" smtClean="0"/>
              <a:t>National Policy Matrix</a:t>
            </a:r>
          </a:p>
          <a:p>
            <a:r>
              <a:rPr lang="en-US" sz="2800" dirty="0" smtClean="0"/>
              <a:t>Subaward Matrix</a:t>
            </a:r>
          </a:p>
          <a:p>
            <a:r>
              <a:rPr lang="en-US" sz="2800" dirty="0" smtClean="0"/>
              <a:t>Prior Approval Matrix</a:t>
            </a:r>
          </a:p>
          <a:p>
            <a:pPr lvl="1"/>
            <a:r>
              <a:rPr lang="en-US" sz="2400" dirty="0"/>
              <a:t>E</a:t>
            </a:r>
            <a:r>
              <a:rPr lang="en-US" sz="2400" dirty="0" smtClean="0"/>
              <a:t>xpected in next few months</a:t>
            </a:r>
          </a:p>
          <a:p>
            <a:pPr lvl="1"/>
            <a:r>
              <a:rPr lang="en-US" sz="2400" dirty="0" smtClean="0"/>
              <a:t>In meantime, RF developing draft matrix</a:t>
            </a:r>
          </a:p>
          <a:p>
            <a:r>
              <a:rPr lang="en-US" sz="2800" dirty="0" smtClean="0"/>
              <a:t>Specific Language for each award covered by RTC for participating FDP institutions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696" y="1792224"/>
            <a:ext cx="1901952" cy="1901952"/>
          </a:xfrm>
          <a:prstGeom prst="rect">
            <a:avLst/>
          </a:prstGeom>
        </p:spPr>
      </p:pic>
    </p:spTree>
    <p:extLst>
      <p:ext uri="{BB962C8B-B14F-4D97-AF65-F5344CB8AC3E}">
        <p14:creationId xmlns:p14="http://schemas.microsoft.com/office/powerpoint/2010/main" val="133303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936" y="724186"/>
            <a:ext cx="8083445" cy="599517"/>
          </a:xfrm>
          <a:prstGeom prst="rect">
            <a:avLst/>
          </a:prstGeom>
        </p:spPr>
        <p:txBody>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sz="3600" kern="0" dirty="0" smtClean="0"/>
              <a:t>RTC Predictions</a:t>
            </a:r>
            <a:endParaRPr lang="en-US" sz="3600" kern="0" dirty="0"/>
          </a:p>
        </p:txBody>
      </p:sp>
      <p:sp>
        <p:nvSpPr>
          <p:cNvPr id="3" name="Rectangle 2"/>
          <p:cNvSpPr/>
          <p:nvPr/>
        </p:nvSpPr>
        <p:spPr>
          <a:xfrm>
            <a:off x="600935" y="1724786"/>
            <a:ext cx="8083445" cy="4231928"/>
          </a:xfrm>
          <a:prstGeom prst="rect">
            <a:avLst/>
          </a:prstGeom>
        </p:spPr>
        <p:txBody>
          <a:bodyPr wrap="square">
            <a:spAutoFit/>
          </a:bodyPr>
          <a:lstStyle/>
          <a:p>
            <a:pPr marL="342900" indent="-342900">
              <a:buClr>
                <a:schemeClr val="bg1"/>
              </a:buClr>
              <a:buFont typeface="Arial" panose="020B0604020202020204" pitchFamily="34" charset="0"/>
              <a:buChar char="•"/>
            </a:pPr>
            <a:r>
              <a:rPr lang="en-US" sz="2400" dirty="0" smtClean="0">
                <a:solidFill>
                  <a:schemeClr val="bg1"/>
                </a:solidFill>
              </a:rPr>
              <a:t>For years, </a:t>
            </a:r>
            <a:r>
              <a:rPr lang="en-US" sz="2400" dirty="0" smtClean="0">
                <a:solidFill>
                  <a:schemeClr val="bg1"/>
                </a:solidFill>
              </a:rPr>
              <a:t>prior </a:t>
            </a:r>
            <a:r>
              <a:rPr lang="en-US" sz="2400" dirty="0">
                <a:solidFill>
                  <a:schemeClr val="bg1"/>
                </a:solidFill>
              </a:rPr>
              <a:t>approval </a:t>
            </a:r>
            <a:r>
              <a:rPr lang="en-US" sz="2400" dirty="0" smtClean="0">
                <a:solidFill>
                  <a:schemeClr val="bg1"/>
                </a:solidFill>
              </a:rPr>
              <a:t>has been </a:t>
            </a:r>
            <a:r>
              <a:rPr lang="en-US" sz="2400" dirty="0" smtClean="0">
                <a:solidFill>
                  <a:schemeClr val="bg1"/>
                </a:solidFill>
              </a:rPr>
              <a:t>waived </a:t>
            </a:r>
            <a:r>
              <a:rPr lang="en-US" sz="2400" dirty="0" smtClean="0">
                <a:solidFill>
                  <a:schemeClr val="bg1"/>
                </a:solidFill>
              </a:rPr>
              <a:t>for the following and expect to stay the same:</a:t>
            </a:r>
            <a:endParaRPr lang="en-US" sz="2400" dirty="0">
              <a:solidFill>
                <a:schemeClr val="bg1"/>
              </a:solidFill>
            </a:endParaRPr>
          </a:p>
          <a:p>
            <a:pPr marL="742950" lvl="1" indent="-285750">
              <a:buClr>
                <a:schemeClr val="bg1"/>
              </a:buClr>
              <a:buFont typeface="Arial" panose="020B0604020202020204" pitchFamily="34" charset="0"/>
              <a:buChar char="•"/>
            </a:pPr>
            <a:r>
              <a:rPr lang="en-US" sz="2400" dirty="0">
                <a:solidFill>
                  <a:schemeClr val="bg1"/>
                </a:solidFill>
              </a:rPr>
              <a:t>Using unrecovered F&amp;A as cost sharing</a:t>
            </a:r>
          </a:p>
          <a:p>
            <a:pPr marL="742950" lvl="1" indent="-285750">
              <a:buClr>
                <a:schemeClr val="bg1"/>
              </a:buClr>
              <a:buFont typeface="Arial" panose="020B0604020202020204" pitchFamily="34" charset="0"/>
              <a:buChar char="•"/>
            </a:pPr>
            <a:r>
              <a:rPr lang="en-US" sz="2400" dirty="0">
                <a:solidFill>
                  <a:schemeClr val="bg1"/>
                </a:solidFill>
              </a:rPr>
              <a:t>Pre-award costs of 90 days</a:t>
            </a:r>
          </a:p>
          <a:p>
            <a:pPr marL="742950" lvl="1" indent="-285750">
              <a:buClr>
                <a:schemeClr val="bg1"/>
              </a:buClr>
              <a:buFont typeface="Arial" panose="020B0604020202020204" pitchFamily="34" charset="0"/>
              <a:buChar char="•"/>
            </a:pPr>
            <a:r>
              <a:rPr lang="en-US" sz="2400" dirty="0">
                <a:solidFill>
                  <a:schemeClr val="bg1"/>
                </a:solidFill>
              </a:rPr>
              <a:t>One-time extension of 12 months</a:t>
            </a:r>
          </a:p>
          <a:p>
            <a:pPr marL="742950" lvl="1" indent="-285750">
              <a:buClr>
                <a:schemeClr val="bg1"/>
              </a:buClr>
              <a:buFont typeface="Arial" panose="020B0604020202020204" pitchFamily="34" charset="0"/>
              <a:buChar char="•"/>
            </a:pPr>
            <a:r>
              <a:rPr lang="en-US" sz="2400" dirty="0" smtClean="0">
                <a:solidFill>
                  <a:schemeClr val="bg1"/>
                </a:solidFill>
              </a:rPr>
              <a:t>Purchase </a:t>
            </a:r>
            <a:r>
              <a:rPr lang="en-US" sz="2400" dirty="0">
                <a:solidFill>
                  <a:schemeClr val="bg1"/>
                </a:solidFill>
              </a:rPr>
              <a:t>of general purpose equipment</a:t>
            </a:r>
          </a:p>
          <a:p>
            <a:pPr marL="742950" lvl="1" indent="-285750">
              <a:spcAft>
                <a:spcPts val="600"/>
              </a:spcAft>
              <a:buClr>
                <a:schemeClr val="bg1"/>
              </a:buClr>
              <a:buFont typeface="Arial" panose="020B0604020202020204" pitchFamily="34" charset="0"/>
              <a:buChar char="•"/>
            </a:pPr>
            <a:r>
              <a:rPr lang="en-US" sz="2400" dirty="0">
                <a:solidFill>
                  <a:schemeClr val="bg1"/>
                </a:solidFill>
              </a:rPr>
              <a:t>Purchase of special purpose equipment &gt;$5,000</a:t>
            </a:r>
          </a:p>
          <a:p>
            <a:pPr marL="342900" indent="-342900">
              <a:buFont typeface="Arial" panose="020B0604020202020204" pitchFamily="34" charset="0"/>
              <a:buChar char="•"/>
            </a:pPr>
            <a:r>
              <a:rPr lang="en-US" sz="2400" dirty="0" smtClean="0">
                <a:solidFill>
                  <a:schemeClr val="bg1"/>
                </a:solidFill>
              </a:rPr>
              <a:t>Financial</a:t>
            </a:r>
            <a:r>
              <a:rPr lang="en-US" sz="2400" dirty="0">
                <a:solidFill>
                  <a:schemeClr val="bg1"/>
                </a:solidFill>
              </a:rPr>
              <a:t>, performance, other reports due </a:t>
            </a:r>
            <a:r>
              <a:rPr lang="en-US" sz="2400" u="sng" dirty="0">
                <a:solidFill>
                  <a:schemeClr val="bg1"/>
                </a:solidFill>
              </a:rPr>
              <a:t>120 days</a:t>
            </a:r>
            <a:r>
              <a:rPr lang="en-US" sz="2400" dirty="0">
                <a:solidFill>
                  <a:schemeClr val="bg1"/>
                </a:solidFill>
              </a:rPr>
              <a:t> after the end </a:t>
            </a:r>
            <a:r>
              <a:rPr lang="en-US" sz="2400" dirty="0" smtClean="0">
                <a:solidFill>
                  <a:schemeClr val="bg1"/>
                </a:solidFill>
              </a:rPr>
              <a:t>date</a:t>
            </a:r>
          </a:p>
          <a:p>
            <a:pPr marL="342900" indent="-342900">
              <a:buFont typeface="Arial" panose="020B0604020202020204" pitchFamily="34" charset="0"/>
              <a:buChar char="•"/>
            </a:pPr>
            <a:endParaRPr lang="en-US" sz="2400" dirty="0">
              <a:solidFill>
                <a:schemeClr val="bg1"/>
              </a:solidFill>
            </a:endParaRPr>
          </a:p>
          <a:p>
            <a:endParaRPr lang="en-US" sz="2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35" y="218746"/>
            <a:ext cx="1621322" cy="1399742"/>
          </a:xfrm>
          <a:prstGeom prst="rect">
            <a:avLst/>
          </a:prstGeom>
        </p:spPr>
      </p:pic>
    </p:spTree>
    <p:extLst>
      <p:ext uri="{BB962C8B-B14F-4D97-AF65-F5344CB8AC3E}">
        <p14:creationId xmlns:p14="http://schemas.microsoft.com/office/powerpoint/2010/main" val="96351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3812"/>
            <a:ext cx="7315200" cy="796636"/>
          </a:xfrm>
        </p:spPr>
        <p:txBody>
          <a:bodyPr/>
          <a:lstStyle/>
          <a:p>
            <a:r>
              <a:rPr lang="en-US" altLang="en-US" sz="2800" dirty="0"/>
              <a:t>Closeout</a:t>
            </a:r>
            <a:br>
              <a:rPr lang="en-US" altLang="en-US" sz="2800" dirty="0"/>
            </a:br>
            <a:r>
              <a:rPr lang="en-US" altLang="en-US" sz="2800" dirty="0"/>
              <a:t>200.343</a:t>
            </a:r>
            <a:endParaRPr lang="en-US" sz="2800" dirty="0"/>
          </a:p>
        </p:txBody>
      </p:sp>
      <p:sp>
        <p:nvSpPr>
          <p:cNvPr id="3" name="Content Placeholder 2"/>
          <p:cNvSpPr>
            <a:spLocks noGrp="1"/>
          </p:cNvSpPr>
          <p:nvPr>
            <p:ph idx="1"/>
          </p:nvPr>
        </p:nvSpPr>
        <p:spPr>
          <a:xfrm>
            <a:off x="914400" y="1600199"/>
            <a:ext cx="7315200" cy="5058295"/>
          </a:xfrm>
        </p:spPr>
        <p:txBody>
          <a:bodyPr/>
          <a:lstStyle/>
          <a:p>
            <a:pPr marL="0" indent="0">
              <a:buNone/>
            </a:pPr>
            <a:r>
              <a:rPr lang="en-US" sz="2600" dirty="0" smtClean="0"/>
              <a:t>No stated change for recipient, but…</a:t>
            </a:r>
          </a:p>
          <a:p>
            <a:r>
              <a:rPr lang="en-US" sz="2400" dirty="0" smtClean="0"/>
              <a:t>All reports due “no later than 90 calendar days after the end date of the period of performance”</a:t>
            </a:r>
          </a:p>
          <a:p>
            <a:pPr lvl="1" indent="-342900">
              <a:buFont typeface="Arial" panose="020B0604020202020204" pitchFamily="34" charset="0"/>
              <a:buChar char="•"/>
            </a:pPr>
            <a:r>
              <a:rPr lang="en-US" sz="2000" dirty="0" smtClean="0"/>
              <a:t>New emphasis on progress reports</a:t>
            </a:r>
          </a:p>
          <a:p>
            <a:r>
              <a:rPr lang="en-US" sz="2400" dirty="0" smtClean="0"/>
              <a:t>New circumstances </a:t>
            </a:r>
          </a:p>
          <a:p>
            <a:pPr lvl="1" indent="-342900">
              <a:buFont typeface="Arial" panose="020B0604020202020204" pitchFamily="34" charset="0"/>
              <a:buChar char="•"/>
            </a:pPr>
            <a:r>
              <a:rPr lang="en-US" sz="2000" dirty="0" smtClean="0"/>
              <a:t>Pressure on agencies </a:t>
            </a:r>
            <a:endParaRPr lang="en-US" sz="2000" dirty="0"/>
          </a:p>
          <a:p>
            <a:pPr lvl="1" indent="-342900">
              <a:buFont typeface="Arial" panose="020B0604020202020204" pitchFamily="34" charset="0"/>
              <a:buChar char="•"/>
            </a:pPr>
            <a:r>
              <a:rPr lang="en-US" sz="2000" dirty="0" smtClean="0"/>
              <a:t>Changes </a:t>
            </a:r>
            <a:r>
              <a:rPr lang="en-US" sz="2000" dirty="0" smtClean="0"/>
              <a:t>in NIH and NSF financial reporting – award by award</a:t>
            </a:r>
          </a:p>
          <a:p>
            <a:pPr lvl="1" indent="-342900">
              <a:buFont typeface="Arial" panose="020B0604020202020204" pitchFamily="34" charset="0"/>
              <a:buChar char="•"/>
            </a:pPr>
            <a:r>
              <a:rPr lang="en-US" sz="2000" dirty="0" smtClean="0"/>
              <a:t>Enforcement through 90 days for cash draw</a:t>
            </a:r>
          </a:p>
          <a:p>
            <a:pPr lvl="1" indent="-342900">
              <a:buFont typeface="Arial" panose="020B0604020202020204" pitchFamily="34" charset="0"/>
              <a:buChar char="•"/>
            </a:pPr>
            <a:r>
              <a:rPr lang="en-US" sz="2000" dirty="0" smtClean="0"/>
              <a:t>Frustration over progress reports</a:t>
            </a:r>
          </a:p>
          <a:p>
            <a:r>
              <a:rPr lang="en-US" sz="2400" dirty="0" smtClean="0"/>
              <a:t>Closeout is the focus of a new FDP/COGR working group</a:t>
            </a:r>
            <a:endParaRPr lang="en-US" sz="2400" dirty="0"/>
          </a:p>
        </p:txBody>
      </p:sp>
    </p:spTree>
    <p:extLst>
      <p:ext uri="{BB962C8B-B14F-4D97-AF65-F5344CB8AC3E}">
        <p14:creationId xmlns:p14="http://schemas.microsoft.com/office/powerpoint/2010/main" val="9278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762000"/>
            <a:ext cx="8325394" cy="838200"/>
          </a:xfrm>
        </p:spPr>
        <p:txBody>
          <a:bodyPr/>
          <a:lstStyle/>
          <a:p>
            <a:r>
              <a:rPr lang="en-US" sz="3000" dirty="0" smtClean="0"/>
              <a:t>Uniform Guidance </a:t>
            </a:r>
            <a:br>
              <a:rPr lang="en-US" sz="3000" dirty="0" smtClean="0"/>
            </a:br>
            <a:r>
              <a:rPr lang="en-US" sz="3000" dirty="0" smtClean="0"/>
              <a:t>Project </a:t>
            </a:r>
            <a:r>
              <a:rPr lang="en-US" sz="3000" dirty="0"/>
              <a:t>Closeout and Reporting</a:t>
            </a:r>
          </a:p>
        </p:txBody>
      </p:sp>
      <p:sp>
        <p:nvSpPr>
          <p:cNvPr id="5" name="Content Placeholder 2"/>
          <p:cNvSpPr>
            <a:spLocks noGrp="1"/>
          </p:cNvSpPr>
          <p:nvPr>
            <p:ph idx="1"/>
          </p:nvPr>
        </p:nvSpPr>
        <p:spPr>
          <a:xfrm>
            <a:off x="252945" y="1916084"/>
            <a:ext cx="5556069" cy="2315095"/>
          </a:xfrm>
          <a:noFill/>
        </p:spPr>
        <p:txBody>
          <a:bodyPr>
            <a:normAutofit/>
          </a:bodyPr>
          <a:lstStyle/>
          <a:p>
            <a:r>
              <a:rPr lang="en-US" dirty="0" smtClean="0">
                <a:latin typeface="+mn-lt"/>
              </a:rPr>
              <a:t>Review of the UG language</a:t>
            </a:r>
          </a:p>
          <a:p>
            <a:pPr marL="0" indent="0">
              <a:buNone/>
            </a:pPr>
            <a:endParaRPr lang="en-US" sz="1400" dirty="0" smtClean="0">
              <a:latin typeface="+mn-lt"/>
            </a:endParaRPr>
          </a:p>
          <a:p>
            <a:r>
              <a:rPr lang="en-US" dirty="0" smtClean="0">
                <a:latin typeface="+mn-lt"/>
              </a:rPr>
              <a:t>Recent Developments</a:t>
            </a:r>
          </a:p>
          <a:p>
            <a:pPr marL="0" indent="0">
              <a:buNone/>
            </a:pPr>
            <a:endParaRPr lang="en-US" sz="1400" dirty="0">
              <a:latin typeface="+mn-lt"/>
            </a:endParaRPr>
          </a:p>
          <a:p>
            <a:r>
              <a:rPr lang="en-US" dirty="0" smtClean="0">
                <a:latin typeface="+mn-lt"/>
              </a:rPr>
              <a:t>Issues and Concerns</a:t>
            </a:r>
          </a:p>
          <a:p>
            <a:pPr marL="0" indent="0">
              <a:buNone/>
            </a:pPr>
            <a:endParaRPr lang="en-US" sz="1400" dirty="0">
              <a:latin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7338" y="2787197"/>
            <a:ext cx="4095599" cy="3197270"/>
          </a:xfrm>
          <a:prstGeom prst="rect">
            <a:avLst/>
          </a:prstGeom>
        </p:spPr>
      </p:pic>
    </p:spTree>
    <p:extLst>
      <p:ext uri="{BB962C8B-B14F-4D97-AF65-F5344CB8AC3E}">
        <p14:creationId xmlns:p14="http://schemas.microsoft.com/office/powerpoint/2010/main" val="410373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5097" y="762000"/>
            <a:ext cx="8368937" cy="838200"/>
          </a:xfrm>
        </p:spPr>
        <p:txBody>
          <a:bodyPr>
            <a:noAutofit/>
          </a:bodyPr>
          <a:lstStyle/>
          <a:p>
            <a:r>
              <a:rPr lang="en-US" sz="2800" dirty="0" smtClean="0"/>
              <a:t>Uniform Guidance Reporting Requirements</a:t>
            </a:r>
            <a:endParaRPr lang="en-US" sz="2800" dirty="0"/>
          </a:p>
        </p:txBody>
      </p:sp>
      <p:sp>
        <p:nvSpPr>
          <p:cNvPr id="5" name="Content Placeholder 2"/>
          <p:cNvSpPr>
            <a:spLocks noGrp="1"/>
          </p:cNvSpPr>
          <p:nvPr>
            <p:ph idx="1"/>
          </p:nvPr>
        </p:nvSpPr>
        <p:spPr>
          <a:xfrm>
            <a:off x="322217" y="1450570"/>
            <a:ext cx="8551817" cy="4858789"/>
          </a:xfrm>
        </p:spPr>
        <p:txBody>
          <a:bodyPr>
            <a:normAutofit fontScale="85000" lnSpcReduction="10000"/>
          </a:bodyPr>
          <a:lstStyle/>
          <a:p>
            <a:pPr>
              <a:lnSpc>
                <a:spcPct val="120000"/>
              </a:lnSpc>
              <a:spcBef>
                <a:spcPts val="300"/>
              </a:spcBef>
              <a:spcAft>
                <a:spcPts val="300"/>
              </a:spcAft>
            </a:pPr>
            <a:r>
              <a:rPr lang="en-US" sz="2600" dirty="0" smtClean="0">
                <a:latin typeface="+mn-lt"/>
              </a:rPr>
              <a:t>Uniform Guidance (</a:t>
            </a:r>
            <a:r>
              <a:rPr lang="en-US" sz="2600" b="1" dirty="0">
                <a:latin typeface="+mn-lt"/>
              </a:rPr>
              <a:t>§</a:t>
            </a:r>
            <a:r>
              <a:rPr lang="en-US" sz="2600" b="1" dirty="0" smtClean="0">
                <a:latin typeface="+mn-lt"/>
              </a:rPr>
              <a:t>200.343</a:t>
            </a:r>
            <a:r>
              <a:rPr lang="en-US" sz="2600" b="1" dirty="0">
                <a:latin typeface="+mn-lt"/>
              </a:rPr>
              <a:t> </a:t>
            </a:r>
            <a:r>
              <a:rPr lang="en-US" sz="2600" b="1" dirty="0" smtClean="0">
                <a:latin typeface="+mn-lt"/>
              </a:rPr>
              <a:t>Closeout)</a:t>
            </a:r>
            <a:endParaRPr lang="en-US" sz="2600" dirty="0" smtClean="0">
              <a:latin typeface="+mn-lt"/>
            </a:endParaRPr>
          </a:p>
          <a:p>
            <a:pPr lvl="1">
              <a:lnSpc>
                <a:spcPct val="120000"/>
              </a:lnSpc>
              <a:spcBef>
                <a:spcPts val="300"/>
              </a:spcBef>
              <a:spcAft>
                <a:spcPts val="300"/>
              </a:spcAft>
            </a:pPr>
            <a:r>
              <a:rPr lang="en-US" sz="2300" dirty="0" smtClean="0">
                <a:latin typeface="+mn-lt"/>
              </a:rPr>
              <a:t>“(</a:t>
            </a:r>
            <a:r>
              <a:rPr lang="en-US" sz="2300" dirty="0">
                <a:latin typeface="+mn-lt"/>
              </a:rPr>
              <a:t>a) The non‐Federal entity </a:t>
            </a:r>
            <a:r>
              <a:rPr lang="en-US" sz="2300" b="1" u="sng" dirty="0">
                <a:solidFill>
                  <a:srgbClr val="FF0000"/>
                </a:solidFill>
                <a:latin typeface="+mn-lt"/>
              </a:rPr>
              <a:t>must submit</a:t>
            </a:r>
            <a:r>
              <a:rPr lang="en-US" sz="2300" b="1" u="sng" dirty="0">
                <a:solidFill>
                  <a:srgbClr val="0070C0"/>
                </a:solidFill>
                <a:latin typeface="+mn-lt"/>
              </a:rPr>
              <a:t>, </a:t>
            </a:r>
            <a:r>
              <a:rPr lang="en-US" sz="2300" b="1" u="sng" dirty="0">
                <a:latin typeface="+mn-lt"/>
              </a:rPr>
              <a:t>no later than 90 calendar </a:t>
            </a:r>
            <a:r>
              <a:rPr lang="en-US" sz="2300" b="1" u="sng" dirty="0" smtClean="0">
                <a:latin typeface="+mn-lt"/>
              </a:rPr>
              <a:t>days after </a:t>
            </a:r>
            <a:r>
              <a:rPr lang="en-US" sz="2300" b="1" u="sng" dirty="0">
                <a:latin typeface="+mn-lt"/>
              </a:rPr>
              <a:t>the end date of the period of performance, </a:t>
            </a:r>
            <a:r>
              <a:rPr lang="en-US" sz="2300" b="1" u="sng" dirty="0">
                <a:solidFill>
                  <a:srgbClr val="FF0000"/>
                </a:solidFill>
                <a:latin typeface="+mn-lt"/>
              </a:rPr>
              <a:t>all</a:t>
            </a:r>
            <a:r>
              <a:rPr lang="en-US" sz="2300" b="1" u="sng" dirty="0">
                <a:solidFill>
                  <a:srgbClr val="0070C0"/>
                </a:solidFill>
                <a:latin typeface="+mn-lt"/>
              </a:rPr>
              <a:t> </a:t>
            </a:r>
            <a:r>
              <a:rPr lang="en-US" sz="2300" b="1" u="sng" dirty="0">
                <a:latin typeface="+mn-lt"/>
              </a:rPr>
              <a:t>financial</a:t>
            </a:r>
            <a:r>
              <a:rPr lang="en-US" sz="2300" b="1" u="sng" dirty="0" smtClean="0">
                <a:latin typeface="+mn-lt"/>
              </a:rPr>
              <a:t>, performance</a:t>
            </a:r>
            <a:r>
              <a:rPr lang="en-US" sz="2300" b="1" u="sng" dirty="0">
                <a:latin typeface="+mn-lt"/>
              </a:rPr>
              <a:t>, and other reports </a:t>
            </a:r>
            <a:r>
              <a:rPr lang="en-US" sz="2300" dirty="0">
                <a:latin typeface="+mn-lt"/>
              </a:rPr>
              <a:t>as </a:t>
            </a:r>
            <a:r>
              <a:rPr lang="en-US" sz="2300" dirty="0" smtClean="0">
                <a:latin typeface="+mn-lt"/>
              </a:rPr>
              <a:t>required…  The </a:t>
            </a:r>
            <a:r>
              <a:rPr lang="en-US" sz="2300" dirty="0">
                <a:latin typeface="+mn-lt"/>
              </a:rPr>
              <a:t>Federal awarding agency or </a:t>
            </a:r>
            <a:r>
              <a:rPr lang="en-US" sz="2300" dirty="0" smtClean="0">
                <a:latin typeface="+mn-lt"/>
              </a:rPr>
              <a:t>passthrough entity </a:t>
            </a:r>
            <a:r>
              <a:rPr lang="en-US" sz="2300" b="1" u="sng" dirty="0">
                <a:solidFill>
                  <a:srgbClr val="FF0000"/>
                </a:solidFill>
                <a:latin typeface="+mn-lt"/>
              </a:rPr>
              <a:t>may approve </a:t>
            </a:r>
            <a:r>
              <a:rPr lang="en-US" sz="2300" b="1" u="sng" dirty="0" smtClean="0">
                <a:solidFill>
                  <a:srgbClr val="FF0000"/>
                </a:solidFill>
                <a:latin typeface="+mn-lt"/>
              </a:rPr>
              <a:t>extensions </a:t>
            </a:r>
            <a:r>
              <a:rPr lang="en-US" sz="2300" dirty="0">
                <a:latin typeface="+mn-lt"/>
              </a:rPr>
              <a:t>when requested by the </a:t>
            </a:r>
            <a:r>
              <a:rPr lang="en-US" sz="2300" dirty="0" smtClean="0">
                <a:latin typeface="+mn-lt"/>
              </a:rPr>
              <a:t>non‐Federal </a:t>
            </a:r>
            <a:r>
              <a:rPr lang="en-US" sz="2300" dirty="0">
                <a:latin typeface="+mn-lt"/>
              </a:rPr>
              <a:t>entity</a:t>
            </a:r>
            <a:r>
              <a:rPr lang="en-US" sz="2300" dirty="0" smtClean="0">
                <a:latin typeface="+mn-lt"/>
              </a:rPr>
              <a:t>.”</a:t>
            </a:r>
          </a:p>
          <a:p>
            <a:pPr marL="349250" lvl="1" indent="0">
              <a:lnSpc>
                <a:spcPct val="120000"/>
              </a:lnSpc>
              <a:spcBef>
                <a:spcPts val="300"/>
              </a:spcBef>
              <a:spcAft>
                <a:spcPts val="300"/>
              </a:spcAft>
              <a:buNone/>
            </a:pPr>
            <a:endParaRPr lang="en-US" sz="2300" dirty="0" smtClean="0">
              <a:latin typeface="+mn-lt"/>
            </a:endParaRPr>
          </a:p>
          <a:p>
            <a:pPr lvl="1">
              <a:lnSpc>
                <a:spcPct val="120000"/>
              </a:lnSpc>
              <a:spcBef>
                <a:spcPts val="300"/>
              </a:spcBef>
              <a:spcAft>
                <a:spcPts val="300"/>
              </a:spcAft>
            </a:pPr>
            <a:r>
              <a:rPr lang="en-US" sz="2300" dirty="0" smtClean="0">
                <a:latin typeface="+mn-lt"/>
              </a:rPr>
              <a:t>“(</a:t>
            </a:r>
            <a:r>
              <a:rPr lang="en-US" sz="2300" dirty="0">
                <a:latin typeface="+mn-lt"/>
              </a:rPr>
              <a:t>b) Unless the Federal awarding agency of </a:t>
            </a:r>
            <a:r>
              <a:rPr lang="en-US" sz="2300" dirty="0" smtClean="0">
                <a:latin typeface="+mn-lt"/>
              </a:rPr>
              <a:t>pass‐through </a:t>
            </a:r>
            <a:r>
              <a:rPr lang="en-US" sz="2300" dirty="0">
                <a:latin typeface="+mn-lt"/>
              </a:rPr>
              <a:t>entity </a:t>
            </a:r>
            <a:r>
              <a:rPr lang="en-US" sz="2300" dirty="0" smtClean="0">
                <a:latin typeface="+mn-lt"/>
              </a:rPr>
              <a:t>authorizes an </a:t>
            </a:r>
            <a:r>
              <a:rPr lang="en-US" sz="2300" dirty="0">
                <a:latin typeface="+mn-lt"/>
              </a:rPr>
              <a:t>extension, a non‐Federal </a:t>
            </a:r>
            <a:r>
              <a:rPr lang="en-US" sz="2300" b="1" u="sng" dirty="0">
                <a:solidFill>
                  <a:srgbClr val="0070C0"/>
                </a:solidFill>
                <a:latin typeface="+mn-lt"/>
              </a:rPr>
              <a:t>entity must </a:t>
            </a:r>
            <a:r>
              <a:rPr lang="en-US" sz="2300" b="1" u="sng" dirty="0">
                <a:solidFill>
                  <a:srgbClr val="FF0000"/>
                </a:solidFill>
                <a:latin typeface="+mn-lt"/>
              </a:rPr>
              <a:t>liquidate </a:t>
            </a:r>
            <a:r>
              <a:rPr lang="en-US" sz="2300" b="1" u="sng" dirty="0">
                <a:latin typeface="+mn-lt"/>
              </a:rPr>
              <a:t>all obligation </a:t>
            </a:r>
            <a:r>
              <a:rPr lang="en-US" sz="2300" b="1" u="sng" dirty="0" smtClean="0">
                <a:latin typeface="+mn-lt"/>
              </a:rPr>
              <a:t>incurred under </a:t>
            </a:r>
            <a:r>
              <a:rPr lang="en-US" sz="2300" b="1" u="sng" dirty="0">
                <a:latin typeface="+mn-lt"/>
              </a:rPr>
              <a:t>the Federal award not later than 90 calendar days </a:t>
            </a:r>
            <a:r>
              <a:rPr lang="en-US" sz="2300" dirty="0">
                <a:latin typeface="+mn-lt"/>
              </a:rPr>
              <a:t>after the </a:t>
            </a:r>
            <a:r>
              <a:rPr lang="en-US" sz="2300" dirty="0" smtClean="0">
                <a:latin typeface="+mn-lt"/>
              </a:rPr>
              <a:t>end date </a:t>
            </a:r>
            <a:r>
              <a:rPr lang="en-US" sz="2300" dirty="0">
                <a:latin typeface="+mn-lt"/>
              </a:rPr>
              <a:t>of the period of </a:t>
            </a:r>
            <a:r>
              <a:rPr lang="en-US" sz="2300" dirty="0" smtClean="0">
                <a:latin typeface="+mn-lt"/>
              </a:rPr>
              <a:t>performance</a:t>
            </a:r>
            <a:r>
              <a:rPr lang="en-US" sz="2300" dirty="0" smtClean="0">
                <a:latin typeface="+mn-lt"/>
              </a:rPr>
              <a:t>…</a:t>
            </a:r>
          </a:p>
          <a:p>
            <a:pPr marL="0" indent="0">
              <a:lnSpc>
                <a:spcPct val="120000"/>
              </a:lnSpc>
              <a:spcBef>
                <a:spcPts val="300"/>
              </a:spcBef>
              <a:spcAft>
                <a:spcPts val="300"/>
              </a:spcAft>
              <a:buNone/>
            </a:pPr>
            <a:endParaRPr lang="en-US" sz="1600" i="1" dirty="0"/>
          </a:p>
          <a:p>
            <a:pPr marL="0" indent="0">
              <a:lnSpc>
                <a:spcPct val="120000"/>
              </a:lnSpc>
              <a:spcBef>
                <a:spcPts val="300"/>
              </a:spcBef>
              <a:spcAft>
                <a:spcPts val="300"/>
              </a:spcAft>
              <a:buNone/>
            </a:pPr>
            <a:r>
              <a:rPr lang="en-US" sz="1600" i="1" dirty="0" smtClean="0">
                <a:latin typeface="+mn-lt"/>
              </a:rPr>
              <a:t>Slide courtesy of NCURA</a:t>
            </a:r>
            <a:endParaRPr lang="en-US" sz="1700" i="1" dirty="0" smtClean="0">
              <a:latin typeface="+mn-lt"/>
            </a:endParaRPr>
          </a:p>
          <a:p>
            <a:pPr marL="0" indent="0">
              <a:lnSpc>
                <a:spcPct val="120000"/>
              </a:lnSpc>
              <a:spcBef>
                <a:spcPts val="300"/>
              </a:spcBef>
              <a:spcAft>
                <a:spcPts val="300"/>
              </a:spcAft>
              <a:buNone/>
            </a:pPr>
            <a:endParaRPr lang="en-US" sz="1400" i="1" dirty="0">
              <a:solidFill>
                <a:srgbClr val="FF0000"/>
              </a:solidFill>
            </a:endParaRPr>
          </a:p>
          <a:p>
            <a:pPr marL="0" indent="0">
              <a:lnSpc>
                <a:spcPct val="120000"/>
              </a:lnSpc>
              <a:spcBef>
                <a:spcPts val="300"/>
              </a:spcBef>
              <a:spcAft>
                <a:spcPts val="300"/>
              </a:spcAft>
              <a:buNone/>
            </a:pPr>
            <a:endParaRPr lang="en-US" sz="1600" i="1" dirty="0" smtClean="0">
              <a:solidFill>
                <a:srgbClr val="FF0000"/>
              </a:solidFill>
              <a:latin typeface="+mn-lt"/>
            </a:endParaRPr>
          </a:p>
        </p:txBody>
      </p:sp>
      <p:sp>
        <p:nvSpPr>
          <p:cNvPr id="7" name="Oval 6"/>
          <p:cNvSpPr/>
          <p:nvPr/>
        </p:nvSpPr>
        <p:spPr>
          <a:xfrm>
            <a:off x="8175145" y="4760027"/>
            <a:ext cx="357811" cy="391884"/>
          </a:xfrm>
          <a:prstGeom prst="ellipse">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7439666" y="1898471"/>
            <a:ext cx="357811" cy="391884"/>
          </a:xfrm>
          <a:prstGeom prst="ellipse">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495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8971" y="762000"/>
            <a:ext cx="7750629" cy="655638"/>
          </a:xfrm>
        </p:spPr>
        <p:txBody>
          <a:bodyPr/>
          <a:lstStyle/>
          <a:p>
            <a:r>
              <a:rPr lang="en-US" sz="3200" dirty="0" smtClean="0"/>
              <a:t>Agency and Sponsor Implementation</a:t>
            </a:r>
            <a:endParaRPr lang="en-US" sz="3200" dirty="0"/>
          </a:p>
        </p:txBody>
      </p:sp>
      <p:sp>
        <p:nvSpPr>
          <p:cNvPr id="5" name="Content Placeholder 2"/>
          <p:cNvSpPr>
            <a:spLocks noGrp="1"/>
          </p:cNvSpPr>
          <p:nvPr>
            <p:ph idx="1"/>
          </p:nvPr>
        </p:nvSpPr>
        <p:spPr>
          <a:xfrm>
            <a:off x="313509" y="1600199"/>
            <a:ext cx="8368937" cy="4966856"/>
          </a:xfrm>
        </p:spPr>
        <p:txBody>
          <a:bodyPr>
            <a:normAutofit fontScale="55000" lnSpcReduction="20000"/>
          </a:bodyPr>
          <a:lstStyle/>
          <a:p>
            <a:pPr>
              <a:lnSpc>
                <a:spcPct val="120000"/>
              </a:lnSpc>
              <a:spcBef>
                <a:spcPts val="200"/>
              </a:spcBef>
              <a:spcAft>
                <a:spcPts val="200"/>
              </a:spcAft>
              <a:buFont typeface="Arial" panose="020B0604020202020204" pitchFamily="34" charset="0"/>
              <a:buChar char="•"/>
            </a:pPr>
            <a:r>
              <a:rPr lang="en-US" b="1" dirty="0" smtClean="0"/>
              <a:t>HHS §75.381 Closeout</a:t>
            </a:r>
            <a:endParaRPr lang="en-US" b="1" dirty="0"/>
          </a:p>
          <a:p>
            <a:pPr lvl="1">
              <a:lnSpc>
                <a:spcPct val="120000"/>
              </a:lnSpc>
              <a:spcBef>
                <a:spcPts val="200"/>
              </a:spcBef>
              <a:spcAft>
                <a:spcPts val="200"/>
              </a:spcAft>
              <a:buFont typeface="Arial" panose="020B0604020202020204" pitchFamily="34" charset="0"/>
              <a:buChar char="•"/>
            </a:pPr>
            <a:r>
              <a:rPr lang="en-US" dirty="0" smtClean="0"/>
              <a:t>(</a:t>
            </a:r>
            <a:r>
              <a:rPr lang="en-US" dirty="0"/>
              <a:t>g) </a:t>
            </a:r>
            <a:r>
              <a:rPr lang="en-US" dirty="0" smtClean="0"/>
              <a:t>…complete </a:t>
            </a:r>
            <a:r>
              <a:rPr lang="en-US" dirty="0"/>
              <a:t>all closeout </a:t>
            </a:r>
            <a:r>
              <a:rPr lang="en-US" dirty="0" smtClean="0"/>
              <a:t>actions…</a:t>
            </a:r>
            <a:r>
              <a:rPr lang="en-US" b="1" u="sng" dirty="0" smtClean="0">
                <a:solidFill>
                  <a:srgbClr val="FF0000"/>
                </a:solidFill>
              </a:rPr>
              <a:t>no </a:t>
            </a:r>
            <a:r>
              <a:rPr lang="en-US" b="1" u="sng" dirty="0">
                <a:solidFill>
                  <a:srgbClr val="FF0000"/>
                </a:solidFill>
              </a:rPr>
              <a:t>later than 180 calendar days </a:t>
            </a:r>
            <a:r>
              <a:rPr lang="en-US" dirty="0"/>
              <a:t>after </a:t>
            </a:r>
            <a:r>
              <a:rPr lang="en-US" dirty="0" smtClean="0"/>
              <a:t>… final reports…</a:t>
            </a:r>
            <a:endParaRPr lang="en-US" i="1" dirty="0" smtClean="0"/>
          </a:p>
          <a:p>
            <a:pPr>
              <a:lnSpc>
                <a:spcPct val="120000"/>
              </a:lnSpc>
              <a:spcBef>
                <a:spcPts val="200"/>
              </a:spcBef>
              <a:spcAft>
                <a:spcPts val="200"/>
              </a:spcAft>
              <a:buFont typeface="Arial" panose="020B0604020202020204" pitchFamily="34" charset="0"/>
              <a:buChar char="•"/>
            </a:pPr>
            <a:r>
              <a:rPr lang="en-US" b="1" i="1" dirty="0" smtClean="0"/>
              <a:t>NIH GPS - </a:t>
            </a:r>
            <a:r>
              <a:rPr lang="en-US" b="1" cap="all" dirty="0"/>
              <a:t>8.6 </a:t>
            </a:r>
            <a:r>
              <a:rPr lang="en-US" b="1" dirty="0"/>
              <a:t> Closeout</a:t>
            </a:r>
            <a:endParaRPr lang="en-US" b="1" cap="all" dirty="0" smtClean="0"/>
          </a:p>
          <a:p>
            <a:pPr lvl="1">
              <a:lnSpc>
                <a:spcPct val="120000"/>
              </a:lnSpc>
              <a:spcBef>
                <a:spcPts val="200"/>
              </a:spcBef>
              <a:spcAft>
                <a:spcPts val="200"/>
              </a:spcAft>
              <a:buFont typeface="Arial" panose="020B0604020202020204" pitchFamily="34" charset="0"/>
              <a:buChar char="•"/>
            </a:pPr>
            <a:r>
              <a:rPr lang="en-US" dirty="0"/>
              <a:t>Recipients must submit a final FFR, final progress report, and Final Invention Statement and Certification </a:t>
            </a:r>
            <a:r>
              <a:rPr lang="en-US" b="1" u="sng" dirty="0">
                <a:solidFill>
                  <a:srgbClr val="FF0000"/>
                </a:solidFill>
              </a:rPr>
              <a:t>within 120 calendar </a:t>
            </a:r>
            <a:r>
              <a:rPr lang="en-US" b="1" u="sng" dirty="0" smtClean="0">
                <a:solidFill>
                  <a:srgbClr val="FF0000"/>
                </a:solidFill>
              </a:rPr>
              <a:t>days</a:t>
            </a:r>
          </a:p>
          <a:p>
            <a:pPr lvl="1">
              <a:lnSpc>
                <a:spcPct val="120000"/>
              </a:lnSpc>
              <a:spcBef>
                <a:spcPts val="200"/>
              </a:spcBef>
              <a:spcAft>
                <a:spcPts val="200"/>
              </a:spcAft>
              <a:buFont typeface="Arial" panose="020B0604020202020204" pitchFamily="34" charset="0"/>
              <a:buChar char="•"/>
            </a:pPr>
            <a:r>
              <a:rPr lang="en-US" dirty="0" smtClean="0"/>
              <a:t>Retro back to all projects ending on/after 10/1/14 (per FAQs) / Unilateral </a:t>
            </a:r>
            <a:r>
              <a:rPr lang="en-US" dirty="0"/>
              <a:t>Closeout by Day 270</a:t>
            </a:r>
          </a:p>
          <a:p>
            <a:pPr>
              <a:lnSpc>
                <a:spcPct val="120000"/>
              </a:lnSpc>
              <a:spcBef>
                <a:spcPts val="200"/>
              </a:spcBef>
              <a:spcAft>
                <a:spcPts val="200"/>
              </a:spcAft>
              <a:buFont typeface="Arial" panose="020B0604020202020204" pitchFamily="34" charset="0"/>
              <a:buChar char="•"/>
            </a:pPr>
            <a:r>
              <a:rPr lang="en-US" b="1" dirty="0" smtClean="0"/>
              <a:t>NSF PAPPG (open for comments until July 20</a:t>
            </a:r>
            <a:r>
              <a:rPr lang="en-US" b="1" baseline="30000" dirty="0" smtClean="0"/>
              <a:t>th</a:t>
            </a:r>
            <a:r>
              <a:rPr lang="en-US" b="1" dirty="0" smtClean="0"/>
              <a:t>)</a:t>
            </a:r>
          </a:p>
          <a:p>
            <a:pPr lvl="1">
              <a:lnSpc>
                <a:spcPct val="120000"/>
              </a:lnSpc>
              <a:spcBef>
                <a:spcPts val="200"/>
              </a:spcBef>
              <a:spcAft>
                <a:spcPts val="200"/>
              </a:spcAft>
              <a:buFont typeface="Arial" panose="020B0604020202020204" pitchFamily="34" charset="0"/>
              <a:buChar char="•"/>
            </a:pPr>
            <a:r>
              <a:rPr lang="en-US" i="1" dirty="0" smtClean="0"/>
              <a:t>…</a:t>
            </a:r>
            <a:r>
              <a:rPr lang="en-US" i="1" dirty="0"/>
              <a:t>annual project reports should be submitted… no later than 90 days…</a:t>
            </a:r>
          </a:p>
          <a:p>
            <a:pPr lvl="1">
              <a:lnSpc>
                <a:spcPct val="120000"/>
              </a:lnSpc>
              <a:spcBef>
                <a:spcPts val="200"/>
              </a:spcBef>
              <a:spcAft>
                <a:spcPts val="200"/>
              </a:spcAft>
              <a:buFont typeface="Arial" panose="020B0604020202020204" pitchFamily="34" charset="0"/>
              <a:buChar char="•"/>
            </a:pPr>
            <a:r>
              <a:rPr lang="en-US" i="1" dirty="0" smtClean="0"/>
              <a:t>…liquidate </a:t>
            </a:r>
            <a:r>
              <a:rPr lang="en-US" i="1" dirty="0"/>
              <a:t>all obligations incurred under their awards not later than 120 calendar </a:t>
            </a:r>
            <a:r>
              <a:rPr lang="en-US" i="1" dirty="0" smtClean="0"/>
              <a:t>days…</a:t>
            </a:r>
            <a:endParaRPr lang="en-US" dirty="0"/>
          </a:p>
          <a:p>
            <a:pPr>
              <a:lnSpc>
                <a:spcPct val="120000"/>
              </a:lnSpc>
              <a:spcBef>
                <a:spcPts val="200"/>
              </a:spcBef>
              <a:spcAft>
                <a:spcPts val="200"/>
              </a:spcAft>
              <a:buFont typeface="Arial" panose="020B0604020202020204" pitchFamily="34" charset="0"/>
              <a:buChar char="•"/>
            </a:pPr>
            <a:r>
              <a:rPr lang="en-US" b="1" dirty="0" smtClean="0"/>
              <a:t>DoD</a:t>
            </a:r>
          </a:p>
          <a:p>
            <a:pPr lvl="1">
              <a:lnSpc>
                <a:spcPct val="120000"/>
              </a:lnSpc>
              <a:spcBef>
                <a:spcPts val="200"/>
              </a:spcBef>
              <a:spcAft>
                <a:spcPts val="200"/>
              </a:spcAft>
              <a:buFont typeface="Arial" panose="020B0604020202020204" pitchFamily="34" charset="0"/>
              <a:buChar char="•"/>
            </a:pPr>
            <a:r>
              <a:rPr lang="en-US" dirty="0" smtClean="0"/>
              <a:t>Anticipate 120 days for financial reports and 90 days for programmatic</a:t>
            </a:r>
          </a:p>
          <a:p>
            <a:pPr>
              <a:lnSpc>
                <a:spcPct val="120000"/>
              </a:lnSpc>
              <a:spcBef>
                <a:spcPts val="200"/>
              </a:spcBef>
              <a:spcAft>
                <a:spcPts val="200"/>
              </a:spcAft>
              <a:buFont typeface="Arial" panose="020B0604020202020204" pitchFamily="34" charset="0"/>
              <a:buChar char="•"/>
            </a:pPr>
            <a:r>
              <a:rPr lang="en-US" b="1" dirty="0" smtClean="0"/>
              <a:t>Other </a:t>
            </a:r>
            <a:r>
              <a:rPr lang="en-US" b="1" dirty="0" smtClean="0"/>
              <a:t>– TBD</a:t>
            </a:r>
          </a:p>
          <a:p>
            <a:pPr marL="0" indent="0">
              <a:lnSpc>
                <a:spcPct val="120000"/>
              </a:lnSpc>
              <a:spcBef>
                <a:spcPts val="200"/>
              </a:spcBef>
              <a:spcAft>
                <a:spcPts val="200"/>
              </a:spcAft>
              <a:buNone/>
            </a:pPr>
            <a:endParaRPr lang="en-US" sz="2500" i="1" dirty="0" smtClean="0"/>
          </a:p>
          <a:p>
            <a:pPr marL="0" indent="0">
              <a:lnSpc>
                <a:spcPct val="120000"/>
              </a:lnSpc>
              <a:spcBef>
                <a:spcPts val="200"/>
              </a:spcBef>
              <a:spcAft>
                <a:spcPts val="200"/>
              </a:spcAft>
              <a:buNone/>
            </a:pPr>
            <a:r>
              <a:rPr lang="en-US" sz="2500" i="1" dirty="0" smtClean="0"/>
              <a:t>Slide </a:t>
            </a:r>
            <a:r>
              <a:rPr lang="en-US" sz="2500" i="1" dirty="0"/>
              <a:t>courtesy of NCURA</a:t>
            </a:r>
          </a:p>
          <a:p>
            <a:pPr marL="0" indent="0">
              <a:lnSpc>
                <a:spcPct val="120000"/>
              </a:lnSpc>
              <a:spcBef>
                <a:spcPts val="200"/>
              </a:spcBef>
              <a:spcAft>
                <a:spcPts val="200"/>
              </a:spcAft>
              <a:buNone/>
            </a:pPr>
            <a:endParaRPr lang="en-US" b="1"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2856" y="1600200"/>
            <a:ext cx="486819" cy="486819"/>
          </a:xfrm>
          <a:prstGeom prst="rect">
            <a:avLst/>
          </a:prstGeom>
        </p:spPr>
      </p:pic>
      <p:sp>
        <p:nvSpPr>
          <p:cNvPr id="7" name="Rectangle 6"/>
          <p:cNvSpPr/>
          <p:nvPr/>
        </p:nvSpPr>
        <p:spPr>
          <a:xfrm>
            <a:off x="245763" y="2452680"/>
            <a:ext cx="466416" cy="354868"/>
          </a:xfrm>
          <a:prstGeom prst="rect">
            <a:avLst/>
          </a:prstGeom>
          <a:blipFill rotWithShape="1">
            <a:blip r:embed="rId4"/>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pic>
        <p:nvPicPr>
          <p:cNvPr id="8" name="Picture 2" descr="https://www.nsf.gov/images/logos/nsf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7022" y="3712672"/>
            <a:ext cx="505157" cy="5082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http://www.defense.gov/multimedia/web_graphics/dod/DODc.gi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7076" y="4835217"/>
            <a:ext cx="465047" cy="4650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647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marL="0" indent="0"/>
            <a:r>
              <a:rPr lang="en-US" sz="3200" dirty="0"/>
              <a:t>Subrecipient Monitoring</a:t>
            </a:r>
          </a:p>
        </p:txBody>
      </p:sp>
      <p:sp>
        <p:nvSpPr>
          <p:cNvPr id="5" name="Content Placeholder 2"/>
          <p:cNvSpPr>
            <a:spLocks noGrp="1"/>
          </p:cNvSpPr>
          <p:nvPr>
            <p:ph idx="1"/>
          </p:nvPr>
        </p:nvSpPr>
        <p:spPr>
          <a:xfrm>
            <a:off x="148047" y="1600200"/>
            <a:ext cx="8786948" cy="4495800"/>
          </a:xfrm>
        </p:spPr>
        <p:txBody>
          <a:bodyPr>
            <a:normAutofit/>
          </a:bodyPr>
          <a:lstStyle/>
          <a:p>
            <a:pPr marL="342900" lvl="1" indent="-342900">
              <a:buClr>
                <a:schemeClr val="bg1"/>
              </a:buClr>
              <a:buFont typeface="Arial" panose="020B0604020202020204" pitchFamily="34" charset="0"/>
              <a:buChar char="•"/>
            </a:pPr>
            <a:r>
              <a:rPr lang="en-US" dirty="0"/>
              <a:t>Subrecipient versus Contractor (previously Vendor)</a:t>
            </a:r>
          </a:p>
          <a:p>
            <a:pPr marL="742950" lvl="2" indent="-342900">
              <a:buClr>
                <a:schemeClr val="bg1"/>
              </a:buClr>
              <a:buFont typeface="Arial" panose="020B0604020202020204" pitchFamily="34" charset="0"/>
              <a:buChar char="•"/>
            </a:pPr>
            <a:r>
              <a:rPr lang="en-US" altLang="en-US" sz="2400" dirty="0"/>
              <a:t>Federal agencies may supply and require specific support for </a:t>
            </a:r>
            <a:r>
              <a:rPr lang="en-US" altLang="en-US" sz="2400" dirty="0" smtClean="0"/>
              <a:t>determinations</a:t>
            </a:r>
          </a:p>
          <a:p>
            <a:pPr marL="400050" lvl="2" indent="0">
              <a:buClr>
                <a:schemeClr val="bg1"/>
              </a:buClr>
              <a:buNone/>
            </a:pPr>
            <a:endParaRPr lang="en-US" altLang="en-US" dirty="0"/>
          </a:p>
          <a:p>
            <a:pPr marL="342900" lvl="1" indent="-342900">
              <a:buClr>
                <a:schemeClr val="bg1"/>
              </a:buClr>
              <a:buFont typeface="Arial" panose="020B0604020202020204" pitchFamily="34" charset="0"/>
              <a:buChar char="•"/>
            </a:pPr>
            <a:endParaRPr lang="en-US" sz="2400" dirty="0" smtClean="0"/>
          </a:p>
          <a:p>
            <a:pPr marL="342900" lvl="1" indent="-342900">
              <a:buClr>
                <a:schemeClr val="bg1"/>
              </a:buClr>
              <a:buFont typeface="Arial" panose="020B0604020202020204" pitchFamily="34" charset="0"/>
              <a:buChar char="•"/>
            </a:pPr>
            <a:endParaRPr lang="en-US" sz="2400" dirty="0" smtClean="0"/>
          </a:p>
          <a:p>
            <a:pPr marL="342900" lvl="1" indent="-342900">
              <a:buClr>
                <a:schemeClr val="bg1"/>
              </a:buClr>
              <a:buFont typeface="Arial" panose="020B0604020202020204" pitchFamily="34" charset="0"/>
              <a:buChar char="•"/>
            </a:pPr>
            <a:r>
              <a:rPr lang="en-US" dirty="0" smtClean="0"/>
              <a:t>New </a:t>
            </a:r>
            <a:r>
              <a:rPr lang="en-US" dirty="0"/>
              <a:t>restrictions on fixed amount subawards</a:t>
            </a:r>
          </a:p>
          <a:p>
            <a:pPr lvl="1">
              <a:buClr>
                <a:schemeClr val="bg1"/>
              </a:buClr>
              <a:buFont typeface="Arial" panose="020B0604020202020204" pitchFamily="34" charset="0"/>
              <a:buChar char="•"/>
            </a:pPr>
            <a:r>
              <a:rPr lang="en-US" sz="2400" dirty="0"/>
              <a:t>Only up to </a:t>
            </a:r>
            <a:r>
              <a:rPr lang="en-US" sz="2400" dirty="0" smtClean="0"/>
              <a:t>Simplified Acquisition Threshold ($150,000), </a:t>
            </a:r>
            <a:r>
              <a:rPr lang="en-US" sz="2400" dirty="0"/>
              <a:t>prior written agency approval </a:t>
            </a:r>
            <a:r>
              <a:rPr lang="en-US" sz="2400" dirty="0" smtClean="0"/>
              <a:t>required – Agency exceptions?</a:t>
            </a:r>
          </a:p>
          <a:p>
            <a:pPr lvl="1"/>
            <a:endParaRPr lang="en-US" sz="800" dirty="0"/>
          </a:p>
          <a:p>
            <a:endParaRPr lang="en-US" sz="800" dirty="0" smtClean="0"/>
          </a:p>
          <a:p>
            <a:endParaRPr lang="en-US" sz="2400" dirty="0" smtClean="0"/>
          </a:p>
          <a:p>
            <a:pPr marL="0" indent="0">
              <a:buNone/>
            </a:pPr>
            <a:endParaRPr lang="en-US" sz="24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0450" y="2950099"/>
            <a:ext cx="2307008" cy="1116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13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solidFill>
                  <a:srgbClr val="FFFFFF"/>
                </a:solidFill>
              </a:rPr>
              <a:t>Subrecipient Management and Monitoring</a:t>
            </a:r>
            <a:endParaRPr lang="en-US" dirty="0"/>
          </a:p>
        </p:txBody>
      </p:sp>
      <p:sp>
        <p:nvSpPr>
          <p:cNvPr id="3" name="Content Placeholder 2"/>
          <p:cNvSpPr>
            <a:spLocks noGrp="1"/>
          </p:cNvSpPr>
          <p:nvPr>
            <p:ph idx="1"/>
          </p:nvPr>
        </p:nvSpPr>
        <p:spPr>
          <a:xfrm>
            <a:off x="914400" y="1350817"/>
            <a:ext cx="7315200" cy="4966855"/>
          </a:xfrm>
        </p:spPr>
        <p:txBody>
          <a:bodyPr/>
          <a:lstStyle/>
          <a:p>
            <a:pPr lvl="1">
              <a:buFont typeface="Arial" panose="020B0604020202020204" pitchFamily="34" charset="0"/>
              <a:buChar char="•"/>
            </a:pPr>
            <a:r>
              <a:rPr lang="en-US" altLang="en-US" sz="2000" dirty="0"/>
              <a:t>Pre-Award </a:t>
            </a:r>
            <a:r>
              <a:rPr lang="en-US" altLang="en-US" sz="1000" dirty="0"/>
              <a:t>(2 CFR Part  200.330)</a:t>
            </a:r>
          </a:p>
          <a:p>
            <a:pPr lvl="2">
              <a:buFont typeface="Arial" panose="020B0604020202020204" pitchFamily="34" charset="0"/>
              <a:buChar char="•"/>
            </a:pPr>
            <a:r>
              <a:rPr lang="en-US" altLang="en-US" sz="1800" dirty="0"/>
              <a:t>Subrecipient vs. contractor determination must be made and documented</a:t>
            </a:r>
          </a:p>
          <a:p>
            <a:pPr lvl="2">
              <a:buFont typeface="Arial" panose="020B0604020202020204" pitchFamily="34" charset="0"/>
              <a:buChar char="•"/>
            </a:pPr>
            <a:r>
              <a:rPr lang="en-US" altLang="en-US" sz="1800" dirty="0"/>
              <a:t>Perform a risk assessment of the subrecipient</a:t>
            </a:r>
          </a:p>
          <a:p>
            <a:pPr lvl="1">
              <a:buFont typeface="Arial" panose="020B0604020202020204" pitchFamily="34" charset="0"/>
              <a:buChar char="•"/>
            </a:pPr>
            <a:r>
              <a:rPr lang="en-US" altLang="en-US" sz="2000" dirty="0"/>
              <a:t>More prescriptive Post-Award requirements </a:t>
            </a:r>
            <a:r>
              <a:rPr lang="en-US" altLang="en-US" sz="1000" dirty="0"/>
              <a:t>(2 CFR Part  200.331)</a:t>
            </a:r>
            <a:endParaRPr lang="en-US" altLang="en-US" sz="2400" dirty="0"/>
          </a:p>
          <a:p>
            <a:pPr lvl="2">
              <a:buFont typeface="Arial" panose="020B0604020202020204" pitchFamily="34" charset="0"/>
              <a:buChar char="•"/>
            </a:pPr>
            <a:r>
              <a:rPr lang="en-US" altLang="en-US" sz="1800" dirty="0"/>
              <a:t>Add a lengthy list of elements to the subaward terms</a:t>
            </a:r>
          </a:p>
          <a:p>
            <a:pPr lvl="2">
              <a:buFont typeface="Arial" panose="020B0604020202020204" pitchFamily="34" charset="0"/>
              <a:buChar char="•"/>
            </a:pPr>
            <a:r>
              <a:rPr lang="en-US" altLang="en-US" sz="1800" dirty="0"/>
              <a:t>Establish a monitoring plan for the subrecipient and enforcement action against noncompliant subrecipients</a:t>
            </a:r>
          </a:p>
          <a:p>
            <a:pPr lvl="3">
              <a:buFont typeface="Arial" panose="020B0604020202020204" pitchFamily="34" charset="0"/>
              <a:buChar char="•"/>
            </a:pPr>
            <a:r>
              <a:rPr lang="en-US" altLang="en-US" sz="1600" dirty="0"/>
              <a:t>Financial review</a:t>
            </a:r>
          </a:p>
          <a:p>
            <a:pPr lvl="3">
              <a:buFont typeface="Arial" panose="020B0604020202020204" pitchFamily="34" charset="0"/>
              <a:buChar char="•"/>
            </a:pPr>
            <a:r>
              <a:rPr lang="en-US" altLang="en-US" sz="1600" dirty="0"/>
              <a:t>Programmatic review</a:t>
            </a:r>
          </a:p>
          <a:p>
            <a:pPr lvl="2">
              <a:buFont typeface="Arial" panose="020B0604020202020204" pitchFamily="34" charset="0"/>
              <a:buChar char="•"/>
            </a:pPr>
            <a:r>
              <a:rPr lang="en-US" altLang="en-US" sz="1800" dirty="0"/>
              <a:t>Must use subrecipient’s negotiated F&amp;A rate or provide a 10% MTDC “de minimis” rate (or another negotiated rate with the subrecipient)</a:t>
            </a:r>
          </a:p>
          <a:p>
            <a:pPr lvl="1">
              <a:buFont typeface="Arial" panose="020B0604020202020204" pitchFamily="34" charset="0"/>
              <a:buChar char="•"/>
            </a:pPr>
            <a:r>
              <a:rPr lang="en-US" altLang="en-US" sz="2000" dirty="0"/>
              <a:t>Fixed amount subawards require written prior approval from the federal </a:t>
            </a:r>
            <a:r>
              <a:rPr lang="en-US" altLang="en-US" sz="2000" dirty="0" smtClean="0"/>
              <a:t>agency </a:t>
            </a:r>
            <a:r>
              <a:rPr lang="en-US" altLang="en-US" sz="1000" dirty="0"/>
              <a:t>(2 CFR Part   200.332)</a:t>
            </a:r>
            <a:endParaRPr lang="en-US" altLang="en-US" dirty="0"/>
          </a:p>
          <a:p>
            <a:pPr marL="0" indent="0">
              <a:buNone/>
            </a:pPr>
            <a:endParaRPr lang="en-US" dirty="0"/>
          </a:p>
        </p:txBody>
      </p:sp>
    </p:spTree>
    <p:extLst>
      <p:ext uri="{BB962C8B-B14F-4D97-AF65-F5344CB8AC3E}">
        <p14:creationId xmlns:p14="http://schemas.microsoft.com/office/powerpoint/2010/main" val="52159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1054"/>
            <a:ext cx="7315200" cy="1083426"/>
          </a:xfrm>
        </p:spPr>
        <p:txBody>
          <a:bodyPr/>
          <a:lstStyle/>
          <a:p>
            <a:r>
              <a:rPr lang="en-US" altLang="en-US" sz="2800" dirty="0"/>
              <a:t>5 Step Toolkit </a:t>
            </a:r>
            <a:br>
              <a:rPr lang="en-US" altLang="en-US" sz="2800" dirty="0"/>
            </a:br>
            <a:r>
              <a:rPr lang="en-US" altLang="en-US" sz="2800" dirty="0"/>
              <a:t>Subrecipient Monitoring and Management</a:t>
            </a:r>
            <a:endParaRPr lang="en-US" sz="2800" dirty="0"/>
          </a:p>
        </p:txBody>
      </p:sp>
      <p:sp>
        <p:nvSpPr>
          <p:cNvPr id="3" name="Content Placeholder 2"/>
          <p:cNvSpPr>
            <a:spLocks noGrp="1"/>
          </p:cNvSpPr>
          <p:nvPr>
            <p:ph idx="1"/>
          </p:nvPr>
        </p:nvSpPr>
        <p:spPr>
          <a:xfrm>
            <a:off x="914400" y="1795547"/>
            <a:ext cx="7315200" cy="3873732"/>
          </a:xfrm>
        </p:spPr>
        <p:txBody>
          <a:bodyPr/>
          <a:lstStyle/>
          <a:p>
            <a:pPr marL="0" indent="0">
              <a:buFont typeface="Wingdings" panose="05000000000000000000" pitchFamily="2" charset="2"/>
              <a:buNone/>
            </a:pPr>
            <a:r>
              <a:rPr lang="en-US" altLang="en-US" sz="2400" dirty="0"/>
              <a:t>The Research Foundation must comply with any prime award’s specific requirements for issuance of subawards.  </a:t>
            </a:r>
          </a:p>
          <a:p>
            <a:pPr lvl="1">
              <a:buFont typeface="Arial" panose="020B0604020202020204" pitchFamily="34" charset="0"/>
              <a:buChar char="•"/>
            </a:pPr>
            <a:r>
              <a:rPr lang="en-US" altLang="en-US" sz="2000" dirty="0"/>
              <a:t>All of the terms and conditions applicable to the subaward must be flowed down to the subrecipient. </a:t>
            </a:r>
          </a:p>
          <a:p>
            <a:pPr lvl="1">
              <a:buFont typeface="Arial" panose="020B0604020202020204" pitchFamily="34" charset="0"/>
              <a:buChar char="•"/>
            </a:pPr>
            <a:r>
              <a:rPr lang="en-US" altLang="en-US" sz="2000" dirty="0"/>
              <a:t>The 5 step toolkit was developed to assist in determination, risk assessment and periodic monitoring of subrecipients. </a:t>
            </a:r>
          </a:p>
          <a:p>
            <a:pPr lvl="1">
              <a:buFont typeface="Arial" panose="020B0604020202020204" pitchFamily="34" charset="0"/>
              <a:buChar char="•"/>
            </a:pPr>
            <a:r>
              <a:rPr lang="en-US" altLang="en-US" sz="2000" dirty="0"/>
              <a:t>These steps are required for federal awards and are considered best practice for all others. </a:t>
            </a:r>
          </a:p>
          <a:p>
            <a:pPr marL="0" indent="0">
              <a:buNone/>
            </a:pPr>
            <a:endParaRPr lang="en-US" dirty="0"/>
          </a:p>
        </p:txBody>
      </p:sp>
    </p:spTree>
    <p:extLst>
      <p:ext uri="{BB962C8B-B14F-4D97-AF65-F5344CB8AC3E}">
        <p14:creationId xmlns:p14="http://schemas.microsoft.com/office/powerpoint/2010/main" val="163646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lvl="0" indent="0">
              <a:buNone/>
            </a:pPr>
            <a:r>
              <a:rPr lang="en-US" dirty="0" smtClean="0"/>
              <a:t>Todays presentation will focus on</a:t>
            </a:r>
          </a:p>
          <a:p>
            <a:r>
              <a:rPr lang="en-US" sz="2800" dirty="0" smtClean="0"/>
              <a:t>Understanding implementation challenges of the new OMB Uniform Guidance 2 CFR Part 200</a:t>
            </a:r>
          </a:p>
          <a:p>
            <a:r>
              <a:rPr lang="en-US" sz="2800" dirty="0" smtClean="0"/>
              <a:t>Resources available for implementing the OMB Uniform Guidance 2 CFR Part 200 requirements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F&amp;A and </a:t>
            </a:r>
            <a:r>
              <a:rPr lang="en-US" altLang="en-US" dirty="0" smtClean="0"/>
              <a:t>DS-2s</a:t>
            </a:r>
            <a:endParaRPr lang="en-US" dirty="0"/>
          </a:p>
        </p:txBody>
      </p:sp>
      <p:sp>
        <p:nvSpPr>
          <p:cNvPr id="3" name="Content Placeholder 2"/>
          <p:cNvSpPr>
            <a:spLocks noGrp="1"/>
          </p:cNvSpPr>
          <p:nvPr>
            <p:ph idx="1"/>
          </p:nvPr>
        </p:nvSpPr>
        <p:spPr>
          <a:xfrm>
            <a:off x="461554" y="1600200"/>
            <a:ext cx="7985760" cy="4495800"/>
          </a:xfrm>
        </p:spPr>
        <p:txBody>
          <a:bodyPr/>
          <a:lstStyle/>
          <a:p>
            <a:r>
              <a:rPr lang="en-US" altLang="en-US" dirty="0"/>
              <a:t>One-time F&amp;A extension for up to 4 </a:t>
            </a:r>
            <a:r>
              <a:rPr lang="en-US" altLang="en-US" dirty="0" smtClean="0"/>
              <a:t>years</a:t>
            </a:r>
          </a:p>
          <a:p>
            <a:pPr marL="0" indent="0">
              <a:buNone/>
            </a:pPr>
            <a:endParaRPr lang="en-US" altLang="en-US" sz="1000" dirty="0"/>
          </a:p>
          <a:p>
            <a:r>
              <a:rPr lang="en-US" altLang="en-US" dirty="0"/>
              <a:t>DS-2s for schools with over $50 million in federal awards (SBU, UB, UA) </a:t>
            </a:r>
            <a:endParaRPr lang="en-US" altLang="en-US" dirty="0" smtClean="0"/>
          </a:p>
          <a:p>
            <a:pPr marL="0" indent="0">
              <a:buNone/>
            </a:pPr>
            <a:endParaRPr lang="en-US" altLang="en-US" sz="1000" dirty="0"/>
          </a:p>
          <a:p>
            <a:r>
              <a:rPr lang="en-US" altLang="en-US" dirty="0"/>
              <a:t>New 1.3% utility cost adjustment (UCA</a:t>
            </a:r>
            <a:r>
              <a:rPr lang="en-US" altLang="en-US" dirty="0" smtClean="0"/>
              <a:t>)</a:t>
            </a:r>
            <a:endParaRPr lang="en-US" altLang="en-US" dirty="0"/>
          </a:p>
        </p:txBody>
      </p:sp>
    </p:spTree>
    <p:extLst>
      <p:ext uri="{BB962C8B-B14F-4D97-AF65-F5344CB8AC3E}">
        <p14:creationId xmlns:p14="http://schemas.microsoft.com/office/powerpoint/2010/main" val="402404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F&amp;A Rate Extensions</a:t>
            </a:r>
          </a:p>
        </p:txBody>
      </p:sp>
      <p:sp>
        <p:nvSpPr>
          <p:cNvPr id="3" name="Content Placeholder 2"/>
          <p:cNvSpPr>
            <a:spLocks noGrp="1"/>
          </p:cNvSpPr>
          <p:nvPr>
            <p:ph idx="1"/>
          </p:nvPr>
        </p:nvSpPr>
        <p:spPr>
          <a:xfrm>
            <a:off x="113211" y="1600200"/>
            <a:ext cx="8586652" cy="4495800"/>
          </a:xfrm>
        </p:spPr>
        <p:txBody>
          <a:bodyPr/>
          <a:lstStyle/>
          <a:p>
            <a:pPr marL="507492">
              <a:spcAft>
                <a:spcPts val="400"/>
              </a:spcAft>
              <a:buFont typeface="Arial" panose="020B0604020202020204" pitchFamily="34" charset="0"/>
              <a:buChar char="•"/>
            </a:pPr>
            <a:r>
              <a:rPr lang="en-US" sz="2000" dirty="0"/>
              <a:t>200.414(g) Allows a one-time extension of Federally negotiated F&amp;A rates for up to four years:</a:t>
            </a:r>
          </a:p>
          <a:p>
            <a:pPr marL="856903" lvl="1">
              <a:buFont typeface="Arial" panose="020B0604020202020204" pitchFamily="34" charset="0"/>
              <a:buChar char="•"/>
            </a:pPr>
            <a:r>
              <a:rPr lang="en-US" sz="2000" dirty="0"/>
              <a:t>Subject to the review and approval of the cognizant agency for indirect costs.</a:t>
            </a:r>
          </a:p>
          <a:p>
            <a:pPr marL="856903" lvl="1">
              <a:buFont typeface="Arial" panose="020B0604020202020204" pitchFamily="34" charset="0"/>
              <a:buChar char="•"/>
            </a:pPr>
            <a:r>
              <a:rPr lang="en-US" sz="2000" dirty="0"/>
              <a:t>Multiple extensions may be requested if a rate negotiation has been completed between each </a:t>
            </a:r>
            <a:r>
              <a:rPr lang="en-US" sz="2000" dirty="0" smtClean="0"/>
              <a:t>extension</a:t>
            </a:r>
          </a:p>
          <a:p>
            <a:pPr marL="571153" lvl="1" indent="0">
              <a:buNone/>
            </a:pPr>
            <a:endParaRPr lang="en-US" sz="2000" dirty="0"/>
          </a:p>
          <a:p>
            <a:pPr marL="577503">
              <a:buFont typeface="Arial" panose="020B0604020202020204" pitchFamily="34" charset="0"/>
              <a:buChar char="•"/>
            </a:pPr>
            <a:r>
              <a:rPr lang="en-US" sz="2000" dirty="0"/>
              <a:t>Documentation Requirements:</a:t>
            </a:r>
          </a:p>
          <a:p>
            <a:pPr lvl="1">
              <a:buClrTx/>
              <a:buSzPct val="100000"/>
              <a:buFont typeface="Arial" panose="020B0604020202020204" pitchFamily="34" charset="0"/>
              <a:buChar char="•"/>
              <a:defRPr/>
            </a:pPr>
            <a:r>
              <a:rPr lang="en-US" sz="2000" dirty="0"/>
              <a:t>Audited financial statements and </a:t>
            </a:r>
            <a:r>
              <a:rPr lang="en-US" sz="2000" dirty="0" smtClean="0"/>
              <a:t>a single audit </a:t>
            </a:r>
            <a:r>
              <a:rPr lang="en-US" sz="2000" dirty="0"/>
              <a:t>report</a:t>
            </a:r>
          </a:p>
          <a:p>
            <a:pPr lvl="1">
              <a:buClrTx/>
              <a:buSzPct val="100000"/>
              <a:buFont typeface="Arial" panose="020B0604020202020204" pitchFamily="34" charset="0"/>
              <a:buChar char="•"/>
              <a:defRPr/>
            </a:pPr>
            <a:r>
              <a:rPr lang="en-US" sz="2000" dirty="0"/>
              <a:t>Summary of  research base and </a:t>
            </a:r>
            <a:r>
              <a:rPr lang="en-US" sz="2000" dirty="0" smtClean="0"/>
              <a:t>overhead pool costs since </a:t>
            </a:r>
            <a:r>
              <a:rPr lang="en-US" sz="2000" dirty="0"/>
              <a:t>the last rate proposal</a:t>
            </a:r>
          </a:p>
          <a:p>
            <a:pPr lvl="1">
              <a:buClrTx/>
              <a:buSzPct val="100000"/>
              <a:buFont typeface="Arial" panose="020B0604020202020204" pitchFamily="34" charset="0"/>
              <a:buChar char="•"/>
              <a:defRPr/>
            </a:pPr>
            <a:r>
              <a:rPr lang="en-US" sz="2000" dirty="0"/>
              <a:t>Rate projections for the period covered by the extension </a:t>
            </a:r>
            <a:r>
              <a:rPr lang="en-US" sz="2000" dirty="0" smtClean="0"/>
              <a:t>request</a:t>
            </a:r>
            <a:endParaRPr lang="en-US" sz="2000" dirty="0"/>
          </a:p>
        </p:txBody>
      </p:sp>
    </p:spTree>
    <p:extLst>
      <p:ext uri="{BB962C8B-B14F-4D97-AF65-F5344CB8AC3E}">
        <p14:creationId xmlns:p14="http://schemas.microsoft.com/office/powerpoint/2010/main" val="2058046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22217" y="762000"/>
            <a:ext cx="8403772" cy="655638"/>
          </a:xfrm>
        </p:spPr>
        <p:txBody>
          <a:bodyPr/>
          <a:lstStyle/>
          <a:p>
            <a:r>
              <a:rPr lang="en-US" sz="3200" dirty="0" smtClean="0">
                <a:ea typeface="Verdana" panose="020B0604030504040204" pitchFamily="34" charset="0"/>
                <a:cs typeface="Verdana" panose="020B0604030504040204" pitchFamily="34" charset="0"/>
              </a:rPr>
              <a:t>Cost Accounting Standards and the DS-2</a:t>
            </a:r>
            <a:endParaRPr lang="en-US" sz="3200" dirty="0"/>
          </a:p>
        </p:txBody>
      </p:sp>
      <p:sp>
        <p:nvSpPr>
          <p:cNvPr id="5" name="Content Placeholder 1"/>
          <p:cNvSpPr>
            <a:spLocks noGrp="1"/>
          </p:cNvSpPr>
          <p:nvPr>
            <p:ph idx="1"/>
          </p:nvPr>
        </p:nvSpPr>
        <p:spPr>
          <a:xfrm>
            <a:off x="470263" y="1600200"/>
            <a:ext cx="7759337" cy="4495800"/>
          </a:xfrm>
        </p:spPr>
        <p:txBody>
          <a:bodyPr>
            <a:normAutofit/>
          </a:bodyPr>
          <a:lstStyle/>
          <a:p>
            <a:pPr>
              <a:buClr>
                <a:schemeClr val="bg1"/>
              </a:buClr>
              <a:buSzPct val="100000"/>
              <a:buFont typeface="Arial" panose="020B0604020202020204" pitchFamily="34" charset="0"/>
              <a:buChar char="•"/>
            </a:pPr>
            <a:r>
              <a:rPr lang="en-US" altLang="en-US" sz="2400" dirty="0" smtClean="0"/>
              <a:t>Complex </a:t>
            </a:r>
            <a:r>
              <a:rPr lang="en-US" altLang="en-US" sz="2400" dirty="0"/>
              <a:t>Rules on Timing of DS-2 Revisions and </a:t>
            </a:r>
            <a:r>
              <a:rPr lang="en-US" altLang="en-US" sz="2400" dirty="0" smtClean="0"/>
              <a:t>Submissions</a:t>
            </a:r>
            <a:r>
              <a:rPr lang="en-US" altLang="en-US" sz="2400" dirty="0"/>
              <a:t>: </a:t>
            </a:r>
            <a:endParaRPr lang="en-US" altLang="en-US" sz="2400" dirty="0" smtClean="0"/>
          </a:p>
        </p:txBody>
      </p:sp>
      <p:graphicFrame>
        <p:nvGraphicFramePr>
          <p:cNvPr id="6" name="Diagram 5"/>
          <p:cNvGraphicFramePr/>
          <p:nvPr>
            <p:extLst>
              <p:ext uri="{D42A27DB-BD31-4B8C-83A1-F6EECF244321}">
                <p14:modId xmlns:p14="http://schemas.microsoft.com/office/powerpoint/2010/main" val="3634248481"/>
              </p:ext>
            </p:extLst>
          </p:nvPr>
        </p:nvGraphicFramePr>
        <p:xfrm>
          <a:off x="919522" y="2743200"/>
          <a:ext cx="6839816" cy="3161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42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smtClean="0"/>
              <a:t>Utility Cost Adjustment (UCA)</a:t>
            </a:r>
            <a:endParaRPr lang="en-US" sz="2800" dirty="0"/>
          </a:p>
        </p:txBody>
      </p:sp>
      <p:sp>
        <p:nvSpPr>
          <p:cNvPr id="5" name="Content Placeholder 2"/>
          <p:cNvSpPr>
            <a:spLocks noGrp="1"/>
          </p:cNvSpPr>
          <p:nvPr>
            <p:ph idx="1"/>
          </p:nvPr>
        </p:nvSpPr>
        <p:spPr>
          <a:xfrm>
            <a:off x="252549" y="1600200"/>
            <a:ext cx="8307977" cy="1073331"/>
          </a:xfrm>
        </p:spPr>
        <p:txBody>
          <a:bodyPr>
            <a:normAutofit/>
          </a:bodyPr>
          <a:lstStyle/>
          <a:p>
            <a:pPr>
              <a:buClrTx/>
              <a:buSzPct val="100000"/>
              <a:buFont typeface="Arial" panose="020B0604020202020204" pitchFamily="34" charset="0"/>
              <a:buChar char="•"/>
              <a:defRPr/>
            </a:pPr>
            <a:r>
              <a:rPr lang="en-US" sz="2000" dirty="0" smtClean="0">
                <a:latin typeface="+mn-lt"/>
              </a:rPr>
              <a:t>Utility Cost Adjustment:  An allowance the government makes to recognize that space used for research consumes more utilities costs than other types of space. </a:t>
            </a:r>
          </a:p>
          <a:p>
            <a:pPr marL="685800" lvl="2" indent="0">
              <a:buNone/>
            </a:pPr>
            <a:endParaRPr lang="en-US" sz="1600" i="1" dirty="0" smtClean="0"/>
          </a:p>
        </p:txBody>
      </p:sp>
      <p:graphicFrame>
        <p:nvGraphicFramePr>
          <p:cNvPr id="6" name="Diagram 5"/>
          <p:cNvGraphicFramePr/>
          <p:nvPr>
            <p:extLst>
              <p:ext uri="{D42A27DB-BD31-4B8C-83A1-F6EECF244321}">
                <p14:modId xmlns:p14="http://schemas.microsoft.com/office/powerpoint/2010/main" val="2786210277"/>
              </p:ext>
            </p:extLst>
          </p:nvPr>
        </p:nvGraphicFramePr>
        <p:xfrm>
          <a:off x="444137" y="2706506"/>
          <a:ext cx="8046720" cy="268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52550" y="5151792"/>
            <a:ext cx="8534400" cy="461665"/>
          </a:xfrm>
          <a:prstGeom prst="rect">
            <a:avLst/>
          </a:prstGeom>
          <a:solidFill>
            <a:schemeClr val="bg1"/>
          </a:solidFill>
          <a:ln>
            <a:solidFill>
              <a:schemeClr val="bg1">
                <a:lumMod val="65000"/>
              </a:schemeClr>
            </a:solidFill>
          </a:ln>
        </p:spPr>
        <p:txBody>
          <a:bodyPr wrap="square">
            <a:spAutoFit/>
          </a:bodyPr>
          <a:lstStyle/>
          <a:p>
            <a:pPr marL="685800" lvl="2">
              <a:buClr>
                <a:srgbClr val="2C7C9F">
                  <a:lumMod val="75000"/>
                </a:srgbClr>
              </a:buClr>
              <a:buSzPct val="110000"/>
            </a:pPr>
            <a:r>
              <a:rPr lang="en-US" sz="1200" i="1" dirty="0">
                <a:solidFill>
                  <a:prstClr val="black">
                    <a:lumMod val="65000"/>
                    <a:lumOff val="35000"/>
                  </a:prstClr>
                </a:solidFill>
                <a:latin typeface="Arial" panose="020B0604020202020204" pitchFamily="34" charset="0"/>
                <a:cs typeface="Arial" panose="020B0604020202020204" pitchFamily="34" charset="0"/>
              </a:rPr>
              <a:t>To retain currency, OMB will adjust the REUI numbers from time to time (no more often than </a:t>
            </a:r>
            <a:r>
              <a:rPr lang="en-US" sz="1200" i="1" dirty="0" smtClean="0">
                <a:solidFill>
                  <a:prstClr val="black">
                    <a:lumMod val="65000"/>
                    <a:lumOff val="35000"/>
                  </a:prstClr>
                </a:solidFill>
                <a:latin typeface="Arial" panose="020B0604020202020204" pitchFamily="34" charset="0"/>
                <a:cs typeface="Arial" panose="020B0604020202020204" pitchFamily="34" charset="0"/>
              </a:rPr>
              <a:t>annually, no </a:t>
            </a:r>
            <a:r>
              <a:rPr lang="en-US" sz="1200" i="1" dirty="0">
                <a:solidFill>
                  <a:prstClr val="black">
                    <a:lumMod val="65000"/>
                    <a:lumOff val="35000"/>
                  </a:prstClr>
                </a:solidFill>
                <a:latin typeface="Arial" panose="020B0604020202020204" pitchFamily="34" charset="0"/>
                <a:cs typeface="Arial" panose="020B0604020202020204" pitchFamily="34" charset="0"/>
              </a:rPr>
              <a:t>less often than every 5 years), using reliable and publicly disclosed data. </a:t>
            </a:r>
            <a:endParaRPr lang="en-US" sz="1200"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935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200" dirty="0" smtClean="0"/>
              <a:t>Procurement</a:t>
            </a:r>
            <a:endParaRPr lang="en-US" sz="3200" dirty="0"/>
          </a:p>
        </p:txBody>
      </p:sp>
      <p:sp>
        <p:nvSpPr>
          <p:cNvPr id="5" name="Content Placeholder 2"/>
          <p:cNvSpPr>
            <a:spLocks noGrp="1"/>
          </p:cNvSpPr>
          <p:nvPr>
            <p:ph idx="1"/>
          </p:nvPr>
        </p:nvSpPr>
        <p:spPr/>
        <p:txBody>
          <a:bodyPr>
            <a:normAutofit/>
          </a:bodyPr>
          <a:lstStyle/>
          <a:p>
            <a:pPr>
              <a:buFont typeface="Arial" panose="020B0604020202020204" pitchFamily="34" charset="0"/>
              <a:buChar char="•"/>
            </a:pPr>
            <a:r>
              <a:rPr lang="en-US" sz="2400" dirty="0"/>
              <a:t>Nonprofit organizations and </a:t>
            </a:r>
            <a:r>
              <a:rPr lang="en-US" sz="2400" dirty="0" smtClean="0"/>
              <a:t>IHEs –  </a:t>
            </a:r>
            <a:r>
              <a:rPr lang="en-US" sz="2400" dirty="0"/>
              <a:t>one-year grace period (i.e. </a:t>
            </a:r>
            <a:r>
              <a:rPr lang="en-US" sz="2400" dirty="0" smtClean="0"/>
              <a:t>FY 2017</a:t>
            </a:r>
            <a:r>
              <a:rPr lang="en-US" sz="2400" dirty="0"/>
              <a:t>) for implementation of 2 CFR </a:t>
            </a:r>
            <a:r>
              <a:rPr lang="en-US" sz="2400" dirty="0" smtClean="0"/>
              <a:t>200.317-326</a:t>
            </a:r>
          </a:p>
          <a:p>
            <a:pPr marL="0" indent="0">
              <a:buNone/>
            </a:pPr>
            <a:endParaRPr lang="en-US" sz="1000" dirty="0"/>
          </a:p>
          <a:p>
            <a:pPr>
              <a:buFont typeface="Arial" panose="020B0604020202020204" pitchFamily="34" charset="0"/>
              <a:buChar char="•"/>
            </a:pPr>
            <a:r>
              <a:rPr lang="en-US" sz="2400" dirty="0" smtClean="0"/>
              <a:t>Institutions </a:t>
            </a:r>
            <a:r>
              <a:rPr lang="en-US" sz="2400" dirty="0"/>
              <a:t>must specify in documented policies and </a:t>
            </a:r>
            <a:r>
              <a:rPr lang="en-US" sz="2400" dirty="0" smtClean="0"/>
              <a:t>procedures whether using </a:t>
            </a:r>
            <a:r>
              <a:rPr lang="en-US" sz="2400" dirty="0"/>
              <a:t>A-110 </a:t>
            </a:r>
            <a:r>
              <a:rPr lang="en-US" sz="2400" u="sng" dirty="0"/>
              <a:t>or</a:t>
            </a:r>
            <a:r>
              <a:rPr lang="en-US" sz="2400" dirty="0"/>
              <a:t> 2 CFR 200.317-326 for </a:t>
            </a:r>
            <a:r>
              <a:rPr lang="en-US" sz="2400" dirty="0" smtClean="0"/>
              <a:t>FY2016 (RF using A-110)</a:t>
            </a:r>
          </a:p>
          <a:p>
            <a:pPr marL="0" indent="0">
              <a:buNone/>
            </a:pPr>
            <a:endParaRPr lang="en-US" sz="1000" dirty="0"/>
          </a:p>
          <a:p>
            <a:pPr>
              <a:buFont typeface="Arial" panose="020B0604020202020204" pitchFamily="34" charset="0"/>
              <a:buChar char="•"/>
            </a:pPr>
            <a:r>
              <a:rPr lang="en-US" sz="2400" dirty="0"/>
              <a:t>Ongoing advocacy by Research leaders and Procurement Directors to address $3,000 </a:t>
            </a:r>
            <a:r>
              <a:rPr lang="en-US" sz="2400" dirty="0" smtClean="0"/>
              <a:t>Micro-purchase </a:t>
            </a:r>
            <a:r>
              <a:rPr lang="en-US" sz="2400" dirty="0"/>
              <a:t>Threshold, per 200.320(a), among other issues</a:t>
            </a:r>
          </a:p>
          <a:p>
            <a:endParaRPr lang="en-US" sz="2000" dirty="0"/>
          </a:p>
          <a:p>
            <a:pPr marL="0" indent="0">
              <a:buNone/>
            </a:pPr>
            <a:endParaRPr lang="en-US" sz="2000" dirty="0"/>
          </a:p>
        </p:txBody>
      </p:sp>
    </p:spTree>
    <p:extLst>
      <p:ext uri="{BB962C8B-B14F-4D97-AF65-F5344CB8AC3E}">
        <p14:creationId xmlns:p14="http://schemas.microsoft.com/office/powerpoint/2010/main" val="2180314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Procurement Standards</a:t>
            </a:r>
            <a:r>
              <a:rPr lang="en-US" altLang="en-US" sz="2400" dirty="0"/>
              <a:t/>
            </a:r>
            <a:br>
              <a:rPr lang="en-US" altLang="en-US" sz="2400" dirty="0"/>
            </a:br>
            <a:r>
              <a:rPr lang="en-US" altLang="en-US" sz="2000" dirty="0"/>
              <a:t>200.317 – 200.326</a:t>
            </a:r>
            <a:endParaRPr lang="en-US" sz="2800" dirty="0"/>
          </a:p>
        </p:txBody>
      </p:sp>
      <p:sp>
        <p:nvSpPr>
          <p:cNvPr id="3" name="Content Placeholder 2"/>
          <p:cNvSpPr>
            <a:spLocks noGrp="1"/>
          </p:cNvSpPr>
          <p:nvPr>
            <p:ph idx="1"/>
          </p:nvPr>
        </p:nvSpPr>
        <p:spPr>
          <a:xfrm>
            <a:off x="914400" y="1737360"/>
            <a:ext cx="7315200" cy="4721628"/>
          </a:xfrm>
        </p:spPr>
        <p:txBody>
          <a:bodyPr/>
          <a:lstStyle/>
          <a:p>
            <a:r>
              <a:rPr lang="en-US" altLang="en-US" sz="2300" dirty="0" smtClean="0"/>
              <a:t>Some momentum to raise the Micro-purchase threshold to at least $10,000 or possibly revert back to A-110 language</a:t>
            </a:r>
          </a:p>
          <a:p>
            <a:r>
              <a:rPr lang="en-US" altLang="en-US" sz="2300" dirty="0" smtClean="0"/>
              <a:t>New threshold only applies to procurements using direct federal funding</a:t>
            </a:r>
          </a:p>
          <a:p>
            <a:r>
              <a:rPr lang="en-US" altLang="en-US" sz="2300" dirty="0" smtClean="0"/>
              <a:t>RF considering having separate thresholds in procurement policy addressing procurements using direct federal funds and those using other funding sources to provide flexibility to campuses</a:t>
            </a:r>
          </a:p>
          <a:p>
            <a:r>
              <a:rPr lang="en-US" altLang="en-US" sz="2300" dirty="0" smtClean="0"/>
              <a:t>Campuses may choose to be more restrictive and use the federal thresholds for all procurements</a:t>
            </a:r>
          </a:p>
          <a:p>
            <a:pPr marL="0" indent="0">
              <a:buNone/>
            </a:pPr>
            <a:endParaRPr lang="en-US" altLang="en-US" sz="1800" dirty="0"/>
          </a:p>
        </p:txBody>
      </p:sp>
    </p:spTree>
    <p:extLst>
      <p:ext uri="{BB962C8B-B14F-4D97-AF65-F5344CB8AC3E}">
        <p14:creationId xmlns:p14="http://schemas.microsoft.com/office/powerpoint/2010/main" val="221314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Procurement Standards (cont.)</a:t>
            </a:r>
            <a:endParaRPr lang="en-US" sz="2800" dirty="0"/>
          </a:p>
        </p:txBody>
      </p:sp>
      <p:sp>
        <p:nvSpPr>
          <p:cNvPr id="3" name="Content Placeholder 2"/>
          <p:cNvSpPr>
            <a:spLocks noGrp="1"/>
          </p:cNvSpPr>
          <p:nvPr>
            <p:ph idx="1"/>
          </p:nvPr>
        </p:nvSpPr>
        <p:spPr>
          <a:xfrm>
            <a:off x="914400" y="1663337"/>
            <a:ext cx="7315200" cy="4432663"/>
          </a:xfrm>
        </p:spPr>
        <p:txBody>
          <a:bodyPr/>
          <a:lstStyle/>
          <a:p>
            <a:pPr marL="0" indent="0">
              <a:buNone/>
            </a:pPr>
            <a:r>
              <a:rPr lang="en-US" altLang="en-US" sz="2500" dirty="0" smtClean="0"/>
              <a:t>Other procurement related considerations:</a:t>
            </a:r>
          </a:p>
          <a:p>
            <a:r>
              <a:rPr lang="en-US" altLang="en-US" sz="2200" dirty="0" smtClean="0"/>
              <a:t>Some </a:t>
            </a:r>
            <a:r>
              <a:rPr lang="en-US" altLang="en-US" sz="2200" dirty="0"/>
              <a:t>clarification expected in FAQs related to sole source procurements related to research and allowance for </a:t>
            </a:r>
            <a:r>
              <a:rPr lang="en-US" altLang="en-US" sz="2200" dirty="0" smtClean="0"/>
              <a:t>using strategic </a:t>
            </a:r>
            <a:r>
              <a:rPr lang="en-US" altLang="en-US" sz="2200" dirty="0"/>
              <a:t>sourcing and shared </a:t>
            </a:r>
            <a:r>
              <a:rPr lang="en-US" altLang="en-US" sz="2200" dirty="0" smtClean="0"/>
              <a:t>services contracts</a:t>
            </a:r>
          </a:p>
          <a:p>
            <a:r>
              <a:rPr lang="en-US" altLang="en-US" sz="2200" dirty="0" smtClean="0"/>
              <a:t>Documentation requirements associated with “distribute micro-purchases equitably” per 200.320(a) and “price or rate quotations must be obtained from an adequate number of sources”, per 200.320(b)</a:t>
            </a:r>
          </a:p>
          <a:p>
            <a:r>
              <a:rPr lang="en-US" altLang="en-US" sz="2200" dirty="0" smtClean="0"/>
              <a:t>Practicality of the negotiation of profit requirement under section 200.323</a:t>
            </a:r>
            <a:endParaRPr lang="en-US" altLang="en-US" sz="2200" dirty="0"/>
          </a:p>
          <a:p>
            <a:pPr marL="0" indent="0">
              <a:buFont typeface="Wingdings" panose="05000000000000000000" pitchFamily="2" charset="2"/>
              <a:buNone/>
            </a:pPr>
            <a:endParaRPr lang="en-US" altLang="en-US" sz="2200" b="1" dirty="0"/>
          </a:p>
        </p:txBody>
      </p:sp>
    </p:spTree>
    <p:extLst>
      <p:ext uri="{BB962C8B-B14F-4D97-AF65-F5344CB8AC3E}">
        <p14:creationId xmlns:p14="http://schemas.microsoft.com/office/powerpoint/2010/main" val="1901585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Procurement Standards (cont.)</a:t>
            </a:r>
            <a:endParaRPr lang="en-US" sz="2800" dirty="0"/>
          </a:p>
        </p:txBody>
      </p:sp>
      <p:sp>
        <p:nvSpPr>
          <p:cNvPr id="3" name="Content Placeholder 2"/>
          <p:cNvSpPr>
            <a:spLocks noGrp="1"/>
          </p:cNvSpPr>
          <p:nvPr>
            <p:ph idx="1"/>
          </p:nvPr>
        </p:nvSpPr>
        <p:spPr/>
        <p:txBody>
          <a:bodyPr/>
          <a:lstStyle/>
          <a:p>
            <a:pPr marL="0" indent="0">
              <a:buNone/>
            </a:pPr>
            <a:r>
              <a:rPr lang="en-US" sz="2400" dirty="0" smtClean="0"/>
              <a:t>Next steps for procurement:</a:t>
            </a:r>
          </a:p>
          <a:p>
            <a:r>
              <a:rPr lang="en-US" sz="2400" dirty="0" smtClean="0"/>
              <a:t>RF established a Procurement Subgroup campus team that worked over the past year to draft updated procurement guidance documents prior to the one year extension being granted</a:t>
            </a:r>
          </a:p>
          <a:p>
            <a:r>
              <a:rPr lang="en-US" sz="2400" dirty="0" smtClean="0"/>
              <a:t>Campus team will be regrouping in the Fall of 2015 to complete procurement related guidance to be ready for July 1, 2016 implementation</a:t>
            </a:r>
          </a:p>
          <a:p>
            <a:r>
              <a:rPr lang="en-US" sz="2400" dirty="0" smtClean="0"/>
              <a:t>Anticipating some updated language and/or clarification of new requirements</a:t>
            </a:r>
            <a:endParaRPr lang="en-US" sz="2400" dirty="0"/>
          </a:p>
        </p:txBody>
      </p:sp>
    </p:spTree>
    <p:extLst>
      <p:ext uri="{BB962C8B-B14F-4D97-AF65-F5344CB8AC3E}">
        <p14:creationId xmlns:p14="http://schemas.microsoft.com/office/powerpoint/2010/main" val="3417937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sz="2400" dirty="0"/>
              <a:t>For items under $5,000, it’s easier now</a:t>
            </a:r>
            <a:r>
              <a:rPr lang="en-US" sz="2400" dirty="0" smtClean="0"/>
              <a:t>!</a:t>
            </a:r>
            <a:endParaRPr lang="en-US" sz="1600" i="1" dirty="0"/>
          </a:p>
          <a:p>
            <a:pPr marL="622300" lvl="1">
              <a:buFont typeface="Arial" panose="020B0604020202020204" pitchFamily="34" charset="0"/>
              <a:buChar char="•"/>
            </a:pPr>
            <a:r>
              <a:rPr lang="en-US" sz="1800" i="1" dirty="0"/>
              <a:t>Computing devices</a:t>
            </a:r>
            <a:r>
              <a:rPr lang="en-US" sz="1800" dirty="0"/>
              <a:t> means machines used to acquire, store, analyze, process, and publish data and other information electronically, including accessories (or “peripherals”) for printing, transmitting and receiving, or storing electronic information.. </a:t>
            </a:r>
          </a:p>
          <a:p>
            <a:pPr marL="508000" lvl="1" indent="-171450">
              <a:buFont typeface="Arial" panose="020B0604020202020204" pitchFamily="34" charset="0"/>
              <a:buChar char="•"/>
            </a:pPr>
            <a:endParaRPr lang="en-US" sz="800" i="1" dirty="0"/>
          </a:p>
          <a:p>
            <a:pPr marL="622300" lvl="1">
              <a:buFont typeface="Arial" panose="020B0604020202020204" pitchFamily="34" charset="0"/>
              <a:buChar char="•"/>
            </a:pPr>
            <a:r>
              <a:rPr lang="en-US" sz="1400" i="1" dirty="0"/>
              <a:t>Applicable Uniform Guidance sections: </a:t>
            </a:r>
            <a:r>
              <a:rPr lang="en-US" sz="1400" i="1" dirty="0">
                <a:hlinkClick r:id="rId3"/>
              </a:rPr>
              <a:t>200.20</a:t>
            </a:r>
            <a:r>
              <a:rPr lang="en-US" sz="1400" i="1" dirty="0"/>
              <a:t>, </a:t>
            </a:r>
            <a:r>
              <a:rPr lang="en-US" sz="1400" i="1" dirty="0">
                <a:hlinkClick r:id="rId4"/>
              </a:rPr>
              <a:t>200.94</a:t>
            </a:r>
            <a:r>
              <a:rPr lang="en-US" sz="1400" i="1" dirty="0"/>
              <a:t> (Supplies), and </a:t>
            </a:r>
            <a:r>
              <a:rPr lang="en-US" sz="1400" i="1" dirty="0">
                <a:hlinkClick r:id="rId5"/>
              </a:rPr>
              <a:t>200.58</a:t>
            </a:r>
            <a:r>
              <a:rPr lang="en-US" sz="1400" i="1" dirty="0"/>
              <a:t> (IT Systems</a:t>
            </a:r>
            <a:r>
              <a:rPr lang="en-US" sz="1400" i="1" dirty="0" smtClean="0"/>
              <a:t>)</a:t>
            </a:r>
            <a:endParaRPr lang="en-US" sz="1400" dirty="0" smtClean="0"/>
          </a:p>
          <a:p>
            <a:pPr marL="508000" lvl="1" indent="-171450">
              <a:buFont typeface="Arial" panose="020B0604020202020204" pitchFamily="34" charset="0"/>
              <a:buChar char="•"/>
            </a:pPr>
            <a:endParaRPr lang="en-US" sz="1000" dirty="0"/>
          </a:p>
          <a:p>
            <a:pPr>
              <a:buFont typeface="Arial" panose="020B0604020202020204" pitchFamily="34" charset="0"/>
              <a:buChar char="•"/>
            </a:pPr>
            <a:r>
              <a:rPr lang="en-US" sz="2400" dirty="0"/>
              <a:t>Devices must be essential and allocable to a project, but not solely dedicated </a:t>
            </a:r>
            <a:endParaRPr lang="en-US" sz="1800" dirty="0"/>
          </a:p>
          <a:p>
            <a:pPr lvl="1">
              <a:buFont typeface="Arial" panose="020B0604020202020204" pitchFamily="34" charset="0"/>
              <a:buChar char="•"/>
            </a:pPr>
            <a:r>
              <a:rPr lang="en-US" sz="1800" dirty="0"/>
              <a:t>A-21 said must be “specifically identified” with a project </a:t>
            </a:r>
          </a:p>
        </p:txBody>
      </p:sp>
      <p:sp>
        <p:nvSpPr>
          <p:cNvPr id="4" name="Title 1"/>
          <p:cNvSpPr>
            <a:spLocks noGrp="1"/>
          </p:cNvSpPr>
          <p:nvPr>
            <p:ph type="title"/>
          </p:nvPr>
        </p:nvSpPr>
        <p:spPr/>
        <p:txBody>
          <a:bodyPr/>
          <a:lstStyle/>
          <a:p>
            <a:r>
              <a:rPr lang="en-US" sz="3200" dirty="0" smtClean="0"/>
              <a:t>Computing Devices</a:t>
            </a:r>
            <a:endParaRPr lang="en-US" sz="3200" dirty="0"/>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13204" y="4984013"/>
            <a:ext cx="2830796" cy="1873987"/>
          </a:xfrm>
          <a:prstGeom prst="rect">
            <a:avLst/>
          </a:prstGeom>
        </p:spPr>
      </p:pic>
    </p:spTree>
    <p:extLst>
      <p:ext uri="{BB962C8B-B14F-4D97-AF65-F5344CB8AC3E}">
        <p14:creationId xmlns:p14="http://schemas.microsoft.com/office/powerpoint/2010/main" val="388086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83" y="407324"/>
            <a:ext cx="7315200" cy="917171"/>
          </a:xfrm>
        </p:spPr>
        <p:txBody>
          <a:bodyPr/>
          <a:lstStyle/>
          <a:p>
            <a:r>
              <a:rPr lang="en-US" altLang="en-US" sz="2800" dirty="0"/>
              <a:t>Effort Reporting </a:t>
            </a:r>
            <a:br>
              <a:rPr lang="en-US" altLang="en-US" sz="2800" dirty="0"/>
            </a:br>
            <a:r>
              <a:rPr lang="en-US" altLang="en-US" sz="2800" dirty="0"/>
              <a:t>200.430</a:t>
            </a:r>
            <a:endParaRPr lang="en-US" sz="2800" dirty="0"/>
          </a:p>
        </p:txBody>
      </p:sp>
      <p:sp>
        <p:nvSpPr>
          <p:cNvPr id="3" name="Content Placeholder 2"/>
          <p:cNvSpPr>
            <a:spLocks noGrp="1"/>
          </p:cNvSpPr>
          <p:nvPr>
            <p:ph idx="1"/>
          </p:nvPr>
        </p:nvSpPr>
        <p:spPr>
          <a:xfrm>
            <a:off x="1046612" y="1324495"/>
            <a:ext cx="7315200" cy="4919551"/>
          </a:xfrm>
        </p:spPr>
        <p:txBody>
          <a:bodyPr/>
          <a:lstStyle/>
          <a:p>
            <a:pPr>
              <a:buFont typeface="Arial" panose="020B0604020202020204" pitchFamily="34" charset="0"/>
              <a:buChar char="•"/>
            </a:pPr>
            <a:r>
              <a:rPr lang="en-US" altLang="en-US" sz="2400" dirty="0"/>
              <a:t>Same concepts as circulars but less prescriptive</a:t>
            </a:r>
          </a:p>
          <a:p>
            <a:pPr lvl="1">
              <a:buFont typeface="Arial" panose="020B0604020202020204" pitchFamily="34" charset="0"/>
              <a:buChar char="•"/>
            </a:pPr>
            <a:r>
              <a:rPr lang="en-US" altLang="en-US" sz="2400" dirty="0"/>
              <a:t>A-21 examples of acceptable systems were removed</a:t>
            </a:r>
          </a:p>
          <a:p>
            <a:pPr lvl="1">
              <a:buFont typeface="Arial" panose="020B0604020202020204" pitchFamily="34" charset="0"/>
              <a:buChar char="•"/>
            </a:pPr>
            <a:r>
              <a:rPr lang="en-US" altLang="en-US" sz="2400" dirty="0"/>
              <a:t>“Confirmation”, “statement…signed by the employee”, “report…signed by the employee” all removed</a:t>
            </a:r>
          </a:p>
          <a:p>
            <a:pPr>
              <a:buFont typeface="Arial" panose="020B0604020202020204" pitchFamily="34" charset="0"/>
              <a:buChar char="•"/>
            </a:pPr>
            <a:r>
              <a:rPr lang="en-US" altLang="en-US" sz="2400" dirty="0" smtClean="0"/>
              <a:t>Requires </a:t>
            </a:r>
            <a:r>
              <a:rPr lang="en-US" altLang="en-US" sz="2400" dirty="0"/>
              <a:t>a consistent written definition of institutional base salary (IBS). </a:t>
            </a:r>
          </a:p>
          <a:p>
            <a:pPr>
              <a:buFont typeface="Arial" panose="020B0604020202020204" pitchFamily="34" charset="0"/>
              <a:buChar char="•"/>
            </a:pPr>
            <a:r>
              <a:rPr lang="en-US" altLang="en-US" sz="2400" dirty="0"/>
              <a:t>Charges for salaries and wages must be based on records that are supported by a system of internal controls</a:t>
            </a:r>
            <a:r>
              <a:rPr lang="en-US" altLang="en-US" sz="2400" dirty="0" smtClean="0"/>
              <a:t>.</a:t>
            </a:r>
            <a:endParaRPr lang="en-US" altLang="en-US" sz="2400" dirty="0"/>
          </a:p>
        </p:txBody>
      </p:sp>
    </p:spTree>
    <p:extLst>
      <p:ext uri="{BB962C8B-B14F-4D97-AF65-F5344CB8AC3E}">
        <p14:creationId xmlns:p14="http://schemas.microsoft.com/office/powerpoint/2010/main" val="39958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5771" y="593749"/>
            <a:ext cx="7927487" cy="851552"/>
          </a:xfrm>
          <a:prstGeom prst="rect">
            <a:avLst/>
          </a:prstGeom>
        </p:spPr>
        <p:txBody>
          <a:bodyPr>
            <a:noAutofit/>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sz="2800" kern="0" dirty="0" smtClean="0"/>
              <a:t>Uniform Guidance</a:t>
            </a:r>
          </a:p>
          <a:p>
            <a:r>
              <a:rPr lang="en-US" sz="2800" kern="0" dirty="0" smtClean="0"/>
              <a:t>2 CFR Part 200</a:t>
            </a:r>
            <a:endParaRPr lang="en-US" sz="2800" kern="0" dirty="0"/>
          </a:p>
        </p:txBody>
      </p:sp>
      <p:sp>
        <p:nvSpPr>
          <p:cNvPr id="3" name="TextBox 2"/>
          <p:cNvSpPr txBox="1"/>
          <p:nvPr/>
        </p:nvSpPr>
        <p:spPr>
          <a:xfrm>
            <a:off x="1328463" y="1516795"/>
            <a:ext cx="3150168" cy="338554"/>
          </a:xfrm>
          <a:prstGeom prst="rect">
            <a:avLst/>
          </a:prstGeom>
          <a:noFill/>
        </p:spPr>
        <p:txBody>
          <a:bodyPr wrap="square" rtlCol="0">
            <a:spAutoFit/>
          </a:bodyPr>
          <a:lstStyle/>
          <a:p>
            <a:r>
              <a:rPr lang="en-US" sz="1600" b="1" dirty="0" smtClean="0">
                <a:solidFill>
                  <a:schemeClr val="bg1"/>
                </a:solidFill>
              </a:rPr>
              <a:t>Replaces existing circulars</a:t>
            </a:r>
            <a:endParaRPr lang="en-US" sz="1600" b="1" dirty="0">
              <a:solidFill>
                <a:schemeClr val="bg1"/>
              </a:solidFill>
            </a:endParaRPr>
          </a:p>
        </p:txBody>
      </p:sp>
      <p:cxnSp>
        <p:nvCxnSpPr>
          <p:cNvPr id="4" name="Straight Connector 3"/>
          <p:cNvCxnSpPr/>
          <p:nvPr/>
        </p:nvCxnSpPr>
        <p:spPr>
          <a:xfrm flipV="1">
            <a:off x="4529632" y="1612385"/>
            <a:ext cx="43594" cy="449061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693886" y="1918386"/>
            <a:ext cx="1695255" cy="927774"/>
            <a:chOff x="1016750" y="1842458"/>
            <a:chExt cx="2229505" cy="1140052"/>
          </a:xfrm>
        </p:grpSpPr>
        <p:grpSp>
          <p:nvGrpSpPr>
            <p:cNvPr id="7" name="Group 6"/>
            <p:cNvGrpSpPr/>
            <p:nvPr/>
          </p:nvGrpSpPr>
          <p:grpSpPr>
            <a:xfrm>
              <a:off x="1016750" y="1842458"/>
              <a:ext cx="2229505" cy="1140052"/>
              <a:chOff x="946298" y="858215"/>
              <a:chExt cx="2229505" cy="1140052"/>
            </a:xfrm>
          </p:grpSpPr>
          <p:grpSp>
            <p:nvGrpSpPr>
              <p:cNvPr id="11" name="Group 10"/>
              <p:cNvGrpSpPr/>
              <p:nvPr/>
            </p:nvGrpSpPr>
            <p:grpSpPr>
              <a:xfrm>
                <a:off x="946298" y="858216"/>
                <a:ext cx="859611" cy="1140051"/>
                <a:chOff x="946298" y="858216"/>
                <a:chExt cx="859611" cy="1140051"/>
              </a:xfrm>
            </p:grpSpPr>
            <p:pic>
              <p:nvPicPr>
                <p:cNvPr id="18" name="Picture 17"/>
                <p:cNvPicPr>
                  <a:picLocks noChangeAspect="1"/>
                </p:cNvPicPr>
                <p:nvPr/>
              </p:nvPicPr>
              <p:blipFill>
                <a:blip r:embed="rId3"/>
                <a:stretch>
                  <a:fillRect/>
                </a:stretch>
              </p:blipFill>
              <p:spPr>
                <a:xfrm>
                  <a:off x="946298" y="858216"/>
                  <a:ext cx="859611" cy="1140051"/>
                </a:xfrm>
                <a:prstGeom prst="rect">
                  <a:avLst/>
                </a:prstGeom>
              </p:spPr>
            </p:pic>
            <p:sp>
              <p:nvSpPr>
                <p:cNvPr id="19" name="TextBox 18"/>
                <p:cNvSpPr txBox="1"/>
                <p:nvPr/>
              </p:nvSpPr>
              <p:spPr>
                <a:xfrm>
                  <a:off x="961016" y="1193905"/>
                  <a:ext cx="743885" cy="468668"/>
                </a:xfrm>
                <a:prstGeom prst="rect">
                  <a:avLst/>
                </a:prstGeom>
                <a:noFill/>
              </p:spPr>
              <p:txBody>
                <a:bodyPr wrap="square" rtlCol="0">
                  <a:spAutoFit/>
                </a:bodyPr>
                <a:lstStyle/>
                <a:p>
                  <a:pPr algn="ctr"/>
                  <a:r>
                    <a:rPr lang="en-US" sz="1200" dirty="0" smtClean="0"/>
                    <a:t>A-21</a:t>
                  </a:r>
                  <a:endParaRPr lang="en-US" sz="1200" dirty="0"/>
                </a:p>
              </p:txBody>
            </p:sp>
          </p:grpSp>
          <p:grpSp>
            <p:nvGrpSpPr>
              <p:cNvPr id="12" name="Group 11"/>
              <p:cNvGrpSpPr/>
              <p:nvPr/>
            </p:nvGrpSpPr>
            <p:grpSpPr>
              <a:xfrm>
                <a:off x="1570824" y="858215"/>
                <a:ext cx="887520" cy="1140051"/>
                <a:chOff x="1920888" y="858216"/>
                <a:chExt cx="887520" cy="1140051"/>
              </a:xfrm>
            </p:grpSpPr>
            <p:pic>
              <p:nvPicPr>
                <p:cNvPr id="16" name="Picture 15"/>
                <p:cNvPicPr>
                  <a:picLocks noChangeAspect="1"/>
                </p:cNvPicPr>
                <p:nvPr/>
              </p:nvPicPr>
              <p:blipFill>
                <a:blip r:embed="rId3"/>
                <a:stretch>
                  <a:fillRect/>
                </a:stretch>
              </p:blipFill>
              <p:spPr>
                <a:xfrm>
                  <a:off x="1948797" y="858216"/>
                  <a:ext cx="859611" cy="1140051"/>
                </a:xfrm>
                <a:prstGeom prst="rect">
                  <a:avLst/>
                </a:prstGeom>
              </p:spPr>
            </p:pic>
            <p:sp>
              <p:nvSpPr>
                <p:cNvPr id="17" name="TextBox 16"/>
                <p:cNvSpPr txBox="1"/>
                <p:nvPr/>
              </p:nvSpPr>
              <p:spPr>
                <a:xfrm>
                  <a:off x="1920888" y="1188899"/>
                  <a:ext cx="855622" cy="468668"/>
                </a:xfrm>
                <a:prstGeom prst="rect">
                  <a:avLst/>
                </a:prstGeom>
                <a:noFill/>
              </p:spPr>
              <p:txBody>
                <a:bodyPr wrap="square" rtlCol="0">
                  <a:spAutoFit/>
                </a:bodyPr>
                <a:lstStyle/>
                <a:p>
                  <a:pPr algn="ctr"/>
                  <a:r>
                    <a:rPr lang="en-US" sz="1200" dirty="0" smtClean="0"/>
                    <a:t>A-110</a:t>
                  </a:r>
                  <a:endParaRPr lang="en-US" sz="1200" dirty="0"/>
                </a:p>
              </p:txBody>
            </p:sp>
          </p:grpSp>
          <p:grpSp>
            <p:nvGrpSpPr>
              <p:cNvPr id="13" name="Group 12"/>
              <p:cNvGrpSpPr/>
              <p:nvPr/>
            </p:nvGrpSpPr>
            <p:grpSpPr>
              <a:xfrm>
                <a:off x="2289099" y="858216"/>
                <a:ext cx="886704" cy="1140051"/>
                <a:chOff x="2924203" y="858216"/>
                <a:chExt cx="886704" cy="1140051"/>
              </a:xfrm>
            </p:grpSpPr>
            <p:pic>
              <p:nvPicPr>
                <p:cNvPr id="14" name="Picture 13"/>
                <p:cNvPicPr>
                  <a:picLocks noChangeAspect="1"/>
                </p:cNvPicPr>
                <p:nvPr/>
              </p:nvPicPr>
              <p:blipFill>
                <a:blip r:embed="rId3"/>
                <a:stretch>
                  <a:fillRect/>
                </a:stretch>
              </p:blipFill>
              <p:spPr>
                <a:xfrm>
                  <a:off x="2951296" y="858216"/>
                  <a:ext cx="859611" cy="1140051"/>
                </a:xfrm>
                <a:prstGeom prst="rect">
                  <a:avLst/>
                </a:prstGeom>
              </p:spPr>
            </p:pic>
            <p:sp>
              <p:nvSpPr>
                <p:cNvPr id="15" name="TextBox 14"/>
                <p:cNvSpPr txBox="1"/>
                <p:nvPr/>
              </p:nvSpPr>
              <p:spPr>
                <a:xfrm>
                  <a:off x="2924203" y="1188271"/>
                  <a:ext cx="881290" cy="468668"/>
                </a:xfrm>
                <a:prstGeom prst="rect">
                  <a:avLst/>
                </a:prstGeom>
                <a:noFill/>
              </p:spPr>
              <p:txBody>
                <a:bodyPr wrap="square" rtlCol="0">
                  <a:spAutoFit/>
                </a:bodyPr>
                <a:lstStyle/>
                <a:p>
                  <a:pPr algn="ctr"/>
                  <a:r>
                    <a:rPr lang="en-US" sz="1200" dirty="0" smtClean="0"/>
                    <a:t>A-133</a:t>
                  </a:r>
                  <a:endParaRPr lang="en-US" sz="1200" dirty="0"/>
                </a:p>
              </p:txBody>
            </p:sp>
          </p:grpSp>
        </p:grpSp>
        <p:sp>
          <p:nvSpPr>
            <p:cNvPr id="10" name="Multiply 9"/>
            <p:cNvSpPr/>
            <p:nvPr/>
          </p:nvSpPr>
          <p:spPr>
            <a:xfrm>
              <a:off x="1393272" y="2579858"/>
              <a:ext cx="338743" cy="325939"/>
            </a:xfrm>
            <a:prstGeom prst="mathMultiply">
              <a:avLst/>
            </a:prstGeom>
            <a:gradFill>
              <a:gsLst>
                <a:gs pos="24000">
                  <a:srgbClr val="FF0000"/>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grpSp>
      <p:sp>
        <p:nvSpPr>
          <p:cNvPr id="20" name="Multiply 19"/>
          <p:cNvSpPr/>
          <p:nvPr/>
        </p:nvSpPr>
        <p:spPr>
          <a:xfrm>
            <a:off x="1500712" y="2596864"/>
            <a:ext cx="286210" cy="265750"/>
          </a:xfrm>
          <a:prstGeom prst="mathMultiply">
            <a:avLst/>
          </a:prstGeom>
          <a:gradFill>
            <a:gsLst>
              <a:gs pos="24000">
                <a:srgbClr val="FF0000"/>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1" name="Multiply 20"/>
          <p:cNvSpPr/>
          <p:nvPr/>
        </p:nvSpPr>
        <p:spPr>
          <a:xfrm>
            <a:off x="2061454" y="2618322"/>
            <a:ext cx="288712" cy="230841"/>
          </a:xfrm>
          <a:prstGeom prst="mathMultiply">
            <a:avLst/>
          </a:prstGeom>
          <a:gradFill>
            <a:gsLst>
              <a:gs pos="24000">
                <a:srgbClr val="FF0000"/>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2" name="Right Arrow 21"/>
          <p:cNvSpPr/>
          <p:nvPr/>
        </p:nvSpPr>
        <p:spPr>
          <a:xfrm>
            <a:off x="2393435" y="2425884"/>
            <a:ext cx="1043047" cy="241989"/>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grpSp>
        <p:nvGrpSpPr>
          <p:cNvPr id="23" name="Group 22"/>
          <p:cNvGrpSpPr/>
          <p:nvPr/>
        </p:nvGrpSpPr>
        <p:grpSpPr>
          <a:xfrm>
            <a:off x="3450173" y="1995213"/>
            <a:ext cx="800629" cy="850946"/>
            <a:chOff x="5374576" y="2770099"/>
            <a:chExt cx="780377" cy="1035815"/>
          </a:xfrm>
        </p:grpSpPr>
        <p:pic>
          <p:nvPicPr>
            <p:cNvPr id="24" name="Picture 23" descr="Screen Clipping"/>
            <p:cNvPicPr>
              <a:picLocks noChangeAspect="1"/>
            </p:cNvPicPr>
            <p:nvPr/>
          </p:nvPicPr>
          <p:blipFill rotWithShape="1">
            <a:blip r:embed="rId4" cstate="email">
              <a:extLst>
                <a:ext uri="{28A0092B-C50C-407E-A947-70E740481C1C}">
                  <a14:useLocalDpi xmlns:a14="http://schemas.microsoft.com/office/drawing/2010/main" val="0"/>
                </a:ext>
              </a:extLst>
            </a:blip>
            <a:srcRect b="5753"/>
            <a:stretch/>
          </p:blipFill>
          <p:spPr>
            <a:xfrm>
              <a:off x="5374576" y="2770099"/>
              <a:ext cx="780377" cy="1035815"/>
            </a:xfrm>
            <a:prstGeom prst="rect">
              <a:avLst/>
            </a:prstGeom>
          </p:spPr>
        </p:pic>
        <p:sp>
          <p:nvSpPr>
            <p:cNvPr id="25" name="TextBox 24"/>
            <p:cNvSpPr txBox="1"/>
            <p:nvPr/>
          </p:nvSpPr>
          <p:spPr>
            <a:xfrm>
              <a:off x="5394674" y="2801035"/>
              <a:ext cx="686584" cy="586369"/>
            </a:xfrm>
            <a:prstGeom prst="rect">
              <a:avLst/>
            </a:prstGeom>
            <a:noFill/>
          </p:spPr>
          <p:txBody>
            <a:bodyPr wrap="square" rtlCol="0">
              <a:spAutoFit/>
            </a:bodyPr>
            <a:lstStyle/>
            <a:p>
              <a:pPr algn="ctr"/>
              <a:r>
                <a:rPr lang="en-US" sz="1600" dirty="0" smtClean="0"/>
                <a:t>2 CFR 200</a:t>
              </a:r>
              <a:endParaRPr lang="en-US" sz="1600" dirty="0"/>
            </a:p>
          </p:txBody>
        </p:sp>
      </p:grpSp>
      <p:cxnSp>
        <p:nvCxnSpPr>
          <p:cNvPr id="26" name="Straight Connector 25"/>
          <p:cNvCxnSpPr/>
          <p:nvPr/>
        </p:nvCxnSpPr>
        <p:spPr>
          <a:xfrm flipV="1">
            <a:off x="654722" y="3563019"/>
            <a:ext cx="8041530" cy="2108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78631" y="1500759"/>
            <a:ext cx="2231468" cy="338554"/>
          </a:xfrm>
          <a:prstGeom prst="rect">
            <a:avLst/>
          </a:prstGeom>
          <a:noFill/>
        </p:spPr>
        <p:txBody>
          <a:bodyPr wrap="square" rtlCol="0">
            <a:spAutoFit/>
          </a:bodyPr>
          <a:lstStyle/>
          <a:p>
            <a:pPr algn="ctr"/>
            <a:r>
              <a:rPr lang="en-US" sz="1600" b="1" dirty="0" smtClean="0">
                <a:solidFill>
                  <a:schemeClr val="bg1"/>
                </a:solidFill>
              </a:rPr>
              <a:t>Applies to:</a:t>
            </a:r>
            <a:endParaRPr lang="en-US" sz="1600" b="1" dirty="0">
              <a:solidFill>
                <a:schemeClr val="bg1"/>
              </a:solidFill>
            </a:endParaRPr>
          </a:p>
        </p:txBody>
      </p:sp>
      <p:sp>
        <p:nvSpPr>
          <p:cNvPr id="28" name="TextBox 27"/>
          <p:cNvSpPr txBox="1"/>
          <p:nvPr/>
        </p:nvSpPr>
        <p:spPr>
          <a:xfrm>
            <a:off x="5861180" y="1469318"/>
            <a:ext cx="3282820" cy="369332"/>
          </a:xfrm>
          <a:prstGeom prst="rect">
            <a:avLst/>
          </a:prstGeom>
          <a:noFill/>
        </p:spPr>
        <p:txBody>
          <a:bodyPr wrap="square" rtlCol="0">
            <a:spAutoFit/>
          </a:bodyPr>
          <a:lstStyle/>
          <a:p>
            <a:pPr algn="ctr"/>
            <a:r>
              <a:rPr lang="en-US" b="1" dirty="0" smtClean="0">
                <a:solidFill>
                  <a:schemeClr val="accent3"/>
                </a:solidFill>
              </a:rPr>
              <a:t>“Non-federal Entities”</a:t>
            </a:r>
            <a:endParaRPr lang="en-US" b="1" dirty="0">
              <a:solidFill>
                <a:schemeClr val="accent3"/>
              </a:solidFill>
            </a:endParaRPr>
          </a:p>
        </p:txBody>
      </p:sp>
      <p:sp>
        <p:nvSpPr>
          <p:cNvPr id="29" name="TextBox 28"/>
          <p:cNvSpPr txBox="1"/>
          <p:nvPr/>
        </p:nvSpPr>
        <p:spPr>
          <a:xfrm>
            <a:off x="4740462" y="1870091"/>
            <a:ext cx="237106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bg1"/>
                </a:solidFill>
              </a:rPr>
              <a:t>Institutions of Higher Education (IHE)</a:t>
            </a:r>
          </a:p>
          <a:p>
            <a:pPr marL="285750" indent="-285750">
              <a:buFont typeface="Arial" panose="020B0604020202020204" pitchFamily="34" charset="0"/>
              <a:buChar char="•"/>
            </a:pPr>
            <a:r>
              <a:rPr lang="en-US" sz="1600" dirty="0" smtClean="0">
                <a:solidFill>
                  <a:schemeClr val="bg1"/>
                </a:solidFill>
              </a:rPr>
              <a:t>States</a:t>
            </a:r>
          </a:p>
          <a:p>
            <a:pPr marL="285750" indent="-285750">
              <a:buFont typeface="Arial" panose="020B0604020202020204" pitchFamily="34" charset="0"/>
              <a:buChar char="•"/>
            </a:pPr>
            <a:r>
              <a:rPr lang="en-US" sz="1600" dirty="0" smtClean="0">
                <a:solidFill>
                  <a:schemeClr val="bg1"/>
                </a:solidFill>
              </a:rPr>
              <a:t>Non-Profits</a:t>
            </a:r>
          </a:p>
          <a:p>
            <a:pPr marL="285750" indent="-285750">
              <a:buFont typeface="Arial" panose="020B0604020202020204" pitchFamily="34" charset="0"/>
              <a:buChar char="•"/>
            </a:pPr>
            <a:r>
              <a:rPr lang="en-US" sz="1600" dirty="0" smtClean="0">
                <a:solidFill>
                  <a:schemeClr val="bg1"/>
                </a:solidFill>
              </a:rPr>
              <a:t>Tribal Nations</a:t>
            </a:r>
            <a:endParaRPr lang="en-US" sz="1600" dirty="0">
              <a:solidFill>
                <a:schemeClr val="bg1"/>
              </a:solidFill>
            </a:endParaRPr>
          </a:p>
        </p:txBody>
      </p:sp>
      <p:sp>
        <p:nvSpPr>
          <p:cNvPr id="30" name="Line Callout 1 29"/>
          <p:cNvSpPr/>
          <p:nvPr/>
        </p:nvSpPr>
        <p:spPr>
          <a:xfrm>
            <a:off x="4791624" y="1913917"/>
            <a:ext cx="2268735" cy="511967"/>
          </a:xfrm>
          <a:prstGeom prst="borderCallout1">
            <a:avLst>
              <a:gd name="adj1" fmla="val 50414"/>
              <a:gd name="adj2" fmla="val 100655"/>
              <a:gd name="adj3" fmla="val 50344"/>
              <a:gd name="adj4" fmla="val 112375"/>
            </a:avLst>
          </a:prstGeom>
          <a:noFill/>
          <a:ln w="28575">
            <a:solidFill>
              <a:schemeClr val="accent3"/>
            </a:solidFill>
            <a:headEnd type="none" w="med" len="med"/>
            <a:tailEnd type="arrow"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accent3"/>
              </a:solidFill>
            </a:endParaRPr>
          </a:p>
        </p:txBody>
      </p:sp>
      <p:pic>
        <p:nvPicPr>
          <p:cNvPr id="31" name="Picture 30"/>
          <p:cNvPicPr>
            <a:picLocks noChangeAspect="1"/>
          </p:cNvPicPr>
          <p:nvPr/>
        </p:nvPicPr>
        <p:blipFill>
          <a:blip r:embed="rId5"/>
          <a:stretch>
            <a:fillRect/>
          </a:stretch>
        </p:blipFill>
        <p:spPr>
          <a:xfrm>
            <a:off x="7390050" y="1855349"/>
            <a:ext cx="1073999" cy="808106"/>
          </a:xfrm>
          <a:prstGeom prst="rect">
            <a:avLst/>
          </a:prstGeom>
        </p:spPr>
      </p:pic>
      <p:sp>
        <p:nvSpPr>
          <p:cNvPr id="32" name="TextBox 31"/>
          <p:cNvSpPr txBox="1"/>
          <p:nvPr/>
        </p:nvSpPr>
        <p:spPr>
          <a:xfrm>
            <a:off x="1262330" y="3711805"/>
            <a:ext cx="2391183" cy="338554"/>
          </a:xfrm>
          <a:prstGeom prst="rect">
            <a:avLst/>
          </a:prstGeom>
          <a:noFill/>
        </p:spPr>
        <p:txBody>
          <a:bodyPr wrap="square" rtlCol="0">
            <a:spAutoFit/>
          </a:bodyPr>
          <a:lstStyle/>
          <a:p>
            <a:pPr algn="ctr"/>
            <a:r>
              <a:rPr lang="en-US" sz="1600" b="1" dirty="0" smtClean="0">
                <a:solidFill>
                  <a:schemeClr val="bg1"/>
                </a:solidFill>
              </a:rPr>
              <a:t>Effective Date</a:t>
            </a:r>
            <a:endParaRPr lang="en-US" sz="1600" b="1" dirty="0">
              <a:solidFill>
                <a:schemeClr val="bg1"/>
              </a:solidFill>
            </a:endParaRPr>
          </a:p>
        </p:txBody>
      </p:sp>
      <p:sp>
        <p:nvSpPr>
          <p:cNvPr id="40" name="TextBox 39"/>
          <p:cNvSpPr txBox="1"/>
          <p:nvPr/>
        </p:nvSpPr>
        <p:spPr>
          <a:xfrm>
            <a:off x="1347528" y="4339663"/>
            <a:ext cx="2262158" cy="369332"/>
          </a:xfrm>
          <a:prstGeom prst="rect">
            <a:avLst/>
          </a:prstGeom>
          <a:noFill/>
        </p:spPr>
        <p:txBody>
          <a:bodyPr wrap="none" rtlCol="0">
            <a:spAutoFit/>
          </a:bodyPr>
          <a:lstStyle/>
          <a:p>
            <a:r>
              <a:rPr lang="en-US" b="1" dirty="0" smtClean="0">
                <a:solidFill>
                  <a:schemeClr val="bg1"/>
                </a:solidFill>
              </a:rPr>
              <a:t>December 26, 2014</a:t>
            </a:r>
            <a:endParaRPr lang="en-US" b="1" dirty="0">
              <a:solidFill>
                <a:schemeClr val="bg1"/>
              </a:solidFill>
            </a:endParaRPr>
          </a:p>
        </p:txBody>
      </p:sp>
      <p:sp>
        <p:nvSpPr>
          <p:cNvPr id="41" name="TextBox 40"/>
          <p:cNvSpPr txBox="1"/>
          <p:nvPr/>
        </p:nvSpPr>
        <p:spPr>
          <a:xfrm>
            <a:off x="4692381" y="3647264"/>
            <a:ext cx="4021140" cy="584775"/>
          </a:xfrm>
          <a:prstGeom prst="rect">
            <a:avLst/>
          </a:prstGeom>
          <a:noFill/>
        </p:spPr>
        <p:txBody>
          <a:bodyPr wrap="square" rtlCol="0">
            <a:spAutoFit/>
          </a:bodyPr>
          <a:lstStyle/>
          <a:p>
            <a:r>
              <a:rPr lang="en-US" sz="1600" b="1" dirty="0" smtClean="0">
                <a:solidFill>
                  <a:schemeClr val="bg1"/>
                </a:solidFill>
              </a:rPr>
              <a:t>Guidance for Federal and Non-Federal Entities that applies to</a:t>
            </a:r>
            <a:endParaRPr lang="en-US" sz="1600" b="1" dirty="0">
              <a:solidFill>
                <a:schemeClr val="bg1"/>
              </a:solidFill>
            </a:endParaRPr>
          </a:p>
        </p:txBody>
      </p:sp>
      <p:grpSp>
        <p:nvGrpSpPr>
          <p:cNvPr id="44" name="Group 43"/>
          <p:cNvGrpSpPr/>
          <p:nvPr/>
        </p:nvGrpSpPr>
        <p:grpSpPr>
          <a:xfrm>
            <a:off x="4963887" y="4534180"/>
            <a:ext cx="3500162" cy="1002818"/>
            <a:chOff x="1004062" y="4614040"/>
            <a:chExt cx="2924649" cy="1143107"/>
          </a:xfrm>
        </p:grpSpPr>
        <p:grpSp>
          <p:nvGrpSpPr>
            <p:cNvPr id="45" name="Group 44"/>
            <p:cNvGrpSpPr/>
            <p:nvPr/>
          </p:nvGrpSpPr>
          <p:grpSpPr>
            <a:xfrm>
              <a:off x="1004062" y="4614041"/>
              <a:ext cx="859611" cy="1140051"/>
              <a:chOff x="1004062" y="4614041"/>
              <a:chExt cx="859611" cy="1140051"/>
            </a:xfrm>
          </p:grpSpPr>
          <p:pic>
            <p:nvPicPr>
              <p:cNvPr id="55" name="Picture 54"/>
              <p:cNvPicPr>
                <a:picLocks noChangeAspect="1"/>
              </p:cNvPicPr>
              <p:nvPr/>
            </p:nvPicPr>
            <p:blipFill>
              <a:blip r:embed="rId3"/>
              <a:stretch>
                <a:fillRect/>
              </a:stretch>
            </p:blipFill>
            <p:spPr>
              <a:xfrm>
                <a:off x="1004062" y="4614041"/>
                <a:ext cx="859611" cy="1140051"/>
              </a:xfrm>
              <a:prstGeom prst="rect">
                <a:avLst/>
              </a:prstGeom>
            </p:spPr>
          </p:pic>
          <p:sp>
            <p:nvSpPr>
              <p:cNvPr id="56" name="TextBox 55"/>
              <p:cNvSpPr txBox="1"/>
              <p:nvPr/>
            </p:nvSpPr>
            <p:spPr>
              <a:xfrm>
                <a:off x="1041273" y="5023884"/>
                <a:ext cx="776203" cy="315750"/>
              </a:xfrm>
              <a:prstGeom prst="rect">
                <a:avLst/>
              </a:prstGeom>
              <a:noFill/>
            </p:spPr>
            <p:txBody>
              <a:bodyPr wrap="square" rtlCol="0">
                <a:spAutoFit/>
              </a:bodyPr>
              <a:lstStyle/>
              <a:p>
                <a:pPr algn="ctr"/>
                <a:r>
                  <a:rPr lang="en-US" sz="1200" dirty="0" smtClean="0"/>
                  <a:t>Grants</a:t>
                </a:r>
                <a:endParaRPr lang="en-US" sz="1200" dirty="0"/>
              </a:p>
            </p:txBody>
          </p:sp>
        </p:grpSp>
        <p:grpSp>
          <p:nvGrpSpPr>
            <p:cNvPr id="46" name="Group 45"/>
            <p:cNvGrpSpPr/>
            <p:nvPr/>
          </p:nvGrpSpPr>
          <p:grpSpPr>
            <a:xfrm>
              <a:off x="1979973" y="4614040"/>
              <a:ext cx="859611" cy="1140051"/>
              <a:chOff x="1979973" y="4614040"/>
              <a:chExt cx="859611" cy="1140051"/>
            </a:xfrm>
          </p:grpSpPr>
          <p:pic>
            <p:nvPicPr>
              <p:cNvPr id="53" name="Picture 52"/>
              <p:cNvPicPr>
                <a:picLocks noChangeAspect="1"/>
              </p:cNvPicPr>
              <p:nvPr/>
            </p:nvPicPr>
            <p:blipFill>
              <a:blip r:embed="rId3"/>
              <a:stretch>
                <a:fillRect/>
              </a:stretch>
            </p:blipFill>
            <p:spPr>
              <a:xfrm>
                <a:off x="1979973" y="4614040"/>
                <a:ext cx="859611" cy="1140051"/>
              </a:xfrm>
              <a:prstGeom prst="rect">
                <a:avLst/>
              </a:prstGeom>
            </p:spPr>
          </p:pic>
          <p:sp>
            <p:nvSpPr>
              <p:cNvPr id="54" name="TextBox 53"/>
              <p:cNvSpPr txBox="1"/>
              <p:nvPr/>
            </p:nvSpPr>
            <p:spPr>
              <a:xfrm>
                <a:off x="2022915" y="4991985"/>
                <a:ext cx="776203" cy="461665"/>
              </a:xfrm>
              <a:prstGeom prst="rect">
                <a:avLst/>
              </a:prstGeom>
              <a:noFill/>
            </p:spPr>
            <p:txBody>
              <a:bodyPr wrap="square" rtlCol="0">
                <a:spAutoFit/>
              </a:bodyPr>
              <a:lstStyle/>
              <a:p>
                <a:pPr algn="ctr"/>
                <a:r>
                  <a:rPr lang="en-US" sz="1200" dirty="0" smtClean="0"/>
                  <a:t>Co-op</a:t>
                </a:r>
              </a:p>
              <a:p>
                <a:pPr algn="ctr"/>
                <a:r>
                  <a:rPr lang="en-US" sz="1200" dirty="0" smtClean="0"/>
                  <a:t>Agrmnts</a:t>
                </a:r>
                <a:endParaRPr lang="en-US" sz="1200" dirty="0"/>
              </a:p>
            </p:txBody>
          </p:sp>
        </p:grpSp>
        <p:grpSp>
          <p:nvGrpSpPr>
            <p:cNvPr id="47" name="Group 46"/>
            <p:cNvGrpSpPr/>
            <p:nvPr/>
          </p:nvGrpSpPr>
          <p:grpSpPr>
            <a:xfrm>
              <a:off x="2922912" y="4617096"/>
              <a:ext cx="1005799" cy="1140051"/>
              <a:chOff x="3188729" y="4617096"/>
              <a:chExt cx="1005799" cy="1140051"/>
            </a:xfrm>
          </p:grpSpPr>
          <p:pic>
            <p:nvPicPr>
              <p:cNvPr id="50" name="Picture 49"/>
              <p:cNvPicPr>
                <a:picLocks noChangeAspect="1"/>
              </p:cNvPicPr>
              <p:nvPr/>
            </p:nvPicPr>
            <p:blipFill>
              <a:blip r:embed="rId3"/>
              <a:stretch>
                <a:fillRect/>
              </a:stretch>
            </p:blipFill>
            <p:spPr>
              <a:xfrm>
                <a:off x="3246323" y="4617096"/>
                <a:ext cx="859611" cy="1140051"/>
              </a:xfrm>
              <a:prstGeom prst="rect">
                <a:avLst/>
              </a:prstGeom>
            </p:spPr>
          </p:pic>
          <p:sp>
            <p:nvSpPr>
              <p:cNvPr id="51" name="TextBox 50"/>
              <p:cNvSpPr txBox="1"/>
              <p:nvPr/>
            </p:nvSpPr>
            <p:spPr>
              <a:xfrm>
                <a:off x="3188729" y="4951554"/>
                <a:ext cx="1005799" cy="315750"/>
              </a:xfrm>
              <a:prstGeom prst="rect">
                <a:avLst/>
              </a:prstGeom>
              <a:noFill/>
            </p:spPr>
            <p:txBody>
              <a:bodyPr wrap="square" rtlCol="0">
                <a:spAutoFit/>
              </a:bodyPr>
              <a:lstStyle/>
              <a:p>
                <a:pPr algn="ctr"/>
                <a:r>
                  <a:rPr lang="en-US" sz="1200" dirty="0" smtClean="0"/>
                  <a:t>Contracts</a:t>
                </a:r>
                <a:endParaRPr lang="en-US" sz="1200" dirty="0"/>
              </a:p>
            </p:txBody>
          </p:sp>
          <p:sp>
            <p:nvSpPr>
              <p:cNvPr id="52" name="TextBox 51"/>
              <p:cNvSpPr txBox="1"/>
              <p:nvPr/>
            </p:nvSpPr>
            <p:spPr>
              <a:xfrm>
                <a:off x="3299495" y="5162871"/>
                <a:ext cx="806439" cy="578874"/>
              </a:xfrm>
              <a:prstGeom prst="rect">
                <a:avLst/>
              </a:prstGeom>
              <a:noFill/>
            </p:spPr>
            <p:txBody>
              <a:bodyPr wrap="square" rtlCol="0">
                <a:spAutoFit/>
              </a:bodyPr>
              <a:lstStyle/>
              <a:p>
                <a:pPr algn="ctr"/>
                <a:r>
                  <a:rPr lang="en-US" sz="900" dirty="0" smtClean="0">
                    <a:solidFill>
                      <a:schemeClr val="accent3"/>
                    </a:solidFill>
                  </a:rPr>
                  <a:t>Cost Principles only</a:t>
                </a:r>
                <a:endParaRPr lang="en-US" sz="900" dirty="0">
                  <a:solidFill>
                    <a:schemeClr val="accent3"/>
                  </a:solidFill>
                </a:endParaRPr>
              </a:p>
            </p:txBody>
          </p:sp>
        </p:grpSp>
        <p:sp>
          <p:nvSpPr>
            <p:cNvPr id="48" name="Plus 47"/>
            <p:cNvSpPr/>
            <p:nvPr/>
          </p:nvSpPr>
          <p:spPr>
            <a:xfrm>
              <a:off x="1689880" y="5003465"/>
              <a:ext cx="478684" cy="503620"/>
            </a:xfrm>
            <a:prstGeom prst="mathPlus">
              <a:avLst/>
            </a:prstGeom>
            <a:gradFill>
              <a:gsLst>
                <a:gs pos="28000">
                  <a:srgbClr val="FF0000"/>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9" name="Plus 48"/>
            <p:cNvSpPr/>
            <p:nvPr/>
          </p:nvSpPr>
          <p:spPr>
            <a:xfrm>
              <a:off x="2673640" y="4987515"/>
              <a:ext cx="478684" cy="503620"/>
            </a:xfrm>
            <a:prstGeom prst="mathPlus">
              <a:avLst/>
            </a:prstGeom>
            <a:gradFill>
              <a:gsLst>
                <a:gs pos="27000">
                  <a:srgbClr val="FF0000"/>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grpSp>
      <p:sp>
        <p:nvSpPr>
          <p:cNvPr id="57" name="Rectangle 56"/>
          <p:cNvSpPr/>
          <p:nvPr/>
        </p:nvSpPr>
        <p:spPr>
          <a:xfrm>
            <a:off x="4478631" y="5701825"/>
            <a:ext cx="4572000" cy="461665"/>
          </a:xfrm>
          <a:prstGeom prst="rect">
            <a:avLst/>
          </a:prstGeom>
        </p:spPr>
        <p:txBody>
          <a:bodyPr>
            <a:spAutoFit/>
          </a:bodyPr>
          <a:lstStyle/>
          <a:p>
            <a:pPr algn="ctr"/>
            <a:r>
              <a:rPr lang="en-US" sz="1200" b="1" dirty="0" smtClean="0">
                <a:solidFill>
                  <a:schemeClr val="bg1"/>
                </a:solidFill>
              </a:rPr>
              <a:t>Federal </a:t>
            </a:r>
            <a:r>
              <a:rPr lang="en-US" sz="1200" b="1" dirty="0">
                <a:solidFill>
                  <a:schemeClr val="bg1"/>
                </a:solidFill>
              </a:rPr>
              <a:t>contracts follow the FAR, plus </a:t>
            </a:r>
            <a:r>
              <a:rPr lang="en-US" sz="1200" b="1" dirty="0" smtClean="0">
                <a:solidFill>
                  <a:schemeClr val="bg1"/>
                </a:solidFill>
              </a:rPr>
              <a:t>Uniform Guidance </a:t>
            </a:r>
            <a:r>
              <a:rPr lang="en-US" sz="1200" b="1" dirty="0">
                <a:solidFill>
                  <a:schemeClr val="bg1"/>
                </a:solidFill>
              </a:rPr>
              <a:t>for cost </a:t>
            </a:r>
            <a:r>
              <a:rPr lang="en-US" sz="1200" b="1" dirty="0" smtClean="0">
                <a:solidFill>
                  <a:schemeClr val="bg1"/>
                </a:solidFill>
              </a:rPr>
              <a:t>principles only</a:t>
            </a:r>
            <a:endParaRPr lang="en-US" sz="1200" b="1" dirty="0">
              <a:solidFill>
                <a:schemeClr val="bg1"/>
              </a:solidFill>
            </a:endParaRPr>
          </a:p>
        </p:txBody>
      </p:sp>
      <p:sp>
        <p:nvSpPr>
          <p:cNvPr id="58" name="Rectangle 57"/>
          <p:cNvSpPr/>
          <p:nvPr/>
        </p:nvSpPr>
        <p:spPr>
          <a:xfrm>
            <a:off x="1335362" y="4351254"/>
            <a:ext cx="2274323" cy="357741"/>
          </a:xfrm>
          <a:prstGeom prst="rect">
            <a:avLst/>
          </a:prstGeom>
          <a:no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1081592" y="2873742"/>
            <a:ext cx="905150" cy="652139"/>
            <a:chOff x="5374576" y="2770099"/>
            <a:chExt cx="780377" cy="1035815"/>
          </a:xfrm>
        </p:grpSpPr>
        <p:pic>
          <p:nvPicPr>
            <p:cNvPr id="60" name="Picture 59" descr="Screen Clipping"/>
            <p:cNvPicPr>
              <a:picLocks noChangeAspect="1"/>
            </p:cNvPicPr>
            <p:nvPr/>
          </p:nvPicPr>
          <p:blipFill rotWithShape="1">
            <a:blip r:embed="rId4" cstate="email">
              <a:extLst>
                <a:ext uri="{28A0092B-C50C-407E-A947-70E740481C1C}">
                  <a14:useLocalDpi xmlns:a14="http://schemas.microsoft.com/office/drawing/2010/main" val="0"/>
                </a:ext>
              </a:extLst>
            </a:blip>
            <a:srcRect b="5753"/>
            <a:stretch/>
          </p:blipFill>
          <p:spPr>
            <a:xfrm>
              <a:off x="5374576" y="2770099"/>
              <a:ext cx="780377" cy="1035815"/>
            </a:xfrm>
            <a:prstGeom prst="rect">
              <a:avLst/>
            </a:prstGeom>
          </p:spPr>
        </p:pic>
        <p:sp>
          <p:nvSpPr>
            <p:cNvPr id="61" name="TextBox 60"/>
            <p:cNvSpPr txBox="1"/>
            <p:nvPr/>
          </p:nvSpPr>
          <p:spPr>
            <a:xfrm>
              <a:off x="5405277" y="2796631"/>
              <a:ext cx="686584" cy="879934"/>
            </a:xfrm>
            <a:prstGeom prst="rect">
              <a:avLst/>
            </a:prstGeom>
            <a:noFill/>
          </p:spPr>
          <p:txBody>
            <a:bodyPr wrap="square" rtlCol="0">
              <a:spAutoFit/>
            </a:bodyPr>
            <a:lstStyle/>
            <a:p>
              <a:pPr algn="ctr"/>
              <a:r>
                <a:rPr lang="en-US" sz="1000" dirty="0" smtClean="0"/>
                <a:t>                5 other circulars</a:t>
              </a:r>
              <a:endParaRPr lang="en-US" sz="1000" dirty="0"/>
            </a:p>
          </p:txBody>
        </p:sp>
      </p:grpSp>
      <p:sp>
        <p:nvSpPr>
          <p:cNvPr id="62" name="Multiply 61"/>
          <p:cNvSpPr/>
          <p:nvPr/>
        </p:nvSpPr>
        <p:spPr>
          <a:xfrm>
            <a:off x="1708469" y="3295040"/>
            <a:ext cx="288712" cy="230841"/>
          </a:xfrm>
          <a:prstGeom prst="mathMultiply">
            <a:avLst/>
          </a:prstGeom>
          <a:gradFill>
            <a:gsLst>
              <a:gs pos="24000">
                <a:srgbClr val="FF0000"/>
              </a:gs>
              <a:gs pos="100000">
                <a:schemeClr val="accent3">
                  <a:tint val="50000"/>
                  <a:shade val="100000"/>
                  <a:satMod val="350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5656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4"/>
            <a:ext cx="7315200" cy="767542"/>
          </a:xfrm>
        </p:spPr>
        <p:txBody>
          <a:bodyPr/>
          <a:lstStyle/>
          <a:p>
            <a:r>
              <a:rPr lang="en-US" altLang="en-US" sz="2800" dirty="0"/>
              <a:t>Effort Reporting (cont.) </a:t>
            </a:r>
            <a:br>
              <a:rPr lang="en-US" altLang="en-US" sz="2800" dirty="0"/>
            </a:br>
            <a:r>
              <a:rPr lang="en-US" altLang="en-US" sz="2800" dirty="0"/>
              <a:t>200.430</a:t>
            </a:r>
            <a:endParaRPr lang="en-US" sz="28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800" dirty="0"/>
              <a:t>The current effort reporting process, including ECRT, is compliant with the Uniform Guidance</a:t>
            </a:r>
            <a:r>
              <a:rPr lang="en-US" altLang="en-US" sz="2800" dirty="0" smtClean="0"/>
              <a:t>.</a:t>
            </a:r>
          </a:p>
          <a:p>
            <a:pPr>
              <a:buFont typeface="Arial" panose="020B0604020202020204" pitchFamily="34" charset="0"/>
              <a:buChar char="•"/>
            </a:pPr>
            <a:endParaRPr lang="en-US" altLang="en-US" sz="2800" dirty="0"/>
          </a:p>
          <a:p>
            <a:pPr>
              <a:buFont typeface="Arial" panose="020B0604020202020204" pitchFamily="34" charset="0"/>
              <a:buChar char="•"/>
            </a:pPr>
            <a:r>
              <a:rPr lang="en-US" altLang="en-US" sz="2800" dirty="0"/>
              <a:t>A subgroup </a:t>
            </a:r>
            <a:r>
              <a:rPr lang="en-US" altLang="en-US" sz="2800" dirty="0" smtClean="0"/>
              <a:t>is evaluating </a:t>
            </a:r>
            <a:r>
              <a:rPr lang="en-US" altLang="en-US" sz="2800" dirty="0"/>
              <a:t>the effort reporting process </a:t>
            </a:r>
            <a:r>
              <a:rPr lang="en-US" altLang="en-US" sz="2800" dirty="0" smtClean="0"/>
              <a:t>as more information </a:t>
            </a:r>
            <a:r>
              <a:rPr lang="en-US" altLang="en-US" sz="2800" dirty="0"/>
              <a:t>is released by federal agencies, the audit community, organizations such as COGR, and other institutions</a:t>
            </a:r>
            <a:r>
              <a:rPr lang="en-US" altLang="en-US" sz="2800" dirty="0" smtClean="0"/>
              <a:t>.</a:t>
            </a:r>
            <a:endParaRPr lang="en-US" altLang="en-US" sz="2800" dirty="0"/>
          </a:p>
        </p:txBody>
      </p:sp>
    </p:spTree>
    <p:extLst>
      <p:ext uri="{BB962C8B-B14F-4D97-AF65-F5344CB8AC3E}">
        <p14:creationId xmlns:p14="http://schemas.microsoft.com/office/powerpoint/2010/main" val="418932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1999"/>
            <a:ext cx="7315200" cy="1299557"/>
          </a:xfrm>
        </p:spPr>
        <p:txBody>
          <a:bodyPr/>
          <a:lstStyle/>
          <a:p>
            <a:r>
              <a:rPr lang="en-US" altLang="en-US" sz="2800" dirty="0"/>
              <a:t>Charging Administrative </a:t>
            </a:r>
            <a:r>
              <a:rPr lang="en-US" altLang="en-US" sz="2800" dirty="0" smtClean="0"/>
              <a:t>and </a:t>
            </a:r>
            <a:r>
              <a:rPr lang="en-US" altLang="en-US" sz="2800" dirty="0"/>
              <a:t>Clerical Salaries</a:t>
            </a:r>
            <a:br>
              <a:rPr lang="en-US" altLang="en-US" sz="2800" dirty="0"/>
            </a:br>
            <a:r>
              <a:rPr lang="en-US" altLang="en-US" sz="2800" dirty="0"/>
              <a:t>200.413</a:t>
            </a:r>
            <a:endParaRPr lang="en-US" sz="2800" dirty="0"/>
          </a:p>
        </p:txBody>
      </p:sp>
      <p:sp>
        <p:nvSpPr>
          <p:cNvPr id="3" name="Content Placeholder 2"/>
          <p:cNvSpPr>
            <a:spLocks noGrp="1"/>
          </p:cNvSpPr>
          <p:nvPr>
            <p:ph idx="1"/>
          </p:nvPr>
        </p:nvSpPr>
        <p:spPr>
          <a:xfrm>
            <a:off x="914400" y="2207028"/>
            <a:ext cx="7315200" cy="4285212"/>
          </a:xfrm>
        </p:spPr>
        <p:txBody>
          <a:bodyPr/>
          <a:lstStyle/>
          <a:p>
            <a:r>
              <a:rPr lang="en-US" sz="2000" dirty="0"/>
              <a:t>“The salaries of administrative and clerical staff should normally be treated as indirect (F&amp;A) costs. Direct charging of these costs may be appropriate only if all of the following conditions are met: </a:t>
            </a:r>
          </a:p>
          <a:p>
            <a:pPr lvl="1" indent="-342900">
              <a:buFont typeface="+mj-lt"/>
              <a:buAutoNum type="arabicPeriod"/>
            </a:pPr>
            <a:r>
              <a:rPr lang="en-US" sz="1600" dirty="0"/>
              <a:t>Administrative or clerical services are integral to a project or activity; </a:t>
            </a:r>
          </a:p>
          <a:p>
            <a:pPr lvl="1" indent="-342900">
              <a:buFont typeface="+mj-lt"/>
              <a:buAutoNum type="arabicPeriod"/>
            </a:pPr>
            <a:r>
              <a:rPr lang="en-US" sz="1600" dirty="0"/>
              <a:t>Individuals involved can be specifically identified with the project or activity;</a:t>
            </a:r>
          </a:p>
          <a:p>
            <a:pPr lvl="1" indent="-342900">
              <a:buFont typeface="+mj-lt"/>
              <a:buAutoNum type="arabicPeriod"/>
            </a:pPr>
            <a:r>
              <a:rPr lang="en-US" sz="1600" dirty="0"/>
              <a:t>Such costs are explicitly included in the budget or have the prior written approval of the Federal awarding agency; and</a:t>
            </a:r>
          </a:p>
          <a:p>
            <a:pPr lvl="1" indent="-342900">
              <a:buFont typeface="+mj-lt"/>
              <a:buAutoNum type="arabicPeriod"/>
            </a:pPr>
            <a:r>
              <a:rPr lang="en-US" sz="1600" dirty="0"/>
              <a:t>The costs are not also recovered as indirect costs</a:t>
            </a:r>
            <a:r>
              <a:rPr lang="en-US" sz="1600" dirty="0" smtClean="0"/>
              <a:t>.”</a:t>
            </a:r>
          </a:p>
          <a:p>
            <a:pPr marL="400050" lvl="1" indent="0">
              <a:buNone/>
            </a:pPr>
            <a:endParaRPr lang="en-US" sz="1600" dirty="0"/>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54072" y="5026803"/>
            <a:ext cx="2106203" cy="1398651"/>
          </a:xfrm>
          <a:prstGeom prst="rect">
            <a:avLst/>
          </a:prstGeom>
        </p:spPr>
      </p:pic>
    </p:spTree>
    <p:extLst>
      <p:ext uri="{BB962C8B-B14F-4D97-AF65-F5344CB8AC3E}">
        <p14:creationId xmlns:p14="http://schemas.microsoft.com/office/powerpoint/2010/main" val="1121190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838200"/>
          </a:xfrm>
        </p:spPr>
        <p:txBody>
          <a:bodyPr/>
          <a:lstStyle/>
          <a:p>
            <a:r>
              <a:rPr lang="en-US" altLang="en-US" sz="2800" dirty="0"/>
              <a:t>Cost Sharing</a:t>
            </a:r>
            <a:br>
              <a:rPr lang="en-US" altLang="en-US" sz="2800" dirty="0"/>
            </a:br>
            <a:r>
              <a:rPr lang="en-US" altLang="en-US" sz="2800" dirty="0"/>
              <a:t>200.306</a:t>
            </a:r>
            <a:endParaRPr lang="en-US" sz="2800" dirty="0"/>
          </a:p>
        </p:txBody>
      </p:sp>
      <p:sp>
        <p:nvSpPr>
          <p:cNvPr id="3" name="Content Placeholder 2"/>
          <p:cNvSpPr>
            <a:spLocks noGrp="1"/>
          </p:cNvSpPr>
          <p:nvPr>
            <p:ph idx="1"/>
          </p:nvPr>
        </p:nvSpPr>
        <p:spPr/>
        <p:txBody>
          <a:bodyPr/>
          <a:lstStyle/>
          <a:p>
            <a:pPr marL="346075" indent="-346075"/>
            <a:r>
              <a:rPr lang="en-US" altLang="en-US" sz="2400" dirty="0"/>
              <a:t>Office of Management and Budget (OMB) Uniform Guidance 2 CFR Part </a:t>
            </a:r>
            <a:r>
              <a:rPr lang="en-US" altLang="en-US" sz="2400" dirty="0" smtClean="0"/>
              <a:t>200 defines </a:t>
            </a:r>
            <a:r>
              <a:rPr lang="en-US" altLang="en-US" sz="2400" dirty="0"/>
              <a:t>the federal requirements on sponsored programs </a:t>
            </a:r>
            <a:endParaRPr lang="en-US" altLang="en-US" sz="2400" dirty="0" smtClean="0"/>
          </a:p>
          <a:p>
            <a:pPr marL="346075" indent="-346075" eaLnBrk="1" hangingPunct="1"/>
            <a:r>
              <a:rPr lang="en-US" altLang="en-US" sz="2400" dirty="0" smtClean="0"/>
              <a:t>200.306 Cost Sharing or Matching:</a:t>
            </a:r>
          </a:p>
          <a:p>
            <a:pPr lvl="1" indent="-342900">
              <a:buFont typeface="Arial" panose="020B0604020202020204" pitchFamily="34" charset="0"/>
              <a:buChar char="•"/>
            </a:pPr>
            <a:r>
              <a:rPr lang="en-US" altLang="en-US" sz="2400" dirty="0" smtClean="0"/>
              <a:t>Clarifies policies on voluntary committed cost sharing</a:t>
            </a:r>
          </a:p>
          <a:p>
            <a:pPr lvl="1" indent="-342900">
              <a:buFont typeface="Arial" panose="020B0604020202020204" pitchFamily="34" charset="0"/>
              <a:buChar char="•"/>
            </a:pPr>
            <a:r>
              <a:rPr lang="en-US" altLang="en-US" sz="2400" dirty="0" smtClean="0"/>
              <a:t>Stipulates that voluntary committed cost sharing is not expected under federal research proposals and cannot be used as a factor during the merit review of the proposal</a:t>
            </a:r>
          </a:p>
          <a:p>
            <a:pPr marL="0" indent="0">
              <a:buNone/>
            </a:pPr>
            <a:endParaRPr lang="en-US" sz="2300" dirty="0"/>
          </a:p>
        </p:txBody>
      </p:sp>
    </p:spTree>
    <p:extLst>
      <p:ext uri="{BB962C8B-B14F-4D97-AF65-F5344CB8AC3E}">
        <p14:creationId xmlns:p14="http://schemas.microsoft.com/office/powerpoint/2010/main" val="402433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2370"/>
            <a:ext cx="7315200" cy="759229"/>
          </a:xfrm>
        </p:spPr>
        <p:txBody>
          <a:bodyPr/>
          <a:lstStyle/>
          <a:p>
            <a:r>
              <a:rPr lang="en-US" altLang="en-US" sz="2800" dirty="0"/>
              <a:t>Cost Sharing</a:t>
            </a:r>
            <a:br>
              <a:rPr lang="en-US" altLang="en-US" sz="2800" dirty="0"/>
            </a:br>
            <a:r>
              <a:rPr lang="en-US" altLang="en-US" sz="2800" dirty="0"/>
              <a:t>200.306</a:t>
            </a:r>
            <a:endParaRPr lang="en-US" sz="2800" dirty="0"/>
          </a:p>
        </p:txBody>
      </p:sp>
      <p:sp>
        <p:nvSpPr>
          <p:cNvPr id="3" name="Content Placeholder 2"/>
          <p:cNvSpPr>
            <a:spLocks noGrp="1"/>
          </p:cNvSpPr>
          <p:nvPr>
            <p:ph idx="1"/>
          </p:nvPr>
        </p:nvSpPr>
        <p:spPr>
          <a:xfrm>
            <a:off x="914400" y="1600200"/>
            <a:ext cx="7315200" cy="3670069"/>
          </a:xfrm>
        </p:spPr>
        <p:txBody>
          <a:bodyPr/>
          <a:lstStyle/>
          <a:p>
            <a:r>
              <a:rPr lang="en-US" altLang="en-US" dirty="0"/>
              <a:t>Restrictions on Voluntary Committed </a:t>
            </a:r>
          </a:p>
          <a:p>
            <a:pPr lvl="1">
              <a:buFont typeface="Arial" panose="020B0604020202020204" pitchFamily="34" charset="0"/>
              <a:buChar char="•"/>
            </a:pPr>
            <a:r>
              <a:rPr lang="en-US" altLang="en-US" sz="2400" dirty="0"/>
              <a:t>“voluntary committed cost sharing is not expected” </a:t>
            </a:r>
          </a:p>
          <a:p>
            <a:pPr lvl="1">
              <a:buFont typeface="Arial" panose="020B0604020202020204" pitchFamily="34" charset="0"/>
              <a:buChar char="•"/>
            </a:pPr>
            <a:r>
              <a:rPr lang="en-US" altLang="en-US" sz="2400" dirty="0"/>
              <a:t>“cannot be used as a factor during the merit review of applications”</a:t>
            </a:r>
          </a:p>
          <a:p>
            <a:pPr lvl="1">
              <a:buFont typeface="Arial" panose="020B0604020202020204" pitchFamily="34" charset="0"/>
              <a:buChar char="•"/>
            </a:pPr>
            <a:r>
              <a:rPr lang="en-US" altLang="en-US" sz="2400" dirty="0"/>
              <a:t>Exceptions (but those must be specified in notice) </a:t>
            </a:r>
          </a:p>
        </p:txBody>
      </p:sp>
    </p:spTree>
    <p:extLst>
      <p:ext uri="{BB962C8B-B14F-4D97-AF65-F5344CB8AC3E}">
        <p14:creationId xmlns:p14="http://schemas.microsoft.com/office/powerpoint/2010/main" val="4021044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1999"/>
            <a:ext cx="7315200" cy="1033549"/>
          </a:xfrm>
        </p:spPr>
        <p:txBody>
          <a:bodyPr/>
          <a:lstStyle/>
          <a:p>
            <a:r>
              <a:rPr lang="en-US" sz="3200" dirty="0"/>
              <a:t>Agency </a:t>
            </a:r>
            <a:r>
              <a:rPr lang="en-US" sz="3200" dirty="0" smtClean="0"/>
              <a:t>Deviations Cost Sharing:  </a:t>
            </a:r>
            <a:r>
              <a:rPr lang="en-US" sz="3200" dirty="0"/>
              <a:t>Document &amp; Troubleshoot</a:t>
            </a:r>
          </a:p>
        </p:txBody>
      </p:sp>
      <p:sp>
        <p:nvSpPr>
          <p:cNvPr id="4" name="Content Placeholder 2"/>
          <p:cNvSpPr>
            <a:spLocks noGrp="1"/>
          </p:cNvSpPr>
          <p:nvPr>
            <p:ph idx="1"/>
          </p:nvPr>
        </p:nvSpPr>
        <p:spPr>
          <a:xfrm>
            <a:off x="822960" y="2362200"/>
            <a:ext cx="7315200" cy="4495800"/>
          </a:xfrm>
        </p:spPr>
        <p:txBody>
          <a:bodyPr>
            <a:normAutofit/>
          </a:bodyPr>
          <a:lstStyle/>
          <a:p>
            <a:pPr marL="0" indent="0">
              <a:buNone/>
            </a:pPr>
            <a:r>
              <a:rPr lang="en-US" u="sng" dirty="0"/>
              <a:t>1) Identify language in Funding Announcement:</a:t>
            </a:r>
          </a:p>
          <a:p>
            <a:pPr marL="0" indent="0">
              <a:buNone/>
            </a:pPr>
            <a:endParaRPr lang="en-US" sz="900" dirty="0"/>
          </a:p>
          <a:p>
            <a:pPr indent="0">
              <a:buNone/>
            </a:pPr>
            <a:r>
              <a:rPr lang="en-US" dirty="0" smtClean="0"/>
              <a:t>“Matching </a:t>
            </a:r>
            <a:r>
              <a:rPr lang="en-US" dirty="0"/>
              <a:t>funds and/or contributions are not required but are highly valued to increase effectiveness of federal research investments</a:t>
            </a:r>
            <a:r>
              <a:rPr lang="en-US" i="1" dirty="0" smtClean="0"/>
              <a:t>...”</a:t>
            </a:r>
            <a:endParaRPr lang="en-US" i="1" dirty="0"/>
          </a:p>
          <a:p>
            <a:pPr marL="0" indent="-342900">
              <a:buNone/>
            </a:pPr>
            <a:endParaRPr lang="en-US" dirty="0"/>
          </a:p>
        </p:txBody>
      </p:sp>
    </p:spTree>
    <p:extLst>
      <p:ext uri="{BB962C8B-B14F-4D97-AF65-F5344CB8AC3E}">
        <p14:creationId xmlns:p14="http://schemas.microsoft.com/office/powerpoint/2010/main" val="220623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Agency </a:t>
            </a:r>
            <a:r>
              <a:rPr lang="en-US" sz="2400" dirty="0" smtClean="0"/>
              <a:t>Deviations Cost Sharing:  </a:t>
            </a:r>
            <a:r>
              <a:rPr lang="en-US" sz="2400" dirty="0"/>
              <a:t>Document &amp; Troubleshoot</a:t>
            </a:r>
          </a:p>
        </p:txBody>
      </p:sp>
      <p:sp>
        <p:nvSpPr>
          <p:cNvPr id="4" name="Content Placeholder 2"/>
          <p:cNvSpPr>
            <a:spLocks noGrp="1"/>
          </p:cNvSpPr>
          <p:nvPr>
            <p:ph idx="1"/>
          </p:nvPr>
        </p:nvSpPr>
        <p:spPr>
          <a:xfrm>
            <a:off x="566057" y="1600200"/>
            <a:ext cx="7907383" cy="4495800"/>
          </a:xfrm>
        </p:spPr>
        <p:txBody>
          <a:bodyPr>
            <a:normAutofit fontScale="70000" lnSpcReduction="20000"/>
          </a:bodyPr>
          <a:lstStyle/>
          <a:p>
            <a:pPr marL="0" indent="0">
              <a:buNone/>
            </a:pPr>
            <a:r>
              <a:rPr lang="en-US" sz="3600" u="sng" dirty="0"/>
              <a:t>2) Provide UG Citation(s):</a:t>
            </a:r>
          </a:p>
          <a:p>
            <a:pPr marL="0" indent="0">
              <a:buNone/>
            </a:pPr>
            <a:endParaRPr lang="en-US" sz="1200" dirty="0"/>
          </a:p>
          <a:p>
            <a:pPr indent="0">
              <a:buNone/>
            </a:pPr>
            <a:r>
              <a:rPr lang="en-US" b="1" dirty="0"/>
              <a:t>§200.306   Cost sharing or matching.</a:t>
            </a:r>
            <a:endParaRPr lang="en-US" dirty="0"/>
          </a:p>
          <a:p>
            <a:pPr indent="0">
              <a:buNone/>
            </a:pPr>
            <a:r>
              <a:rPr lang="en-US" dirty="0"/>
              <a:t>(a) Under Federal research proposals, voluntary committed cost sharing is not expected …</a:t>
            </a:r>
          </a:p>
          <a:p>
            <a:pPr indent="0">
              <a:buNone/>
            </a:pPr>
            <a:endParaRPr lang="en-US" sz="1200" dirty="0"/>
          </a:p>
          <a:p>
            <a:pPr indent="0">
              <a:buNone/>
            </a:pPr>
            <a:r>
              <a:rPr lang="en-US" b="1" cap="small" dirty="0"/>
              <a:t>Appendix I to Part 200—Full Text of Notice of Funding Opportunity</a:t>
            </a:r>
          </a:p>
          <a:p>
            <a:pPr indent="0">
              <a:buNone/>
            </a:pPr>
            <a:endParaRPr lang="en-US" sz="1100" dirty="0"/>
          </a:p>
          <a:p>
            <a:pPr indent="0">
              <a:buNone/>
            </a:pPr>
            <a:r>
              <a:rPr lang="en-US" b="1" cap="small" dirty="0"/>
              <a:t>E. Application Review Information</a:t>
            </a:r>
            <a:endParaRPr lang="en-US" dirty="0"/>
          </a:p>
          <a:p>
            <a:pPr indent="0">
              <a:buNone/>
            </a:pPr>
            <a:r>
              <a:rPr lang="en-US" dirty="0"/>
              <a:t>… If cost sharing will not be considered in the evaluation, the announcement should say so, so that there is no ambiguity for potential applicants. Vague statements that cost sharing is encouraged, without clarification as to what that means, are unhelpful to applicants …</a:t>
            </a:r>
          </a:p>
          <a:p>
            <a:pPr marL="0" indent="-342900">
              <a:buNone/>
            </a:pPr>
            <a:endParaRPr lang="en-US" dirty="0"/>
          </a:p>
        </p:txBody>
      </p:sp>
    </p:spTree>
    <p:extLst>
      <p:ext uri="{BB962C8B-B14F-4D97-AF65-F5344CB8AC3E}">
        <p14:creationId xmlns:p14="http://schemas.microsoft.com/office/powerpoint/2010/main" val="4262189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Agency </a:t>
            </a:r>
            <a:r>
              <a:rPr lang="en-US" sz="2400" dirty="0" smtClean="0"/>
              <a:t>Deviations Cost Sharing:  </a:t>
            </a:r>
            <a:r>
              <a:rPr lang="en-US" sz="2400" dirty="0"/>
              <a:t>Document &amp; Troubleshoot</a:t>
            </a:r>
          </a:p>
        </p:txBody>
      </p:sp>
      <p:sp>
        <p:nvSpPr>
          <p:cNvPr id="4" name="Content Placeholder 2"/>
          <p:cNvSpPr>
            <a:spLocks noGrp="1"/>
          </p:cNvSpPr>
          <p:nvPr>
            <p:ph idx="1"/>
          </p:nvPr>
        </p:nvSpPr>
        <p:spPr>
          <a:xfrm>
            <a:off x="444137" y="1600200"/>
            <a:ext cx="8029303" cy="4495800"/>
          </a:xfrm>
        </p:spPr>
        <p:txBody>
          <a:bodyPr>
            <a:normAutofit/>
          </a:bodyPr>
          <a:lstStyle/>
          <a:p>
            <a:pPr marL="0" indent="0">
              <a:buNone/>
            </a:pPr>
            <a:r>
              <a:rPr lang="en-US" u="sng" dirty="0"/>
              <a:t>3) Statement to Agency:</a:t>
            </a:r>
          </a:p>
          <a:p>
            <a:pPr marL="0" indent="0">
              <a:buNone/>
            </a:pPr>
            <a:endParaRPr lang="en-US" sz="1800" dirty="0"/>
          </a:p>
          <a:p>
            <a:pPr marL="457200" indent="0">
              <a:buNone/>
            </a:pPr>
            <a:r>
              <a:rPr lang="en-US" dirty="0"/>
              <a:t>Per 1) and 2) above, </a:t>
            </a:r>
            <a:r>
              <a:rPr lang="en-US" dirty="0" smtClean="0"/>
              <a:t>in </a:t>
            </a:r>
            <a:r>
              <a:rPr lang="en-US" dirty="0"/>
              <a:t>light of the newly implemented 2 CFR Part 200, effective on December 26, </a:t>
            </a:r>
            <a:r>
              <a:rPr lang="en-US" dirty="0" smtClean="0"/>
              <a:t>2014,</a:t>
            </a:r>
            <a:r>
              <a:rPr lang="en-US" dirty="0"/>
              <a:t>  </a:t>
            </a:r>
            <a:r>
              <a:rPr lang="en-US" dirty="0" smtClean="0"/>
              <a:t>we </a:t>
            </a:r>
            <a:r>
              <a:rPr lang="en-US" dirty="0"/>
              <a:t>are concerned that the vague request for cost sharing may inappropriately compel institutions to commit voluntary cost sharing in the budget proposal …</a:t>
            </a:r>
            <a:endParaRPr lang="en-US" i="1" dirty="0"/>
          </a:p>
          <a:p>
            <a:pPr marL="0" indent="-342900">
              <a:buNone/>
            </a:pPr>
            <a:endParaRPr lang="en-US" dirty="0"/>
          </a:p>
        </p:txBody>
      </p:sp>
    </p:spTree>
    <p:extLst>
      <p:ext uri="{BB962C8B-B14F-4D97-AF65-F5344CB8AC3E}">
        <p14:creationId xmlns:p14="http://schemas.microsoft.com/office/powerpoint/2010/main" val="1273832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Agency </a:t>
            </a:r>
            <a:r>
              <a:rPr lang="en-US" sz="2400" dirty="0" smtClean="0"/>
              <a:t>Deviations Cost Sharing:  </a:t>
            </a:r>
            <a:r>
              <a:rPr lang="en-US" sz="2400" dirty="0"/>
              <a:t>Document &amp; Troubleshoot</a:t>
            </a:r>
          </a:p>
        </p:txBody>
      </p:sp>
      <p:sp>
        <p:nvSpPr>
          <p:cNvPr id="4" name="Content Placeholder 2"/>
          <p:cNvSpPr>
            <a:spLocks noGrp="1"/>
          </p:cNvSpPr>
          <p:nvPr>
            <p:ph idx="1"/>
          </p:nvPr>
        </p:nvSpPr>
        <p:spPr>
          <a:xfrm>
            <a:off x="444137" y="1600200"/>
            <a:ext cx="8029303" cy="4495800"/>
          </a:xfrm>
        </p:spPr>
        <p:txBody>
          <a:bodyPr>
            <a:normAutofit lnSpcReduction="10000"/>
          </a:bodyPr>
          <a:lstStyle/>
          <a:p>
            <a:pPr marL="0" indent="0">
              <a:buNone/>
            </a:pPr>
            <a:r>
              <a:rPr lang="en-US" u="sng" dirty="0"/>
              <a:t>4) Request to Agency:</a:t>
            </a:r>
          </a:p>
          <a:p>
            <a:pPr marL="0" indent="0">
              <a:buNone/>
            </a:pPr>
            <a:endParaRPr lang="en-US" sz="1050" dirty="0"/>
          </a:p>
          <a:p>
            <a:pPr indent="0">
              <a:buNone/>
            </a:pPr>
            <a:r>
              <a:rPr lang="en-US" dirty="0"/>
              <a:t>At your convenience, please provide: a) the basis or justification for the language included in the </a:t>
            </a:r>
            <a:r>
              <a:rPr lang="en-US" dirty="0" smtClean="0"/>
              <a:t>RFP, </a:t>
            </a:r>
            <a:r>
              <a:rPr lang="en-US" dirty="0"/>
              <a:t>and b) a Policy Official point of contact at the agency who is responsible for approving the language. We look forward to working with you </a:t>
            </a:r>
            <a:r>
              <a:rPr lang="en-US" dirty="0" smtClean="0"/>
              <a:t>to </a:t>
            </a:r>
            <a:r>
              <a:rPr lang="en-US" dirty="0"/>
              <a:t>resolve any discrepancies with 2 CFR Part 200 …</a:t>
            </a:r>
            <a:endParaRPr lang="en-US" i="1" dirty="0"/>
          </a:p>
          <a:p>
            <a:pPr marL="0" indent="-342900">
              <a:buNone/>
            </a:pPr>
            <a:endParaRPr lang="en-US" dirty="0"/>
          </a:p>
        </p:txBody>
      </p:sp>
    </p:spTree>
    <p:extLst>
      <p:ext uri="{BB962C8B-B14F-4D97-AF65-F5344CB8AC3E}">
        <p14:creationId xmlns:p14="http://schemas.microsoft.com/office/powerpoint/2010/main" val="2323854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Agency </a:t>
            </a:r>
            <a:r>
              <a:rPr lang="en-US" sz="2400" dirty="0" smtClean="0"/>
              <a:t>Deviations Cost Sharing:  </a:t>
            </a:r>
            <a:r>
              <a:rPr lang="en-US" sz="2400" dirty="0"/>
              <a:t>Document &amp; Troubleshoot</a:t>
            </a:r>
          </a:p>
        </p:txBody>
      </p:sp>
      <p:sp>
        <p:nvSpPr>
          <p:cNvPr id="4" name="Content Placeholder 2"/>
          <p:cNvSpPr>
            <a:spLocks noGrp="1"/>
          </p:cNvSpPr>
          <p:nvPr>
            <p:ph idx="1"/>
          </p:nvPr>
        </p:nvSpPr>
        <p:spPr>
          <a:xfrm>
            <a:off x="444137" y="1600200"/>
            <a:ext cx="8029303" cy="4495800"/>
          </a:xfrm>
        </p:spPr>
        <p:txBody>
          <a:bodyPr>
            <a:normAutofit/>
          </a:bodyPr>
          <a:lstStyle/>
          <a:p>
            <a:pPr marL="0" indent="0">
              <a:buNone/>
            </a:pPr>
            <a:r>
              <a:rPr lang="en-US" u="sng" dirty="0" smtClean="0"/>
              <a:t>5) </a:t>
            </a:r>
            <a:r>
              <a:rPr lang="en-US" u="sng" dirty="0" smtClean="0"/>
              <a:t>Forward a copy of your correspondence to the</a:t>
            </a:r>
            <a:r>
              <a:rPr lang="en-US" u="sng" dirty="0" smtClean="0"/>
              <a:t> </a:t>
            </a:r>
            <a:r>
              <a:rPr lang="en-US" u="sng" dirty="0" smtClean="0"/>
              <a:t>Research Foundation Central Office</a:t>
            </a:r>
            <a:endParaRPr lang="en-US" i="1" dirty="0"/>
          </a:p>
          <a:p>
            <a:pPr marL="0" indent="-342900">
              <a:buNone/>
            </a:pPr>
            <a:endParaRPr lang="en-US" dirty="0"/>
          </a:p>
        </p:txBody>
      </p:sp>
    </p:spTree>
    <p:extLst>
      <p:ext uri="{BB962C8B-B14F-4D97-AF65-F5344CB8AC3E}">
        <p14:creationId xmlns:p14="http://schemas.microsoft.com/office/powerpoint/2010/main" val="3089126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1999"/>
            <a:ext cx="7315200" cy="892233"/>
          </a:xfrm>
        </p:spPr>
        <p:txBody>
          <a:bodyPr/>
          <a:lstStyle/>
          <a:p>
            <a:r>
              <a:rPr lang="en-US" sz="3200" dirty="0" smtClean="0"/>
              <a:t>Uniform  Guidance Effect on the RF’s 2014-2015 Single Audit </a:t>
            </a:r>
            <a:endParaRPr lang="en-US" sz="3200" dirty="0"/>
          </a:p>
        </p:txBody>
      </p:sp>
      <p:sp>
        <p:nvSpPr>
          <p:cNvPr id="3" name="Content Placeholder 2"/>
          <p:cNvSpPr>
            <a:spLocks noGrp="1"/>
          </p:cNvSpPr>
          <p:nvPr>
            <p:ph idx="1"/>
          </p:nvPr>
        </p:nvSpPr>
        <p:spPr>
          <a:xfrm>
            <a:off x="914400" y="1999211"/>
            <a:ext cx="7315200" cy="4495800"/>
          </a:xfrm>
        </p:spPr>
        <p:txBody>
          <a:bodyPr/>
          <a:lstStyle/>
          <a:p>
            <a:r>
              <a:rPr lang="en-US" sz="3000" dirty="0" smtClean="0"/>
              <a:t>RF’s Single Audit Status</a:t>
            </a:r>
          </a:p>
          <a:p>
            <a:pPr marL="0" indent="0">
              <a:buNone/>
            </a:pPr>
            <a:endParaRPr lang="en-US" sz="1000" dirty="0" smtClean="0"/>
          </a:p>
          <a:p>
            <a:r>
              <a:rPr lang="en-US" sz="3000" dirty="0" smtClean="0"/>
              <a:t>Compliance Supplement Specifics</a:t>
            </a:r>
          </a:p>
          <a:p>
            <a:pPr lvl="1">
              <a:buFont typeface="Arial" panose="020B0604020202020204" pitchFamily="34" charset="0"/>
              <a:buChar char="•"/>
            </a:pPr>
            <a:r>
              <a:rPr lang="en-US" sz="2600" dirty="0" smtClean="0"/>
              <a:t>Final supplement not yet issued</a:t>
            </a:r>
          </a:p>
          <a:p>
            <a:pPr lvl="1">
              <a:buFont typeface="Arial" panose="020B0604020202020204" pitchFamily="34" charset="0"/>
              <a:buChar char="•"/>
            </a:pPr>
            <a:r>
              <a:rPr lang="en-US" sz="2600" dirty="0" smtClean="0"/>
              <a:t>Draft supplement references FAQs</a:t>
            </a:r>
          </a:p>
          <a:p>
            <a:pPr lvl="1">
              <a:buFont typeface="Arial" panose="020B0604020202020204" pitchFamily="34" charset="0"/>
              <a:buChar char="•"/>
            </a:pPr>
            <a:r>
              <a:rPr lang="en-US" dirty="0" smtClean="0"/>
              <a:t>Testing changes</a:t>
            </a:r>
          </a:p>
          <a:p>
            <a:pPr lvl="1">
              <a:buFont typeface="Arial" panose="020B0604020202020204" pitchFamily="34" charset="0"/>
              <a:buChar char="•"/>
            </a:pPr>
            <a:r>
              <a:rPr lang="en-US" dirty="0" smtClean="0"/>
              <a:t>Part </a:t>
            </a:r>
            <a:r>
              <a:rPr lang="en-US" dirty="0"/>
              <a:t>3 – Compliance </a:t>
            </a:r>
            <a:r>
              <a:rPr lang="en-US" dirty="0" smtClean="0"/>
              <a:t>Requirements</a:t>
            </a:r>
          </a:p>
          <a:p>
            <a:pPr lvl="1">
              <a:buFont typeface="Arial" panose="020B0604020202020204" pitchFamily="34" charset="0"/>
              <a:buChar char="•"/>
            </a:pPr>
            <a:r>
              <a:rPr lang="en-US" dirty="0" smtClean="0"/>
              <a:t>Part </a:t>
            </a:r>
            <a:r>
              <a:rPr lang="en-US" dirty="0"/>
              <a:t>6 – Internal Controls</a:t>
            </a:r>
          </a:p>
          <a:p>
            <a:pPr lvl="1">
              <a:buFont typeface="Wingdings" panose="05000000000000000000" pitchFamily="2" charset="2"/>
              <a:buChar char="Ø"/>
            </a:pPr>
            <a:endParaRPr lang="en-US" sz="2600" dirty="0" smtClean="0"/>
          </a:p>
        </p:txBody>
      </p:sp>
    </p:spTree>
    <p:extLst>
      <p:ext uri="{BB962C8B-B14F-4D97-AF65-F5344CB8AC3E}">
        <p14:creationId xmlns:p14="http://schemas.microsoft.com/office/powerpoint/2010/main" val="232052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1837971323"/>
              </p:ext>
            </p:extLst>
          </p:nvPr>
        </p:nvGraphicFramePr>
        <p:xfrm>
          <a:off x="1104236" y="1907177"/>
          <a:ext cx="7083028" cy="3660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635771" y="593749"/>
            <a:ext cx="7927487" cy="851552"/>
          </a:xfrm>
          <a:prstGeom prst="rect">
            <a:avLst/>
          </a:prstGeom>
        </p:spPr>
        <p:txBody>
          <a:bodyPr>
            <a:noAutofit/>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sz="2800" kern="0" dirty="0" smtClean="0"/>
              <a:t>Uniform Guidance</a:t>
            </a:r>
          </a:p>
          <a:p>
            <a:r>
              <a:rPr lang="en-US" sz="2800" kern="0" dirty="0" smtClean="0"/>
              <a:t>2 CFR Part 200</a:t>
            </a:r>
            <a:endParaRPr lang="en-US" sz="2800" kern="0" dirty="0"/>
          </a:p>
        </p:txBody>
      </p:sp>
    </p:spTree>
    <p:extLst>
      <p:ext uri="{BB962C8B-B14F-4D97-AF65-F5344CB8AC3E}">
        <p14:creationId xmlns:p14="http://schemas.microsoft.com/office/powerpoint/2010/main" val="321904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87" y="412865"/>
            <a:ext cx="7315200" cy="1740132"/>
          </a:xfrm>
        </p:spPr>
        <p:txBody>
          <a:bodyPr/>
          <a:lstStyle/>
          <a:p>
            <a:r>
              <a:rPr lang="en-US" altLang="en-US" sz="2200" dirty="0"/>
              <a:t>The following chart reflects Research Foundation Policies created and updated to comply with OMB Uniform Guidance 2 CFR Part 200.  All policies can be found </a:t>
            </a:r>
            <a:r>
              <a:rPr lang="en-US" altLang="en-US" sz="2200" dirty="0" smtClean="0"/>
              <a:t>at RF Polices A to Z.</a:t>
            </a:r>
            <a:endParaRPr lang="en-US" sz="2200" dirty="0"/>
          </a:p>
        </p:txBody>
      </p:sp>
      <p:pic>
        <p:nvPicPr>
          <p:cNvPr id="4" name="Content Placeholder 3"/>
          <p:cNvPicPr>
            <a:picLocks noGrp="1" noChangeAspect="1"/>
          </p:cNvPicPr>
          <p:nvPr>
            <p:ph idx="1"/>
          </p:nvPr>
        </p:nvPicPr>
        <p:blipFill>
          <a:blip r:embed="rId3"/>
          <a:stretch>
            <a:fillRect/>
          </a:stretch>
        </p:blipFill>
        <p:spPr>
          <a:xfrm>
            <a:off x="1410323" y="2001335"/>
            <a:ext cx="6139204" cy="4462659"/>
          </a:xfrm>
          <a:prstGeom prst="rect">
            <a:avLst/>
          </a:prstGeom>
        </p:spPr>
      </p:pic>
    </p:spTree>
    <p:extLst>
      <p:ext uri="{BB962C8B-B14F-4D97-AF65-F5344CB8AC3E}">
        <p14:creationId xmlns:p14="http://schemas.microsoft.com/office/powerpoint/2010/main" val="1945017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62" y="612371"/>
            <a:ext cx="7315200" cy="1241368"/>
          </a:xfrm>
        </p:spPr>
        <p:txBody>
          <a:bodyPr/>
          <a:lstStyle/>
          <a:p>
            <a:r>
              <a:rPr lang="en-US" altLang="en-US" sz="2000" dirty="0"/>
              <a:t>The following chart reflects key Research </a:t>
            </a:r>
            <a:r>
              <a:rPr lang="en-US" altLang="en-US" sz="2000" dirty="0" smtClean="0"/>
              <a:t>Foundation procedures or </a:t>
            </a:r>
            <a:r>
              <a:rPr lang="en-US" altLang="en-US" sz="2000" dirty="0"/>
              <a:t>other documents created or updated to comply with </a:t>
            </a:r>
            <a:r>
              <a:rPr lang="en-US" altLang="en-US" sz="2000" dirty="0" smtClean="0"/>
              <a:t>OMB </a:t>
            </a:r>
            <a:r>
              <a:rPr lang="en-US" altLang="en-US" sz="2000" dirty="0"/>
              <a:t>Uniform Guidance 2 CFR Part 200.  </a:t>
            </a:r>
            <a:endParaRPr lang="en-US" sz="2000" dirty="0"/>
          </a:p>
        </p:txBody>
      </p:sp>
      <p:pic>
        <p:nvPicPr>
          <p:cNvPr id="4" name="Content Placeholder 3"/>
          <p:cNvPicPr>
            <a:picLocks noGrp="1" noChangeAspect="1"/>
          </p:cNvPicPr>
          <p:nvPr>
            <p:ph idx="1"/>
          </p:nvPr>
        </p:nvPicPr>
        <p:blipFill>
          <a:blip r:embed="rId3"/>
          <a:stretch>
            <a:fillRect/>
          </a:stretch>
        </p:blipFill>
        <p:spPr>
          <a:xfrm>
            <a:off x="1551986" y="1853739"/>
            <a:ext cx="6139204" cy="4578493"/>
          </a:xfrm>
          <a:prstGeom prst="rect">
            <a:avLst/>
          </a:prstGeom>
        </p:spPr>
      </p:pic>
    </p:spTree>
    <p:extLst>
      <p:ext uri="{BB962C8B-B14F-4D97-AF65-F5344CB8AC3E}">
        <p14:creationId xmlns:p14="http://schemas.microsoft.com/office/powerpoint/2010/main" val="3444730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403" y="2707177"/>
            <a:ext cx="7315200" cy="892233"/>
          </a:xfrm>
        </p:spPr>
        <p:txBody>
          <a:bodyPr/>
          <a:lstStyle/>
          <a:p>
            <a:r>
              <a:rPr lang="en-US" sz="4800" dirty="0" smtClean="0"/>
              <a:t>Questions?</a:t>
            </a:r>
            <a:endParaRPr lang="en-US" sz="4800" dirty="0"/>
          </a:p>
        </p:txBody>
      </p:sp>
    </p:spTree>
    <p:extLst>
      <p:ext uri="{BB962C8B-B14F-4D97-AF65-F5344CB8AC3E}">
        <p14:creationId xmlns:p14="http://schemas.microsoft.com/office/powerpoint/2010/main" val="3853355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Resources</a:t>
            </a:r>
            <a:endParaRPr lang="en-US" sz="3600" dirty="0"/>
          </a:p>
        </p:txBody>
      </p:sp>
      <p:sp>
        <p:nvSpPr>
          <p:cNvPr id="3" name="Content Placeholder 2"/>
          <p:cNvSpPr>
            <a:spLocks noGrp="1"/>
          </p:cNvSpPr>
          <p:nvPr>
            <p:ph idx="1"/>
          </p:nvPr>
        </p:nvSpPr>
        <p:spPr/>
        <p:txBody>
          <a:bodyPr/>
          <a:lstStyle/>
          <a:p>
            <a:pPr marL="0" indent="0">
              <a:buNone/>
            </a:pPr>
            <a:r>
              <a:rPr lang="en-US" dirty="0"/>
              <a:t>Public webpage on the Research Foundations </a:t>
            </a:r>
            <a:r>
              <a:rPr lang="en-US" dirty="0" smtClean="0"/>
              <a:t>website: </a:t>
            </a:r>
          </a:p>
          <a:p>
            <a:pPr lvl="1" indent="-342900">
              <a:buFont typeface="Arial" panose="020B0604020202020204" pitchFamily="34" charset="0"/>
              <a:buChar char="•"/>
            </a:pPr>
            <a:r>
              <a:rPr lang="en-US" dirty="0" smtClean="0"/>
              <a:t>OMB </a:t>
            </a:r>
            <a:r>
              <a:rPr lang="en-US" dirty="0"/>
              <a:t>Uniform Guidance</a:t>
            </a:r>
          </a:p>
          <a:p>
            <a:pPr marL="1257300" lvl="2" indent="-457200">
              <a:buFont typeface="Arial" panose="020B0604020202020204" pitchFamily="34" charset="0"/>
              <a:buChar char="•"/>
            </a:pPr>
            <a:r>
              <a:rPr lang="en-US" sz="2000" dirty="0"/>
              <a:t>COGR Implementation and Readiness Guide for OMB </a:t>
            </a:r>
            <a:r>
              <a:rPr lang="en-US" sz="2000" dirty="0" smtClean="0"/>
              <a:t>Uniform Guidance</a:t>
            </a:r>
            <a:endParaRPr lang="en-US" sz="2000" dirty="0"/>
          </a:p>
          <a:p>
            <a:pPr marL="1257300" lvl="2" indent="-457200">
              <a:buFont typeface="Arial" panose="020B0604020202020204" pitchFamily="34" charset="0"/>
              <a:buChar char="•"/>
            </a:pPr>
            <a:r>
              <a:rPr lang="en-US" sz="2000" dirty="0"/>
              <a:t>COFAR FAQs</a:t>
            </a:r>
          </a:p>
          <a:p>
            <a:pPr marL="0" indent="0">
              <a:buNone/>
            </a:pPr>
            <a:endParaRPr lang="en-US" dirty="0"/>
          </a:p>
        </p:txBody>
      </p:sp>
    </p:spTree>
    <p:extLst>
      <p:ext uri="{BB962C8B-B14F-4D97-AF65-F5344CB8AC3E}">
        <p14:creationId xmlns:p14="http://schemas.microsoft.com/office/powerpoint/2010/main" val="3218343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39" y="762000"/>
            <a:ext cx="8179724" cy="838200"/>
          </a:xfrm>
        </p:spPr>
        <p:txBody>
          <a:bodyPr/>
          <a:lstStyle/>
          <a:p>
            <a:r>
              <a:rPr lang="en-US" sz="2800" dirty="0" smtClean="0"/>
              <a:t>OMB Uniform Guidance - Webpage</a:t>
            </a:r>
            <a:endParaRPr lang="en-US" sz="2800" dirty="0"/>
          </a:p>
        </p:txBody>
      </p:sp>
      <p:pic>
        <p:nvPicPr>
          <p:cNvPr id="5" name="Content Placeholder 4"/>
          <p:cNvPicPr>
            <a:picLocks noGrp="1" noChangeAspect="1"/>
          </p:cNvPicPr>
          <p:nvPr>
            <p:ph idx="1"/>
          </p:nvPr>
        </p:nvPicPr>
        <p:blipFill>
          <a:blip r:embed="rId3"/>
          <a:stretch>
            <a:fillRect/>
          </a:stretch>
        </p:blipFill>
        <p:spPr>
          <a:xfrm>
            <a:off x="1205345" y="1600200"/>
            <a:ext cx="6716684" cy="4495800"/>
          </a:xfrm>
          <a:prstGeom prst="rect">
            <a:avLst/>
          </a:prstGeom>
        </p:spPr>
      </p:pic>
    </p:spTree>
    <p:extLst>
      <p:ext uri="{BB962C8B-B14F-4D97-AF65-F5344CB8AC3E}">
        <p14:creationId xmlns:p14="http://schemas.microsoft.com/office/powerpoint/2010/main" val="3719249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8725330"/>
              </p:ext>
            </p:extLst>
          </p:nvPr>
        </p:nvGraphicFramePr>
        <p:xfrm>
          <a:off x="640080" y="1600200"/>
          <a:ext cx="8079970" cy="3200400"/>
        </p:xfrm>
        <a:graphic>
          <a:graphicData uri="http://schemas.openxmlformats.org/drawingml/2006/table">
            <a:tbl>
              <a:tblPr bandRow="1">
                <a:tableStyleId>{5C22544A-7EE6-4342-B048-85BDC9FD1C3A}</a:tableStyleId>
              </a:tblPr>
              <a:tblGrid>
                <a:gridCol w="3491345"/>
                <a:gridCol w="4588625"/>
              </a:tblGrid>
              <a:tr h="370840">
                <a:tc>
                  <a:txBody>
                    <a:bodyPr/>
                    <a:lstStyle/>
                    <a:p>
                      <a:r>
                        <a:rPr lang="en-US" dirty="0" smtClean="0"/>
                        <a:t>Justine</a:t>
                      </a:r>
                      <a:r>
                        <a:rPr lang="en-US" baseline="0" dirty="0" smtClean="0"/>
                        <a:t> Gordon</a:t>
                      </a:r>
                    </a:p>
                    <a:p>
                      <a:r>
                        <a:rPr lang="en-US" baseline="0" dirty="0" smtClean="0">
                          <a:hlinkClick r:id="rId3"/>
                        </a:rPr>
                        <a:t>Justine.Gordon@rfsuny.org</a:t>
                      </a:r>
                      <a:r>
                        <a:rPr lang="en-US" baseline="0" dirty="0" smtClean="0"/>
                        <a:t> </a:t>
                      </a:r>
                      <a:endParaRPr lang="en-US" dirty="0"/>
                    </a:p>
                  </a:txBody>
                  <a:tcPr/>
                </a:tc>
                <a:tc>
                  <a:txBody>
                    <a:bodyPr/>
                    <a:lstStyle/>
                    <a:p>
                      <a:r>
                        <a:rPr lang="en-US" dirty="0" smtClean="0"/>
                        <a:t>Director</a:t>
                      </a:r>
                      <a:r>
                        <a:rPr lang="en-US" baseline="0" dirty="0" smtClean="0"/>
                        <a:t> Grants &amp; Contracts Administration</a:t>
                      </a:r>
                      <a:endParaRPr lang="en-US" dirty="0"/>
                    </a:p>
                  </a:txBody>
                  <a:tcPr/>
                </a:tc>
              </a:tr>
              <a:tr h="370840">
                <a:tc>
                  <a:txBody>
                    <a:bodyPr/>
                    <a:lstStyle/>
                    <a:p>
                      <a:r>
                        <a:rPr lang="en-US" dirty="0" smtClean="0"/>
                        <a:t>Donna Kiley</a:t>
                      </a:r>
                    </a:p>
                    <a:p>
                      <a:r>
                        <a:rPr lang="en-US" dirty="0" smtClean="0">
                          <a:hlinkClick r:id="rId4"/>
                        </a:rPr>
                        <a:t>Donna.Kiley@rfsuny.org</a:t>
                      </a:r>
                      <a:r>
                        <a:rPr lang="en-US" dirty="0" smtClean="0"/>
                        <a:t> </a:t>
                      </a:r>
                      <a:endParaRPr lang="en-US" dirty="0"/>
                    </a:p>
                  </a:txBody>
                  <a:tcPr/>
                </a:tc>
                <a:tc>
                  <a:txBody>
                    <a:bodyPr/>
                    <a:lstStyle/>
                    <a:p>
                      <a:r>
                        <a:rPr lang="en-US" dirty="0" smtClean="0"/>
                        <a:t>Associate Director Grants &amp; Contracts Administration</a:t>
                      </a:r>
                    </a:p>
                  </a:txBody>
                  <a:tcPr/>
                </a:tc>
              </a:tr>
              <a:tr h="370840">
                <a:tc>
                  <a:txBody>
                    <a:bodyPr/>
                    <a:lstStyle/>
                    <a:p>
                      <a:r>
                        <a:rPr lang="en-US" dirty="0" smtClean="0"/>
                        <a:t>Lisa LeBlanc.</a:t>
                      </a:r>
                    </a:p>
                    <a:p>
                      <a:r>
                        <a:rPr lang="en-US" dirty="0" smtClean="0">
                          <a:hlinkClick r:id="rId5"/>
                        </a:rPr>
                        <a:t>Lisa.Leblanc@rfsuny.org</a:t>
                      </a:r>
                      <a:r>
                        <a:rPr lang="en-US" dirty="0" smtClean="0"/>
                        <a:t> </a:t>
                      </a:r>
                      <a:endParaRPr lang="en-US" dirty="0"/>
                    </a:p>
                  </a:txBody>
                  <a:tcPr/>
                </a:tc>
                <a:tc>
                  <a:txBody>
                    <a:bodyPr/>
                    <a:lstStyle/>
                    <a:p>
                      <a:r>
                        <a:rPr lang="en-US" dirty="0" smtClean="0"/>
                        <a:t>Associate Director</a:t>
                      </a:r>
                      <a:r>
                        <a:rPr lang="en-US" baseline="0" dirty="0" smtClean="0"/>
                        <a:t> Internal Audit</a:t>
                      </a:r>
                      <a:endParaRPr lang="en-US" dirty="0"/>
                    </a:p>
                  </a:txBody>
                  <a:tcPr/>
                </a:tc>
              </a:tr>
              <a:tr h="370840">
                <a:tc>
                  <a:txBody>
                    <a:bodyPr/>
                    <a:lstStyle/>
                    <a:p>
                      <a:r>
                        <a:rPr lang="en-US" dirty="0" smtClean="0"/>
                        <a:t>Chris</a:t>
                      </a:r>
                      <a:r>
                        <a:rPr lang="en-US" baseline="0" dirty="0" smtClean="0"/>
                        <a:t> Wade</a:t>
                      </a:r>
                    </a:p>
                    <a:p>
                      <a:r>
                        <a:rPr lang="en-US" baseline="0" dirty="0" smtClean="0">
                          <a:hlinkClick r:id="rId6"/>
                        </a:rPr>
                        <a:t>Chris.Wade@rfsuny.org</a:t>
                      </a:r>
                      <a:r>
                        <a:rPr lang="en-US" baseline="0" dirty="0" smtClean="0"/>
                        <a:t> </a:t>
                      </a:r>
                    </a:p>
                  </a:txBody>
                  <a:tcPr/>
                </a:tc>
                <a:tc>
                  <a:txBody>
                    <a:bodyPr/>
                    <a:lstStyle/>
                    <a:p>
                      <a:r>
                        <a:rPr lang="en-US" dirty="0" smtClean="0"/>
                        <a:t>Senior Director of Cost Accounting and Procurement</a:t>
                      </a:r>
                      <a:endParaRPr lang="en-US" dirty="0"/>
                    </a:p>
                  </a:txBody>
                  <a:tcPr/>
                </a:tc>
              </a:tr>
              <a:tr h="370840">
                <a:tc>
                  <a:txBody>
                    <a:bodyPr/>
                    <a:lstStyle/>
                    <a:p>
                      <a:r>
                        <a:rPr lang="en-US" dirty="0" smtClean="0"/>
                        <a:t>Tanya Waite</a:t>
                      </a:r>
                    </a:p>
                    <a:p>
                      <a:r>
                        <a:rPr lang="en-US" dirty="0" smtClean="0">
                          <a:hlinkClick r:id="rId7"/>
                        </a:rPr>
                        <a:t>Tanya.Waite@rfsuny.org</a:t>
                      </a:r>
                      <a:r>
                        <a:rPr lang="en-US" baseline="0" dirty="0" smtClean="0"/>
                        <a:t> </a:t>
                      </a:r>
                      <a:endParaRPr lang="en-US" dirty="0"/>
                    </a:p>
                  </a:txBody>
                  <a:tcPr/>
                </a:tc>
                <a:tc>
                  <a:txBody>
                    <a:bodyPr/>
                    <a:lstStyle/>
                    <a:p>
                      <a:r>
                        <a:rPr lang="en-US" dirty="0" smtClean="0"/>
                        <a:t>Grants </a:t>
                      </a:r>
                      <a:r>
                        <a:rPr lang="en-US" baseline="0" dirty="0" smtClean="0"/>
                        <a:t>&amp; Contracts Administrator</a:t>
                      </a:r>
                      <a:endParaRPr lang="en-US" dirty="0"/>
                    </a:p>
                  </a:txBody>
                  <a:tcPr/>
                </a:tc>
              </a:tr>
            </a:tbl>
          </a:graphicData>
        </a:graphic>
      </p:graphicFrame>
    </p:spTree>
    <p:extLst>
      <p:ext uri="{BB962C8B-B14F-4D97-AF65-F5344CB8AC3E}">
        <p14:creationId xmlns:p14="http://schemas.microsoft.com/office/powerpoint/2010/main" val="44279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762000"/>
            <a:ext cx="7315200" cy="1133302"/>
          </a:xfrm>
          <a:prstGeom prst="rect">
            <a:avLst/>
          </a:prstGeom>
        </p:spPr>
        <p:txBody>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sz="3200" kern="0" dirty="0" smtClean="0"/>
              <a:t>Uniform Guidance 2 CFR Part 200 Dates and Logistics</a:t>
            </a:r>
            <a:endParaRPr lang="en-US" sz="3200" kern="0" dirty="0"/>
          </a:p>
        </p:txBody>
      </p:sp>
      <p:sp>
        <p:nvSpPr>
          <p:cNvPr id="3" name="Rectangle 2"/>
          <p:cNvSpPr/>
          <p:nvPr/>
        </p:nvSpPr>
        <p:spPr>
          <a:xfrm>
            <a:off x="625829" y="2125347"/>
            <a:ext cx="8029303" cy="3508653"/>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Procurement, DS-2, and other areas are </a:t>
            </a:r>
            <a:r>
              <a:rPr lang="en-US" sz="2400" dirty="0" smtClean="0">
                <a:solidFill>
                  <a:schemeClr val="bg1"/>
                </a:solidFill>
              </a:rPr>
              <a:t>under </a:t>
            </a:r>
            <a:r>
              <a:rPr lang="en-US" sz="2400" dirty="0">
                <a:solidFill>
                  <a:schemeClr val="bg1"/>
                </a:solidFill>
              </a:rPr>
              <a:t>considered </a:t>
            </a:r>
            <a:r>
              <a:rPr lang="en-US" sz="2400" dirty="0" smtClean="0">
                <a:solidFill>
                  <a:schemeClr val="bg1"/>
                </a:solidFill>
              </a:rPr>
              <a:t>by </a:t>
            </a:r>
            <a:r>
              <a:rPr lang="en-US" sz="2400" dirty="0">
                <a:solidFill>
                  <a:schemeClr val="bg1"/>
                </a:solidFill>
              </a:rPr>
              <a:t>OMB and </a:t>
            </a:r>
            <a:r>
              <a:rPr lang="en-US" sz="2400" dirty="0" smtClean="0">
                <a:solidFill>
                  <a:schemeClr val="bg1"/>
                </a:solidFill>
              </a:rPr>
              <a:t>COFAR </a:t>
            </a:r>
          </a:p>
          <a:p>
            <a:endParaRPr lang="en-US" sz="1000" dirty="0">
              <a:solidFill>
                <a:schemeClr val="bg1"/>
              </a:solidFill>
            </a:endParaRPr>
          </a:p>
          <a:p>
            <a:pPr marL="285750" indent="-285750">
              <a:buFont typeface="Arial" panose="020B0604020202020204" pitchFamily="34" charset="0"/>
              <a:buChar char="•"/>
            </a:pPr>
            <a:r>
              <a:rPr lang="en-US" sz="2400" dirty="0">
                <a:solidFill>
                  <a:schemeClr val="bg1"/>
                </a:solidFill>
              </a:rPr>
              <a:t>Will we see one more round of “technical corrections”?  FAQ updates</a:t>
            </a:r>
            <a:r>
              <a:rPr lang="en-US" sz="2400" dirty="0" smtClean="0">
                <a:solidFill>
                  <a:schemeClr val="bg1"/>
                </a:solidFill>
              </a:rPr>
              <a:t>?</a:t>
            </a:r>
          </a:p>
          <a:p>
            <a:endParaRPr lang="en-US" sz="1000" dirty="0">
              <a:solidFill>
                <a:schemeClr val="bg1"/>
              </a:solidFill>
            </a:endParaRPr>
          </a:p>
          <a:p>
            <a:pPr marL="285750" indent="-285750">
              <a:buFont typeface="Arial" panose="020B0604020202020204" pitchFamily="34" charset="0"/>
              <a:buChar char="•"/>
            </a:pPr>
            <a:r>
              <a:rPr lang="en-US" sz="2400" dirty="0">
                <a:solidFill>
                  <a:schemeClr val="bg1"/>
                </a:solidFill>
              </a:rPr>
              <a:t>Research Terms and Conditions, applicable to NIH, NSF, and others; Federal Register later this summer</a:t>
            </a:r>
            <a:r>
              <a:rPr lang="en-US" sz="2400" dirty="0" smtClean="0">
                <a:solidFill>
                  <a:schemeClr val="bg1"/>
                </a:solidFill>
              </a:rPr>
              <a:t>?</a:t>
            </a:r>
          </a:p>
          <a:p>
            <a:endParaRPr lang="en-US" sz="1000" dirty="0">
              <a:solidFill>
                <a:schemeClr val="bg1"/>
              </a:solidFill>
            </a:endParaRPr>
          </a:p>
          <a:p>
            <a:pPr marL="285750" indent="-285750">
              <a:buFont typeface="Arial" panose="020B0604020202020204" pitchFamily="34" charset="0"/>
              <a:buChar char="•"/>
            </a:pPr>
            <a:r>
              <a:rPr lang="en-US" sz="2400" dirty="0">
                <a:solidFill>
                  <a:schemeClr val="bg1"/>
                </a:solidFill>
              </a:rPr>
              <a:t>DOD Terms and Conditions; under final review at DOD prior to OMB and Federal Register</a:t>
            </a:r>
          </a:p>
        </p:txBody>
      </p:sp>
    </p:spTree>
    <p:extLst>
      <p:ext uri="{BB962C8B-B14F-4D97-AF65-F5344CB8AC3E}">
        <p14:creationId xmlns:p14="http://schemas.microsoft.com/office/powerpoint/2010/main" val="80072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890" y="1925842"/>
            <a:ext cx="8029303" cy="4093428"/>
          </a:xfrm>
          <a:prstGeom prst="rect">
            <a:avLst/>
          </a:prstGeom>
        </p:spPr>
        <p:txBody>
          <a:bodyPr wrap="square">
            <a:spAutoFit/>
          </a:bodyPr>
          <a:lstStyle/>
          <a:p>
            <a:pPr marL="342900" lvl="0" indent="-342900" fontAlgn="auto">
              <a:spcBef>
                <a:spcPts val="0"/>
              </a:spcBef>
              <a:spcAft>
                <a:spcPts val="0"/>
              </a:spcAft>
              <a:buClr>
                <a:schemeClr val="bg1"/>
              </a:buClr>
              <a:buSzPct val="110000"/>
              <a:buFont typeface="Arial" panose="020B0604020202020204" pitchFamily="34" charset="0"/>
              <a:buChar char="•"/>
            </a:pPr>
            <a:r>
              <a:rPr lang="en-US" sz="2000" dirty="0" smtClean="0">
                <a:solidFill>
                  <a:schemeClr val="bg1"/>
                </a:solidFill>
                <a:latin typeface="Arial" panose="020B0604020202020204" pitchFamily="34" charset="0"/>
                <a:ea typeface="+mn-ea"/>
                <a:cs typeface="Arial" panose="020B0604020202020204" pitchFamily="34" charset="0"/>
              </a:rPr>
              <a:t>A DRAFT Single </a:t>
            </a:r>
            <a:r>
              <a:rPr lang="en-US" sz="2000" dirty="0">
                <a:solidFill>
                  <a:schemeClr val="bg1"/>
                </a:solidFill>
                <a:latin typeface="Arial" panose="020B0604020202020204" pitchFamily="34" charset="0"/>
                <a:ea typeface="+mn-ea"/>
                <a:cs typeface="Arial" panose="020B0604020202020204" pitchFamily="34" charset="0"/>
              </a:rPr>
              <a:t>Audit (</a:t>
            </a:r>
            <a:r>
              <a:rPr lang="en-US" sz="2000" dirty="0" smtClean="0">
                <a:solidFill>
                  <a:schemeClr val="bg1"/>
                </a:solidFill>
                <a:latin typeface="Arial" panose="020B0604020202020204" pitchFamily="34" charset="0"/>
                <a:ea typeface="+mn-ea"/>
                <a:cs typeface="Arial" panose="020B0604020202020204" pitchFamily="34" charset="0"/>
              </a:rPr>
              <a:t>formerly A-133</a:t>
            </a:r>
            <a:r>
              <a:rPr lang="en-US" sz="2000" dirty="0">
                <a:solidFill>
                  <a:schemeClr val="bg1"/>
                </a:solidFill>
                <a:latin typeface="Arial" panose="020B0604020202020204" pitchFamily="34" charset="0"/>
                <a:ea typeface="+mn-ea"/>
                <a:cs typeface="Arial" panose="020B0604020202020204" pitchFamily="34" charset="0"/>
              </a:rPr>
              <a:t>) Compliance Supplement </a:t>
            </a:r>
            <a:r>
              <a:rPr lang="en-US" sz="2000" dirty="0" smtClean="0">
                <a:solidFill>
                  <a:schemeClr val="bg1"/>
                </a:solidFill>
                <a:latin typeface="Arial" panose="020B0604020202020204" pitchFamily="34" charset="0"/>
                <a:ea typeface="+mn-ea"/>
                <a:cs typeface="Arial" panose="020B0604020202020204" pitchFamily="34" charset="0"/>
              </a:rPr>
              <a:t>was issued in the </a:t>
            </a:r>
            <a:r>
              <a:rPr lang="en-US" sz="2000" u="sng" dirty="0" smtClean="0">
                <a:solidFill>
                  <a:schemeClr val="bg1"/>
                </a:solidFill>
                <a:latin typeface="Arial" panose="020B0604020202020204" pitchFamily="34" charset="0"/>
                <a:ea typeface="+mn-ea"/>
                <a:cs typeface="Arial" panose="020B0604020202020204" pitchFamily="34" charset="0"/>
              </a:rPr>
              <a:t>beginning of June</a:t>
            </a:r>
            <a:r>
              <a:rPr lang="en-US" sz="2000" dirty="0">
                <a:solidFill>
                  <a:schemeClr val="bg1"/>
                </a:solidFill>
                <a:latin typeface="Arial" panose="020B0604020202020204" pitchFamily="34" charset="0"/>
                <a:ea typeface="+mn-ea"/>
                <a:cs typeface="Arial" panose="020B0604020202020204" pitchFamily="34" charset="0"/>
              </a:rPr>
              <a:t>; t</a:t>
            </a:r>
            <a:r>
              <a:rPr lang="en-US" sz="2000" dirty="0" smtClean="0">
                <a:solidFill>
                  <a:schemeClr val="bg1"/>
                </a:solidFill>
                <a:latin typeface="Arial" panose="020B0604020202020204" pitchFamily="34" charset="0"/>
                <a:ea typeface="+mn-ea"/>
                <a:cs typeface="Arial" panose="020B0604020202020204" pitchFamily="34" charset="0"/>
              </a:rPr>
              <a:t>he </a:t>
            </a:r>
            <a:r>
              <a:rPr lang="en-US" sz="2000" dirty="0">
                <a:solidFill>
                  <a:schemeClr val="bg1"/>
                </a:solidFill>
                <a:latin typeface="Arial" panose="020B0604020202020204" pitchFamily="34" charset="0"/>
                <a:ea typeface="+mn-ea"/>
                <a:cs typeface="Arial" panose="020B0604020202020204" pitchFamily="34" charset="0"/>
              </a:rPr>
              <a:t>November 2014 </a:t>
            </a:r>
            <a:r>
              <a:rPr lang="en-US" sz="2000" dirty="0" smtClean="0">
                <a:solidFill>
                  <a:schemeClr val="bg1"/>
                </a:solidFill>
                <a:latin typeface="Arial" panose="020B0604020202020204" pitchFamily="34" charset="0"/>
                <a:ea typeface="+mn-ea"/>
                <a:cs typeface="Arial" panose="020B0604020202020204" pitchFamily="34" charset="0"/>
              </a:rPr>
              <a:t>COFAR FAQs were included in the DRAFT</a:t>
            </a:r>
            <a:endParaRPr lang="en-US" sz="2000" dirty="0">
              <a:solidFill>
                <a:schemeClr val="bg1"/>
              </a:solidFill>
              <a:latin typeface="Arial" panose="020B0604020202020204" pitchFamily="34" charset="0"/>
              <a:ea typeface="+mn-ea"/>
              <a:cs typeface="Arial" panose="020B0604020202020204" pitchFamily="34" charset="0"/>
            </a:endParaRPr>
          </a:p>
          <a:p>
            <a:pPr marL="342900" lvl="0" indent="-342900" fontAlgn="auto">
              <a:spcBef>
                <a:spcPts val="0"/>
              </a:spcBef>
              <a:spcAft>
                <a:spcPts val="0"/>
              </a:spcAft>
              <a:buClr>
                <a:schemeClr val="bg1"/>
              </a:buClr>
              <a:buSzPct val="110000"/>
              <a:buFont typeface="Arial" panose="020B0604020202020204" pitchFamily="34" charset="0"/>
              <a:buChar char="•"/>
            </a:pPr>
            <a:endParaRPr lang="en-US" sz="2000" dirty="0">
              <a:solidFill>
                <a:schemeClr val="bg1"/>
              </a:solidFill>
              <a:latin typeface="Arial" panose="020B0604020202020204" pitchFamily="34" charset="0"/>
              <a:ea typeface="+mn-ea"/>
              <a:cs typeface="Arial" panose="020B0604020202020204" pitchFamily="34" charset="0"/>
            </a:endParaRPr>
          </a:p>
          <a:p>
            <a:pPr marL="342900" lvl="0" indent="-342900" fontAlgn="auto">
              <a:spcBef>
                <a:spcPts val="0"/>
              </a:spcBef>
              <a:spcAft>
                <a:spcPts val="0"/>
              </a:spcAft>
              <a:buClr>
                <a:schemeClr val="bg1"/>
              </a:buClr>
              <a:buSzPct val="110000"/>
              <a:buFont typeface="Arial" panose="020B0604020202020204" pitchFamily="34" charset="0"/>
              <a:buChar char="•"/>
            </a:pPr>
            <a:r>
              <a:rPr lang="en-US" sz="2000" dirty="0">
                <a:solidFill>
                  <a:schemeClr val="bg1"/>
                </a:solidFill>
                <a:latin typeface="Arial" panose="020B0604020202020204" pitchFamily="34" charset="0"/>
                <a:ea typeface="+mn-ea"/>
                <a:cs typeface="Arial" panose="020B0604020202020204" pitchFamily="34" charset="0"/>
              </a:rPr>
              <a:t>OMB expects to report on “metrics” and other indicators at the end of  year-one (early 2016) to gauge the “success” of the UG implementation</a:t>
            </a:r>
          </a:p>
          <a:p>
            <a:pPr marL="342900" lvl="0" indent="-342900" fontAlgn="auto">
              <a:spcBef>
                <a:spcPts val="0"/>
              </a:spcBef>
              <a:spcAft>
                <a:spcPts val="0"/>
              </a:spcAft>
              <a:buClr>
                <a:schemeClr val="bg1"/>
              </a:buClr>
              <a:buSzPct val="110000"/>
              <a:buFont typeface="Arial" panose="020B0604020202020204" pitchFamily="34" charset="0"/>
              <a:buChar char="•"/>
            </a:pPr>
            <a:endParaRPr lang="en-US" sz="2000" dirty="0">
              <a:solidFill>
                <a:schemeClr val="bg1"/>
              </a:solidFill>
              <a:latin typeface="Arial" panose="020B0604020202020204" pitchFamily="34" charset="0"/>
              <a:ea typeface="+mn-ea"/>
              <a:cs typeface="Arial" panose="020B0604020202020204" pitchFamily="34" charset="0"/>
            </a:endParaRPr>
          </a:p>
          <a:p>
            <a:pPr marL="342900" lvl="0" indent="-342900" fontAlgn="auto">
              <a:spcBef>
                <a:spcPts val="0"/>
              </a:spcBef>
              <a:spcAft>
                <a:spcPts val="0"/>
              </a:spcAft>
              <a:buClr>
                <a:schemeClr val="bg1"/>
              </a:buClr>
              <a:buSzPct val="110000"/>
              <a:buFont typeface="Arial" panose="020B0604020202020204" pitchFamily="34" charset="0"/>
              <a:buChar char="•"/>
            </a:pPr>
            <a:r>
              <a:rPr lang="en-US" sz="2000" dirty="0">
                <a:solidFill>
                  <a:schemeClr val="bg1"/>
                </a:solidFill>
                <a:latin typeface="Arial" panose="020B0604020202020204" pitchFamily="34" charset="0"/>
                <a:ea typeface="+mn-ea"/>
                <a:cs typeface="Arial" panose="020B0604020202020204" pitchFamily="34" charset="0"/>
              </a:rPr>
              <a:t>COGR and Research leaders expect </a:t>
            </a:r>
            <a:r>
              <a:rPr lang="en-US" sz="2000" dirty="0" smtClean="0">
                <a:solidFill>
                  <a:schemeClr val="bg1"/>
                </a:solidFill>
                <a:latin typeface="Arial" panose="020B0604020202020204" pitchFamily="34" charset="0"/>
                <a:ea typeface="+mn-ea"/>
                <a:cs typeface="Arial" panose="020B0604020202020204" pitchFamily="34" charset="0"/>
              </a:rPr>
              <a:t>to </a:t>
            </a:r>
            <a:r>
              <a:rPr lang="en-US" sz="2000" dirty="0">
                <a:solidFill>
                  <a:schemeClr val="bg1"/>
                </a:solidFill>
                <a:latin typeface="Arial" panose="020B0604020202020204" pitchFamily="34" charset="0"/>
                <a:ea typeface="+mn-ea"/>
                <a:cs typeface="Arial" panose="020B0604020202020204" pitchFamily="34" charset="0"/>
              </a:rPr>
              <a:t>engage </a:t>
            </a:r>
            <a:r>
              <a:rPr lang="en-US" sz="2000" dirty="0">
                <a:solidFill>
                  <a:schemeClr val="bg1"/>
                </a:solidFill>
                <a:latin typeface="Arial" panose="020B0604020202020204" pitchFamily="34" charset="0"/>
                <a:cs typeface="Arial" panose="020B0604020202020204" pitchFamily="34" charset="0"/>
              </a:rPr>
              <a:t>regularly </a:t>
            </a:r>
            <a:r>
              <a:rPr lang="en-US" sz="2000" dirty="0" smtClean="0">
                <a:solidFill>
                  <a:schemeClr val="bg1"/>
                </a:solidFill>
                <a:latin typeface="Arial" panose="020B0604020202020204" pitchFamily="34" charset="0"/>
                <a:ea typeface="+mn-ea"/>
                <a:cs typeface="Arial" panose="020B0604020202020204" pitchFamily="34" charset="0"/>
              </a:rPr>
              <a:t>with </a:t>
            </a:r>
            <a:r>
              <a:rPr lang="en-US" sz="2000" dirty="0">
                <a:solidFill>
                  <a:schemeClr val="bg1"/>
                </a:solidFill>
                <a:latin typeface="Arial" panose="020B0604020202020204" pitchFamily="34" charset="0"/>
                <a:ea typeface="+mn-ea"/>
                <a:cs typeface="Arial" panose="020B0604020202020204" pitchFamily="34" charset="0"/>
              </a:rPr>
              <a:t>OMB and COFAR in 2015,  2016,  and beyond;  with a focus on UG impact on administrative and faculty </a:t>
            </a:r>
            <a:r>
              <a:rPr lang="en-US" sz="2000" u="sng" dirty="0">
                <a:solidFill>
                  <a:schemeClr val="bg1"/>
                </a:solidFill>
                <a:latin typeface="Arial" panose="020B0604020202020204" pitchFamily="34" charset="0"/>
                <a:ea typeface="+mn-ea"/>
                <a:cs typeface="Arial" panose="020B0604020202020204" pitchFamily="34" charset="0"/>
              </a:rPr>
              <a:t>burden</a:t>
            </a:r>
            <a:r>
              <a:rPr lang="en-US" sz="2000" dirty="0">
                <a:solidFill>
                  <a:schemeClr val="bg1"/>
                </a:solidFill>
                <a:latin typeface="Arial" panose="020B0604020202020204" pitchFamily="34" charset="0"/>
                <a:ea typeface="+mn-ea"/>
                <a:cs typeface="Arial" panose="020B0604020202020204" pitchFamily="34" charset="0"/>
              </a:rPr>
              <a:t>, documenting agency </a:t>
            </a:r>
            <a:r>
              <a:rPr lang="en-US" sz="2000" u="sng" dirty="0">
                <a:solidFill>
                  <a:schemeClr val="bg1"/>
                </a:solidFill>
                <a:latin typeface="Arial" panose="020B0604020202020204" pitchFamily="34" charset="0"/>
                <a:ea typeface="+mn-ea"/>
                <a:cs typeface="Arial" panose="020B0604020202020204" pitchFamily="34" charset="0"/>
              </a:rPr>
              <a:t>deviations</a:t>
            </a:r>
            <a:r>
              <a:rPr lang="en-US" sz="2000" dirty="0">
                <a:solidFill>
                  <a:schemeClr val="bg1"/>
                </a:solidFill>
                <a:latin typeface="Arial" panose="020B0604020202020204" pitchFamily="34" charset="0"/>
                <a:ea typeface="+mn-ea"/>
                <a:cs typeface="Arial" panose="020B0604020202020204" pitchFamily="34" charset="0"/>
              </a:rPr>
              <a:t>, proposing UG updates that will </a:t>
            </a:r>
            <a:r>
              <a:rPr lang="en-US" sz="2000" u="sng" dirty="0">
                <a:solidFill>
                  <a:schemeClr val="bg1"/>
                </a:solidFill>
                <a:latin typeface="Arial" panose="020B0604020202020204" pitchFamily="34" charset="0"/>
                <a:ea typeface="+mn-ea"/>
                <a:cs typeface="Arial" panose="020B0604020202020204" pitchFamily="34" charset="0"/>
              </a:rPr>
              <a:t>improve</a:t>
            </a:r>
            <a:r>
              <a:rPr lang="en-US" sz="2000" dirty="0">
                <a:solidFill>
                  <a:schemeClr val="bg1"/>
                </a:solidFill>
                <a:latin typeface="Arial" panose="020B0604020202020204" pitchFamily="34" charset="0"/>
                <a:ea typeface="+mn-ea"/>
                <a:cs typeface="Arial" panose="020B0604020202020204" pitchFamily="34" charset="0"/>
              </a:rPr>
              <a:t> the UG, and other related initiatives  </a:t>
            </a:r>
          </a:p>
        </p:txBody>
      </p:sp>
      <p:sp>
        <p:nvSpPr>
          <p:cNvPr id="5" name="Title 1"/>
          <p:cNvSpPr txBox="1">
            <a:spLocks/>
          </p:cNvSpPr>
          <p:nvPr/>
        </p:nvSpPr>
        <p:spPr>
          <a:xfrm>
            <a:off x="957942" y="628996"/>
            <a:ext cx="7315200" cy="1133302"/>
          </a:xfrm>
          <a:prstGeom prst="rect">
            <a:avLst/>
          </a:prstGeom>
        </p:spPr>
        <p:txBody>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sz="3200" kern="0" dirty="0" smtClean="0"/>
              <a:t>Uniform Guidance 2 CFR Part 200 Dates and Logistics</a:t>
            </a:r>
            <a:endParaRPr lang="en-US" sz="3200" kern="0" dirty="0"/>
          </a:p>
        </p:txBody>
      </p:sp>
    </p:spTree>
    <p:extLst>
      <p:ext uri="{BB962C8B-B14F-4D97-AF65-F5344CB8AC3E}">
        <p14:creationId xmlns:p14="http://schemas.microsoft.com/office/powerpoint/2010/main" val="189720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16" y="713214"/>
            <a:ext cx="8147407" cy="681292"/>
          </a:xfrm>
          <a:prstGeom prst="rect">
            <a:avLst/>
          </a:prstGeom>
          <a:noFill/>
        </p:spPr>
        <p:txBody>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sz="2400" kern="0" dirty="0" smtClean="0"/>
              <a:t>Implementation Experiences and Ongoing Challenges</a:t>
            </a:r>
            <a:endParaRPr lang="en-US" sz="2400" kern="0" dirty="0"/>
          </a:p>
        </p:txBody>
      </p:sp>
      <p:sp>
        <p:nvSpPr>
          <p:cNvPr id="3" name="Content Placeholder 2"/>
          <p:cNvSpPr txBox="1">
            <a:spLocks/>
          </p:cNvSpPr>
          <p:nvPr/>
        </p:nvSpPr>
        <p:spPr>
          <a:xfrm>
            <a:off x="226532" y="1394506"/>
            <a:ext cx="4228187" cy="4631825"/>
          </a:xfrm>
          <a:prstGeom prst="rect">
            <a:avLst/>
          </a:prstGeom>
        </p:spPr>
        <p:txBody>
          <a:bodyPr>
            <a:normAutofit fontScale="70000" lnSpcReduction="20000"/>
          </a:bodyPr>
          <a:lst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9" charset="-128"/>
              </a:defRPr>
            </a:lvl2pPr>
            <a:lvl3pPr marL="1143000" indent="-228600" algn="l" rtl="0" eaLnBrk="1" fontAlgn="base" hangingPunct="1">
              <a:spcBef>
                <a:spcPct val="20000"/>
              </a:spcBef>
              <a:spcAft>
                <a:spcPct val="0"/>
              </a:spcAft>
              <a:buChar char="•"/>
              <a:defRPr sz="2600">
                <a:solidFill>
                  <a:schemeClr val="bg1"/>
                </a:solidFill>
                <a:latin typeface="+mn-lt"/>
                <a:ea typeface="ＭＳ Ｐゴシック" pitchFamily="-109" charset="-128"/>
              </a:defRPr>
            </a:lvl3pPr>
            <a:lvl4pPr marL="16002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4pPr>
            <a:lvl5pPr marL="20574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9pPr>
          </a:lstStyle>
          <a:p>
            <a:r>
              <a:rPr lang="en-US" kern="0" dirty="0" smtClean="0"/>
              <a:t>Fear and concern are settling down some uncertainty continues</a:t>
            </a:r>
          </a:p>
          <a:p>
            <a:endParaRPr lang="en-US" kern="0" dirty="0" smtClean="0"/>
          </a:p>
          <a:p>
            <a:r>
              <a:rPr lang="en-US" kern="0" dirty="0" smtClean="0"/>
              <a:t>Uncertainty/Areas of Concern</a:t>
            </a:r>
          </a:p>
          <a:p>
            <a:pPr lvl="1">
              <a:buFont typeface="Arial" panose="020B0604020202020204" pitchFamily="34" charset="0"/>
              <a:buChar char="•"/>
            </a:pPr>
            <a:r>
              <a:rPr lang="en-US" kern="0" dirty="0" smtClean="0"/>
              <a:t>Agency exceptions!!</a:t>
            </a:r>
          </a:p>
          <a:p>
            <a:pPr lvl="1">
              <a:buFont typeface="Arial" panose="020B0604020202020204" pitchFamily="34" charset="0"/>
              <a:buChar char="•"/>
            </a:pPr>
            <a:r>
              <a:rPr lang="en-US" kern="0" dirty="0" smtClean="0"/>
              <a:t>External auditor interpretation of UG</a:t>
            </a:r>
          </a:p>
          <a:p>
            <a:pPr lvl="1">
              <a:buFont typeface="Arial" panose="020B0604020202020204" pitchFamily="34" charset="0"/>
              <a:buChar char="•"/>
            </a:pPr>
            <a:r>
              <a:rPr lang="en-US" kern="0" dirty="0" smtClean="0"/>
              <a:t>Single auditor interpretation</a:t>
            </a:r>
          </a:p>
          <a:p>
            <a:pPr lvl="1">
              <a:buFont typeface="Arial" panose="020B0604020202020204" pitchFamily="34" charset="0"/>
              <a:buChar char="•"/>
            </a:pPr>
            <a:r>
              <a:rPr lang="en-US" kern="0" dirty="0" smtClean="0"/>
              <a:t>Research Terms and Conditions</a:t>
            </a:r>
          </a:p>
          <a:p>
            <a:pPr lvl="1">
              <a:buFont typeface="Arial" panose="020B0604020202020204" pitchFamily="34" charset="0"/>
              <a:buChar char="•"/>
            </a:pPr>
            <a:r>
              <a:rPr lang="en-US" kern="0" dirty="0" smtClean="0"/>
              <a:t>Expectations for Internal Controls</a:t>
            </a:r>
          </a:p>
          <a:p>
            <a:pPr marL="457200" lvl="1" indent="0">
              <a:buNone/>
            </a:pPr>
            <a:endParaRPr lang="en-US" kern="0" dirty="0" smtClean="0"/>
          </a:p>
          <a:p>
            <a:endParaRPr lang="en-US" kern="0" dirty="0"/>
          </a:p>
        </p:txBody>
      </p:sp>
      <p:grpSp>
        <p:nvGrpSpPr>
          <p:cNvPr id="4" name="Group 3"/>
          <p:cNvGrpSpPr/>
          <p:nvPr/>
        </p:nvGrpSpPr>
        <p:grpSpPr>
          <a:xfrm>
            <a:off x="4521041" y="1560173"/>
            <a:ext cx="4295742" cy="2535309"/>
            <a:chOff x="4625428" y="1055076"/>
            <a:chExt cx="4295742" cy="2535309"/>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25428" y="1055076"/>
              <a:ext cx="4261024" cy="2535309"/>
            </a:xfrm>
            <a:prstGeom prst="rect">
              <a:avLst/>
            </a:prstGeom>
          </p:spPr>
        </p:pic>
        <p:sp>
          <p:nvSpPr>
            <p:cNvPr id="6" name="TextBox 5"/>
            <p:cNvSpPr txBox="1"/>
            <p:nvPr/>
          </p:nvSpPr>
          <p:spPr>
            <a:xfrm>
              <a:off x="6755940" y="3374941"/>
              <a:ext cx="2165230" cy="200055"/>
            </a:xfrm>
            <a:prstGeom prst="rect">
              <a:avLst/>
            </a:prstGeom>
            <a:noFill/>
          </p:spPr>
          <p:txBody>
            <a:bodyPr wrap="square" rtlCol="0">
              <a:spAutoFit/>
            </a:bodyPr>
            <a:lstStyle/>
            <a:p>
              <a:pPr algn="r"/>
              <a:r>
                <a:rPr lang="en-US" sz="700" dirty="0" smtClean="0">
                  <a:hlinkClick r:id="rId4"/>
                </a:rPr>
                <a:t>© Jeremie Averous, 2012</a:t>
              </a:r>
              <a:endParaRPr lang="en-US" sz="700" dirty="0"/>
            </a:p>
          </p:txBody>
        </p:sp>
      </p:grpSp>
      <p:sp>
        <p:nvSpPr>
          <p:cNvPr id="7" name="TextBox 6"/>
          <p:cNvSpPr txBox="1"/>
          <p:nvPr/>
        </p:nvSpPr>
        <p:spPr>
          <a:xfrm>
            <a:off x="4792946" y="4357417"/>
            <a:ext cx="3524590" cy="646331"/>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effectLst>
            <a:outerShdw blurRad="50800" dist="38100" dir="2700000" algn="tl" rotWithShape="0">
              <a:prstClr val="black">
                <a:alpha val="40000"/>
              </a:prstClr>
            </a:outerShdw>
          </a:effectLst>
        </p:spPr>
        <p:txBody>
          <a:bodyPr wrap="square" rtlCol="0">
            <a:spAutoFit/>
          </a:bodyPr>
          <a:lstStyle/>
          <a:p>
            <a:pPr algn="ctr"/>
            <a:r>
              <a:rPr lang="en-US" dirty="0" smtClean="0"/>
              <a:t>In the meantime, we’re moving forward!</a:t>
            </a:r>
            <a:endParaRPr lang="en-US" dirty="0"/>
          </a:p>
        </p:txBody>
      </p:sp>
    </p:spTree>
    <p:extLst>
      <p:ext uri="{BB962C8B-B14F-4D97-AF65-F5344CB8AC3E}">
        <p14:creationId xmlns:p14="http://schemas.microsoft.com/office/powerpoint/2010/main" val="223387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8353" y="515180"/>
            <a:ext cx="7927487" cy="643060"/>
          </a:xfrm>
          <a:prstGeom prst="rect">
            <a:avLst/>
          </a:prstGeom>
        </p:spPr>
        <p:txBody>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kern="0" dirty="0" smtClean="0"/>
              <a:t>Research Terms &amp; Conditions</a:t>
            </a:r>
            <a:endParaRPr lang="en-US" kern="0" dirty="0"/>
          </a:p>
        </p:txBody>
      </p:sp>
      <p:sp>
        <p:nvSpPr>
          <p:cNvPr id="3" name="Rectangle 2"/>
          <p:cNvSpPr/>
          <p:nvPr/>
        </p:nvSpPr>
        <p:spPr>
          <a:xfrm>
            <a:off x="844731" y="1733006"/>
            <a:ext cx="7820298" cy="5032147"/>
          </a:xfrm>
          <a:prstGeom prst="rect">
            <a:avLst/>
          </a:prstGeom>
        </p:spPr>
        <p:txBody>
          <a:bodyPr wrap="square">
            <a:spAutoFit/>
          </a:bodyPr>
          <a:lstStyle/>
          <a:p>
            <a:pPr>
              <a:spcAft>
                <a:spcPts val="600"/>
              </a:spcAft>
            </a:pPr>
            <a:r>
              <a:rPr lang="en-US" sz="2400" dirty="0" smtClean="0">
                <a:solidFill>
                  <a:schemeClr val="bg1"/>
                </a:solidFill>
              </a:rPr>
              <a:t>Federal-wide </a:t>
            </a:r>
            <a:r>
              <a:rPr lang="en-US" sz="2400" dirty="0">
                <a:solidFill>
                  <a:schemeClr val="bg1"/>
                </a:solidFill>
              </a:rPr>
              <a:t>Research Terms &amp; </a:t>
            </a:r>
            <a:r>
              <a:rPr lang="en-US" sz="2400" dirty="0" smtClean="0">
                <a:solidFill>
                  <a:schemeClr val="bg1"/>
                </a:solidFill>
              </a:rPr>
              <a:t>Conditions (RTC)</a:t>
            </a:r>
          </a:p>
          <a:p>
            <a:pPr marL="285750" indent="-285750">
              <a:spcAft>
                <a:spcPts val="600"/>
              </a:spcAft>
              <a:buFont typeface="Arial" panose="020B0604020202020204" pitchFamily="34" charset="0"/>
              <a:buChar char="•"/>
            </a:pPr>
            <a:r>
              <a:rPr lang="en-US" sz="2400" dirty="0" smtClean="0">
                <a:solidFill>
                  <a:schemeClr val="bg1"/>
                </a:solidFill>
              </a:rPr>
              <a:t>Previously FDP </a:t>
            </a:r>
            <a:r>
              <a:rPr lang="en-US" sz="2400" dirty="0">
                <a:solidFill>
                  <a:schemeClr val="bg1"/>
                </a:solidFill>
              </a:rPr>
              <a:t>Terms &amp; </a:t>
            </a:r>
            <a:r>
              <a:rPr lang="en-US" sz="2400" dirty="0" smtClean="0">
                <a:solidFill>
                  <a:schemeClr val="bg1"/>
                </a:solidFill>
              </a:rPr>
              <a:t>Conditions</a:t>
            </a:r>
          </a:p>
          <a:p>
            <a:pPr marL="285750" indent="-285750">
              <a:spcAft>
                <a:spcPts val="600"/>
              </a:spcAft>
              <a:buFont typeface="Arial" panose="020B0604020202020204" pitchFamily="34" charset="0"/>
              <a:buChar char="•"/>
            </a:pPr>
            <a:r>
              <a:rPr lang="en-US" sz="2400" dirty="0">
                <a:solidFill>
                  <a:schemeClr val="bg1"/>
                </a:solidFill>
              </a:rPr>
              <a:t>Provided consistency across </a:t>
            </a:r>
            <a:r>
              <a:rPr lang="en-US" sz="2400" dirty="0" smtClean="0">
                <a:solidFill>
                  <a:schemeClr val="bg1"/>
                </a:solidFill>
              </a:rPr>
              <a:t>participating federal agencies </a:t>
            </a:r>
            <a:r>
              <a:rPr lang="en-US" sz="2400" dirty="0">
                <a:solidFill>
                  <a:schemeClr val="bg1"/>
                </a:solidFill>
              </a:rPr>
              <a:t>in waiving certain requirements of </a:t>
            </a:r>
            <a:r>
              <a:rPr lang="en-US" sz="2400" dirty="0" smtClean="0">
                <a:solidFill>
                  <a:schemeClr val="bg1"/>
                </a:solidFill>
              </a:rPr>
              <a:t>OMB A-21 </a:t>
            </a:r>
            <a:r>
              <a:rPr lang="en-US" sz="2400" dirty="0">
                <a:solidFill>
                  <a:schemeClr val="bg1"/>
                </a:solidFill>
              </a:rPr>
              <a:t>and A-110</a:t>
            </a:r>
          </a:p>
          <a:p>
            <a:pPr marL="285750" indent="-285750">
              <a:spcAft>
                <a:spcPts val="600"/>
              </a:spcAft>
              <a:buFont typeface="Arial" panose="020B0604020202020204" pitchFamily="34" charset="0"/>
              <a:buChar char="•"/>
            </a:pPr>
            <a:r>
              <a:rPr lang="en-US" sz="2400" dirty="0" smtClean="0">
                <a:solidFill>
                  <a:schemeClr val="bg1"/>
                </a:solidFill>
              </a:rPr>
              <a:t>Previous RTC no longer valid </a:t>
            </a:r>
            <a:r>
              <a:rPr lang="en-US" sz="2400" dirty="0">
                <a:solidFill>
                  <a:schemeClr val="bg1"/>
                </a:solidFill>
              </a:rPr>
              <a:t>with </a:t>
            </a:r>
            <a:r>
              <a:rPr lang="en-US" sz="2400" dirty="0" smtClean="0">
                <a:solidFill>
                  <a:schemeClr val="bg1"/>
                </a:solidFill>
              </a:rPr>
              <a:t>new Uniform Guidance 2CFR Part 200</a:t>
            </a:r>
          </a:p>
          <a:p>
            <a:pPr marL="285750" indent="-285750">
              <a:buFont typeface="Arial" panose="020B0604020202020204" pitchFamily="34" charset="0"/>
              <a:buChar char="•"/>
            </a:pPr>
            <a:r>
              <a:rPr lang="en-US" sz="2400" dirty="0" smtClean="0">
                <a:solidFill>
                  <a:schemeClr val="bg1"/>
                </a:solidFill>
              </a:rPr>
              <a:t>With no RTC currently: separate, varying </a:t>
            </a:r>
            <a:r>
              <a:rPr lang="en-US" sz="2400" dirty="0">
                <a:solidFill>
                  <a:schemeClr val="bg1"/>
                </a:solidFill>
              </a:rPr>
              <a:t>agency implementations of </a:t>
            </a:r>
            <a:r>
              <a:rPr lang="en-US" sz="2400" dirty="0" smtClean="0">
                <a:solidFill>
                  <a:schemeClr val="bg1"/>
                </a:solidFill>
              </a:rPr>
              <a:t>2CFR Part 200</a:t>
            </a:r>
          </a:p>
          <a:p>
            <a:endParaRPr lang="en-US" sz="2400" dirty="0">
              <a:solidFill>
                <a:schemeClr val="bg1"/>
              </a:solidFill>
            </a:endParaRPr>
          </a:p>
          <a:p>
            <a:pPr>
              <a:spcAft>
                <a:spcPts val="600"/>
              </a:spcAft>
            </a:pPr>
            <a:endParaRPr lang="en-US" sz="2400" dirty="0">
              <a:solidFill>
                <a:schemeClr val="bg1"/>
              </a:solidFill>
            </a:endParaRPr>
          </a:p>
          <a:p>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3604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7063" y="533845"/>
            <a:ext cx="8042276" cy="641812"/>
          </a:xfrm>
          <a:prstGeom prst="rect">
            <a:avLst/>
          </a:prstGeom>
        </p:spPr>
        <p:txBody>
          <a:bodyPr/>
          <a:lst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a:lstStyle>
          <a:p>
            <a:r>
              <a:rPr lang="en-US" kern="0" dirty="0" smtClean="0"/>
              <a:t>RTC Working Group</a:t>
            </a:r>
            <a:endParaRPr lang="en-US" kern="0" dirty="0"/>
          </a:p>
        </p:txBody>
      </p:sp>
      <p:sp>
        <p:nvSpPr>
          <p:cNvPr id="3" name="Text Placeholder 2"/>
          <p:cNvSpPr txBox="1">
            <a:spLocks/>
          </p:cNvSpPr>
          <p:nvPr/>
        </p:nvSpPr>
        <p:spPr>
          <a:xfrm>
            <a:off x="545717" y="1472882"/>
            <a:ext cx="8042276" cy="4809045"/>
          </a:xfrm>
          <a:prstGeom prst="rect">
            <a:avLst/>
          </a:prstGeom>
        </p:spPr>
        <p:txBody>
          <a:bodyPr>
            <a:normAutofit lnSpcReduction="10000"/>
          </a:bodyPr>
          <a:lst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9" charset="-128"/>
              </a:defRPr>
            </a:lvl2pPr>
            <a:lvl3pPr marL="1143000" indent="-228600" algn="l" rtl="0" eaLnBrk="1" fontAlgn="base" hangingPunct="1">
              <a:spcBef>
                <a:spcPct val="20000"/>
              </a:spcBef>
              <a:spcAft>
                <a:spcPct val="0"/>
              </a:spcAft>
              <a:buChar char="•"/>
              <a:defRPr sz="2600">
                <a:solidFill>
                  <a:schemeClr val="bg1"/>
                </a:solidFill>
                <a:latin typeface="+mn-lt"/>
                <a:ea typeface="ＭＳ Ｐゴシック" pitchFamily="-109" charset="-128"/>
              </a:defRPr>
            </a:lvl3pPr>
            <a:lvl4pPr marL="16002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4pPr>
            <a:lvl5pPr marL="20574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9pPr>
          </a:lstStyle>
          <a:p>
            <a:pPr>
              <a:buFont typeface="Arial" panose="020B0604020202020204" pitchFamily="34" charset="0"/>
              <a:buChar char="•"/>
            </a:pPr>
            <a:r>
              <a:rPr lang="en-US" sz="2400" dirty="0"/>
              <a:t>Early 2014 - Research Business Models Subcommittee Working Group formed to develop new RTC</a:t>
            </a:r>
          </a:p>
          <a:p>
            <a:pPr>
              <a:buFont typeface="Arial" panose="020B0604020202020204" pitchFamily="34" charset="0"/>
              <a:buChar char="•"/>
            </a:pPr>
            <a:r>
              <a:rPr lang="en-US" sz="2400" kern="0" dirty="0" smtClean="0"/>
              <a:t>Leading </a:t>
            </a:r>
            <a:r>
              <a:rPr lang="en-US" sz="2400" kern="0" dirty="0"/>
              <a:t>the efforts – </a:t>
            </a:r>
            <a:r>
              <a:rPr lang="en-US" sz="2400" kern="0" dirty="0" smtClean="0"/>
              <a:t>Jean Feldman, NSF </a:t>
            </a:r>
            <a:r>
              <a:rPr lang="en-US" sz="2400" kern="0" dirty="0"/>
              <a:t>and </a:t>
            </a:r>
            <a:r>
              <a:rPr lang="en-US" sz="2400" kern="0" dirty="0" smtClean="0"/>
              <a:t>Michelle Bulls, NIH</a:t>
            </a:r>
            <a:endParaRPr lang="en-US" sz="2400" kern="0" dirty="0"/>
          </a:p>
          <a:p>
            <a:pPr>
              <a:buFont typeface="Arial" panose="020B0604020202020204" pitchFamily="34" charset="0"/>
              <a:buChar char="•"/>
            </a:pPr>
            <a:r>
              <a:rPr lang="en-US" sz="2400" dirty="0" smtClean="0"/>
              <a:t>Eight Participating Agencies:</a:t>
            </a:r>
          </a:p>
          <a:p>
            <a:pPr marL="914400" lvl="1" indent="-457200">
              <a:buFont typeface="+mj-lt"/>
              <a:buAutoNum type="arabicPeriod"/>
            </a:pPr>
            <a:r>
              <a:rPr lang="en-US" sz="2000" dirty="0" smtClean="0"/>
              <a:t>NIH co-Chair</a:t>
            </a:r>
          </a:p>
          <a:p>
            <a:pPr marL="914400" lvl="1" indent="-457200">
              <a:buFont typeface="+mj-lt"/>
              <a:buAutoNum type="arabicPeriod"/>
            </a:pPr>
            <a:r>
              <a:rPr lang="en-US" sz="2000" dirty="0" smtClean="0"/>
              <a:t>NSF co-Chair</a:t>
            </a:r>
          </a:p>
          <a:p>
            <a:pPr marL="914400" lvl="1" indent="-457200">
              <a:buFont typeface="+mj-lt"/>
              <a:buAutoNum type="arabicPeriod"/>
            </a:pPr>
            <a:r>
              <a:rPr lang="en-US" sz="2000" dirty="0" smtClean="0"/>
              <a:t>Department of Agriculture – NIFA</a:t>
            </a:r>
          </a:p>
          <a:p>
            <a:pPr marL="914400" lvl="1" indent="-457200">
              <a:buFont typeface="+mj-lt"/>
              <a:buAutoNum type="arabicPeriod"/>
            </a:pPr>
            <a:r>
              <a:rPr lang="en-US" sz="2000" dirty="0" smtClean="0"/>
              <a:t>Department of Commerce – NIST/NOAA</a:t>
            </a:r>
          </a:p>
          <a:p>
            <a:pPr marL="914400" lvl="1" indent="-457200">
              <a:buFont typeface="+mj-lt"/>
              <a:buAutoNum type="arabicPeriod"/>
            </a:pPr>
            <a:r>
              <a:rPr lang="en-US" sz="2000" dirty="0" smtClean="0"/>
              <a:t>Department of Energy</a:t>
            </a:r>
          </a:p>
          <a:p>
            <a:pPr marL="914400" lvl="1" indent="-457200">
              <a:buFont typeface="+mj-lt"/>
              <a:buAutoNum type="arabicPeriod"/>
            </a:pPr>
            <a:r>
              <a:rPr lang="en-US" sz="2000" dirty="0" smtClean="0"/>
              <a:t>Department of Transportation – FAA</a:t>
            </a:r>
          </a:p>
          <a:p>
            <a:pPr marL="914400" lvl="1" indent="-457200">
              <a:buFont typeface="+mj-lt"/>
              <a:buAutoNum type="arabicPeriod"/>
            </a:pPr>
            <a:r>
              <a:rPr lang="en-US" sz="2000" dirty="0" smtClean="0"/>
              <a:t>Environmental Protection Agency (EPA)	</a:t>
            </a:r>
          </a:p>
          <a:p>
            <a:pPr marL="914400" lvl="1" indent="-457200">
              <a:buFont typeface="+mj-lt"/>
              <a:buAutoNum type="arabicPeriod"/>
            </a:pPr>
            <a:r>
              <a:rPr lang="en-US" sz="2000" dirty="0" smtClean="0"/>
              <a:t>NASA</a:t>
            </a:r>
            <a:endParaRPr lang="en-US" sz="2000" dirty="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a:p>
          <a:p>
            <a:pPr>
              <a:buFont typeface="Arial" panose="020B0604020202020204" pitchFamily="34" charset="0"/>
              <a:buChar char="•"/>
            </a:pPr>
            <a:endParaRPr lang="en-US" sz="2400" kern="0" dirty="0" smtClean="0"/>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384" y="3026664"/>
            <a:ext cx="1935480" cy="1935480"/>
          </a:xfrm>
          <a:prstGeom prst="rect">
            <a:avLst/>
          </a:prstGeom>
        </p:spPr>
      </p:pic>
    </p:spTree>
    <p:extLst>
      <p:ext uri="{BB962C8B-B14F-4D97-AF65-F5344CB8AC3E}">
        <p14:creationId xmlns:p14="http://schemas.microsoft.com/office/powerpoint/2010/main" val="2584026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st Share 12.09.14" id="{05951E9F-9AD0-48BA-A64C-12555FAEEB4A}" vid="{34A7B84A-9FF2-429B-82FE-895A27B9CA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Cost Share 12.09.14</Template>
  <TotalTime>2673</TotalTime>
  <Words>2456</Words>
  <Application>Microsoft Office PowerPoint</Application>
  <PresentationFormat>On-screen Show (4:3)</PresentationFormat>
  <Paragraphs>360</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Calibri</vt:lpstr>
      <vt:lpstr>Verdana</vt:lpstr>
      <vt:lpstr>Wingdings</vt:lpstr>
      <vt:lpstr>Default Design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for Approval of RTC</vt:lpstr>
      <vt:lpstr>Implementation of New RTC</vt:lpstr>
      <vt:lpstr>PowerPoint Presentation</vt:lpstr>
      <vt:lpstr>Closeout 200.343</vt:lpstr>
      <vt:lpstr>Uniform Guidance  Project Closeout and Reporting</vt:lpstr>
      <vt:lpstr>Uniform Guidance Reporting Requirements</vt:lpstr>
      <vt:lpstr>Agency and Sponsor Implementation</vt:lpstr>
      <vt:lpstr>Subrecipient Monitoring</vt:lpstr>
      <vt:lpstr>Subrecipient Management and Monitoring</vt:lpstr>
      <vt:lpstr>5 Step Toolkit  Subrecipient Monitoring and Management</vt:lpstr>
      <vt:lpstr>F&amp;A and DS-2s</vt:lpstr>
      <vt:lpstr>F&amp;A Rate Extensions</vt:lpstr>
      <vt:lpstr>Cost Accounting Standards and the DS-2</vt:lpstr>
      <vt:lpstr>Utility Cost Adjustment (UCA)</vt:lpstr>
      <vt:lpstr>Procurement</vt:lpstr>
      <vt:lpstr>Procurement Standards 200.317 – 200.326</vt:lpstr>
      <vt:lpstr>Procurement Standards (cont.)</vt:lpstr>
      <vt:lpstr>Procurement Standards (cont.)</vt:lpstr>
      <vt:lpstr>Computing Devices</vt:lpstr>
      <vt:lpstr>Effort Reporting  200.430</vt:lpstr>
      <vt:lpstr>Effort Reporting (cont.)  200.430</vt:lpstr>
      <vt:lpstr>Charging Administrative and Clerical Salaries 200.413</vt:lpstr>
      <vt:lpstr>Cost Sharing 200.306</vt:lpstr>
      <vt:lpstr>Cost Sharing 200.306</vt:lpstr>
      <vt:lpstr>Agency Deviations Cost Sharing:  Document &amp; Troubleshoot</vt:lpstr>
      <vt:lpstr>Agency Deviations Cost Sharing:  Document &amp; Troubleshoot</vt:lpstr>
      <vt:lpstr>Agency Deviations Cost Sharing:  Document &amp; Troubleshoot</vt:lpstr>
      <vt:lpstr>Agency Deviations Cost Sharing:  Document &amp; Troubleshoot</vt:lpstr>
      <vt:lpstr>Agency Deviations Cost Sharing:  Document &amp; Troubleshoot</vt:lpstr>
      <vt:lpstr>Uniform  Guidance Effect on the RF’s 2014-2015 Single Audit </vt:lpstr>
      <vt:lpstr>The following chart reflects Research Foundation Policies created and updated to comply with OMB Uniform Guidance 2 CFR Part 200.  All policies can be found at RF Polices A to Z.</vt:lpstr>
      <vt:lpstr>The following chart reflects key Research Foundation procedures or other documents created or updated to comply with OMB Uniform Guidance 2 CFR Part 200.  </vt:lpstr>
      <vt:lpstr>Questions?</vt:lpstr>
      <vt:lpstr>Resources</vt:lpstr>
      <vt:lpstr>OMB Uniform Guidance - Webpage</vt:lpstr>
      <vt:lpstr>Contacts</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Kilmer, Karen</dc:creator>
  <cp:lastModifiedBy>Kiley, Donna</cp:lastModifiedBy>
  <cp:revision>212</cp:revision>
  <cp:lastPrinted>2015-06-22T16:37:23Z</cp:lastPrinted>
  <dcterms:created xsi:type="dcterms:W3CDTF">2014-11-26T19:10:21Z</dcterms:created>
  <dcterms:modified xsi:type="dcterms:W3CDTF">2015-06-22T16:46:10Z</dcterms:modified>
</cp:coreProperties>
</file>