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3" r:id="rId3"/>
    <p:sldId id="267" r:id="rId4"/>
    <p:sldId id="269" r:id="rId5"/>
    <p:sldId id="265" r:id="rId6"/>
    <p:sldId id="272" r:id="rId7"/>
    <p:sldId id="270" r:id="rId8"/>
    <p:sldId id="271" r:id="rId9"/>
    <p:sldId id="273" r:id="rId10"/>
    <p:sldId id="278" r:id="rId11"/>
    <p:sldId id="275" r:id="rId12"/>
    <p:sldId id="274" r:id="rId13"/>
    <p:sldId id="27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708" autoAdjust="0"/>
  </p:normalViewPr>
  <p:slideViewPr>
    <p:cSldViewPr snapToGrid="0">
      <p:cViewPr varScale="1">
        <p:scale>
          <a:sx n="72" d="100"/>
          <a:sy n="72" d="100"/>
        </p:scale>
        <p:origin x="58" y="234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315200" cy="4156788"/>
          </a:xfrm>
        </p:spPr>
        <p:txBody>
          <a:bodyPr vert="eaVert"/>
          <a:lstStyle>
            <a:lvl2pPr>
              <a:defRPr sz="3000"/>
            </a:lvl2pPr>
            <a:lvl3pPr>
              <a:defRPr sz="2800"/>
            </a:lvl3pPr>
            <a:lvl4pPr>
              <a:defRPr sz="2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762000"/>
            <a:ext cx="1828800" cy="5088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762000"/>
            <a:ext cx="5334000" cy="50882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394718"/>
            <a:ext cx="7296540" cy="13970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14400" y="2893297"/>
            <a:ext cx="7296540" cy="1538744"/>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4400" y="1600200"/>
            <a:ext cx="3581400" cy="4495800"/>
          </a:xfrm>
        </p:spPr>
        <p:txBody>
          <a:bodyPr/>
          <a:lstStyle>
            <a:lvl1pPr>
              <a:defRPr sz="2800"/>
            </a:lvl1pPr>
            <a:lvl2pPr>
              <a:defRPr sz="26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3581400" cy="4495800"/>
          </a:xfrm>
        </p:spPr>
        <p:txBody>
          <a:bodyPr/>
          <a:lstStyle>
            <a:lvl1pPr>
              <a:defRPr sz="2800"/>
            </a:lvl1pPr>
            <a:lvl2pPr>
              <a:defRPr sz="26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31" y="737118"/>
            <a:ext cx="7305870" cy="68051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05068" y="1535113"/>
            <a:ext cx="35923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5068" y="2174875"/>
            <a:ext cx="3592319" cy="3806047"/>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360323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603236" cy="3796717"/>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399" y="718457"/>
            <a:ext cx="2551113" cy="1063690"/>
          </a:xfrm>
        </p:spPr>
        <p:txBody>
          <a:bodyPr anchor="b"/>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676260" y="709127"/>
            <a:ext cx="4562671" cy="5206482"/>
          </a:xfrm>
        </p:spPr>
        <p:txBody>
          <a:bodyPr/>
          <a:lstStyle>
            <a:lvl1pPr>
              <a:defRPr sz="3200"/>
            </a:lvl1pPr>
            <a:lvl2pPr>
              <a:defRPr sz="2800"/>
            </a:lvl2pPr>
            <a:lvl3pPr>
              <a:defRPr sz="26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05069" y="1782147"/>
            <a:ext cx="2560444" cy="418774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80" y="4799026"/>
            <a:ext cx="6802016" cy="547415"/>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203649" y="718457"/>
            <a:ext cx="6830008" cy="40091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212980" y="5365102"/>
            <a:ext cx="6802016" cy="777421"/>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62000"/>
            <a:ext cx="7315200" cy="655638"/>
          </a:xfrm>
          <a:prstGeom prst="rect">
            <a:avLst/>
          </a:prstGeom>
          <a:noFill/>
          <a:ln w="9525">
            <a:noFill/>
            <a:miter lim="800000"/>
            <a:headEnd/>
            <a:tailEnd/>
          </a:ln>
          <a:effectLst>
            <a:outerShdw blurRad="63500" dist="46662" dir="2115817"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914400" y="1600200"/>
            <a:ext cx="7315200" cy="4495800"/>
          </a:xfrm>
          <a:prstGeom prst="rect">
            <a:avLst/>
          </a:prstGeom>
          <a:noFill/>
          <a:ln w="9525">
            <a:noFill/>
            <a:miter lim="800000"/>
            <a:headEnd/>
            <a:tailEnd/>
          </a:ln>
          <a:effectLst>
            <a:outerShdw blurRad="63500" dist="46662" dir="2115817" algn="ctr" rotWithShape="0">
              <a:schemeClr val="tx1">
                <a:alpha val="74998"/>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SUNYRF_LOGO_HR_TRANSP_KO.png"/>
          <p:cNvPicPr>
            <a:picLocks noChangeAspect="1"/>
          </p:cNvPicPr>
          <p:nvPr userDrawn="1"/>
        </p:nvPicPr>
        <p:blipFill>
          <a:blip r:embed="rId14"/>
          <a:stretch>
            <a:fillRect/>
          </a:stretch>
        </p:blipFill>
        <p:spPr>
          <a:xfrm>
            <a:off x="7517453" y="284225"/>
            <a:ext cx="1097280" cy="4759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000" b="1">
          <a:solidFill>
            <a:schemeClr val="bg1"/>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2pPr>
      <a:lvl3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3pPr>
      <a:lvl4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4pPr>
      <a:lvl5pPr algn="ctr" rtl="0" eaLnBrk="1" fontAlgn="base" hangingPunct="1">
        <a:spcBef>
          <a:spcPct val="0"/>
        </a:spcBef>
        <a:spcAft>
          <a:spcPct val="0"/>
        </a:spcAft>
        <a:defRPr sz="4400">
          <a:solidFill>
            <a:schemeClr val="bg1"/>
          </a:solidFill>
          <a:latin typeface="Arial" pitchFamily="-109"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bg1"/>
          </a:solidFill>
          <a:latin typeface="Arial" pitchFamily="-109" charset="0"/>
        </a:defRPr>
      </a:lvl6pPr>
      <a:lvl7pPr marL="914400" algn="ctr" rtl="0" eaLnBrk="1" fontAlgn="base" hangingPunct="1">
        <a:spcBef>
          <a:spcPct val="0"/>
        </a:spcBef>
        <a:spcAft>
          <a:spcPct val="0"/>
        </a:spcAft>
        <a:defRPr sz="4400">
          <a:solidFill>
            <a:schemeClr val="bg1"/>
          </a:solidFill>
          <a:latin typeface="Arial" pitchFamily="-109" charset="0"/>
        </a:defRPr>
      </a:lvl7pPr>
      <a:lvl8pPr marL="1371600" algn="ctr" rtl="0" eaLnBrk="1" fontAlgn="base" hangingPunct="1">
        <a:spcBef>
          <a:spcPct val="0"/>
        </a:spcBef>
        <a:spcAft>
          <a:spcPct val="0"/>
        </a:spcAft>
        <a:defRPr sz="4400">
          <a:solidFill>
            <a:schemeClr val="bg1"/>
          </a:solidFill>
          <a:latin typeface="Arial" pitchFamily="-109" charset="0"/>
        </a:defRPr>
      </a:lvl8pPr>
      <a:lvl9pPr marL="1828800" algn="ctr" rtl="0" eaLnBrk="1" fontAlgn="base" hangingPunct="1">
        <a:spcBef>
          <a:spcPct val="0"/>
        </a:spcBef>
        <a:spcAft>
          <a:spcPct val="0"/>
        </a:spcAft>
        <a:defRPr sz="4400">
          <a:solidFill>
            <a:schemeClr val="bg1"/>
          </a:solidFill>
          <a:latin typeface="Arial" pitchFamily="-109"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bg1"/>
          </a:solidFill>
          <a:latin typeface="+mn-lt"/>
          <a:ea typeface="ＭＳ Ｐゴシック" pitchFamily="-109" charset="-128"/>
        </a:defRPr>
      </a:lvl2pPr>
      <a:lvl3pPr marL="1143000" indent="-228600" algn="l" rtl="0" eaLnBrk="1" fontAlgn="base" hangingPunct="1">
        <a:spcBef>
          <a:spcPct val="20000"/>
        </a:spcBef>
        <a:spcAft>
          <a:spcPct val="0"/>
        </a:spcAft>
        <a:buChar char="•"/>
        <a:defRPr sz="2600">
          <a:solidFill>
            <a:schemeClr val="bg1"/>
          </a:solidFill>
          <a:latin typeface="+mn-lt"/>
          <a:ea typeface="ＭＳ Ｐゴシック" pitchFamily="-109" charset="-128"/>
        </a:defRPr>
      </a:lvl3pPr>
      <a:lvl4pPr marL="16002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4pPr>
      <a:lvl5pPr marL="2057400" indent="-228600" algn="l" rtl="0" eaLnBrk="1" fontAlgn="base" hangingPunct="1">
        <a:spcBef>
          <a:spcPct val="20000"/>
        </a:spcBef>
        <a:spcAft>
          <a:spcPct val="0"/>
        </a:spcAft>
        <a:buChar char="»"/>
        <a:defRPr sz="2400">
          <a:solidFill>
            <a:schemeClr val="bg1"/>
          </a:solidFill>
          <a:latin typeface="+mn-lt"/>
          <a:ea typeface="ＭＳ Ｐゴシック" pitchFamily="-109"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Policies, Procedures, &amp; Guidelines</a:t>
            </a:r>
            <a:endParaRPr lang="en-US" dirty="0"/>
          </a:p>
        </p:txBody>
      </p:sp>
      <p:sp>
        <p:nvSpPr>
          <p:cNvPr id="9" name="Subtitle 8"/>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Where to Find RF Policies, Procedures, and Guidelines</a:t>
            </a:r>
            <a:endParaRPr lang="en-US" sz="3600" b="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552" y="2589697"/>
            <a:ext cx="7572895" cy="2921642"/>
          </a:xfrm>
        </p:spPr>
      </p:pic>
    </p:spTree>
    <p:extLst>
      <p:ext uri="{BB962C8B-B14F-4D97-AF65-F5344CB8AC3E}">
        <p14:creationId xmlns:p14="http://schemas.microsoft.com/office/powerpoint/2010/main" val="257447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396240"/>
            <a:ext cx="7315200" cy="655638"/>
          </a:xfrm>
        </p:spPr>
        <p:txBody>
          <a:bodyPr/>
          <a:lstStyle/>
          <a:p>
            <a:r>
              <a:rPr lang="en-US" dirty="0" smtClean="0"/>
              <a:t>Contact Us</a:t>
            </a:r>
            <a:endParaRPr lang="en-US" dirty="0"/>
          </a:p>
        </p:txBody>
      </p:sp>
      <p:sp>
        <p:nvSpPr>
          <p:cNvPr id="3" name="Content Placeholder 2"/>
          <p:cNvSpPr>
            <a:spLocks noGrp="1"/>
          </p:cNvSpPr>
          <p:nvPr>
            <p:ph idx="1"/>
          </p:nvPr>
        </p:nvSpPr>
        <p:spPr>
          <a:xfrm>
            <a:off x="853440" y="1051877"/>
            <a:ext cx="7315200" cy="5540511"/>
          </a:xfrm>
        </p:spPr>
        <p:txBody>
          <a:bodyPr/>
          <a:lstStyle/>
          <a:p>
            <a:r>
              <a:rPr lang="en-US" sz="3000" dirty="0" smtClean="0"/>
              <a:t>Joshua B. Toas, JD, CCEP, CCEP-I, CFE. Chief Compliance Officer.       518-434-7145</a:t>
            </a:r>
          </a:p>
          <a:p>
            <a:endParaRPr lang="en-US" sz="1100" dirty="0" smtClean="0"/>
          </a:p>
          <a:p>
            <a:r>
              <a:rPr lang="en-US" sz="3000" dirty="0" smtClean="0"/>
              <a:t>Jeneeta Howe, JD, MBA.      Compliance Associate.                     518-434-7019</a:t>
            </a:r>
          </a:p>
          <a:p>
            <a:endParaRPr lang="en-US" sz="1100" dirty="0" smtClean="0"/>
          </a:p>
          <a:p>
            <a:r>
              <a:rPr lang="en-US" sz="3000" dirty="0" smtClean="0"/>
              <a:t>Nadia M. Sidarous, CCEP.            Senior Administrative Assistant.       518-434-7202</a:t>
            </a:r>
          </a:p>
        </p:txBody>
      </p:sp>
    </p:spTree>
    <p:extLst>
      <p:ext uri="{BB962C8B-B14F-4D97-AF65-F5344CB8AC3E}">
        <p14:creationId xmlns:p14="http://schemas.microsoft.com/office/powerpoint/2010/main" val="426536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2220" y="1882547"/>
            <a:ext cx="5212934" cy="3486150"/>
          </a:xfrm>
          <a:prstGeom prst="rect">
            <a:avLst/>
          </a:prstGeom>
        </p:spPr>
      </p:pic>
    </p:spTree>
    <p:extLst>
      <p:ext uri="{BB962C8B-B14F-4D97-AF65-F5344CB8AC3E}">
        <p14:creationId xmlns:p14="http://schemas.microsoft.com/office/powerpoint/2010/main" val="196464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Policies, Procedures, &amp; Guidelines</a:t>
            </a:r>
            <a:endParaRPr lang="en-US" dirty="0"/>
          </a:p>
        </p:txBody>
      </p:sp>
      <p:sp>
        <p:nvSpPr>
          <p:cNvPr id="9" name="Subtitle 8"/>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63839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522" y="535259"/>
            <a:ext cx="7724078" cy="882379"/>
          </a:xfrm>
        </p:spPr>
        <p:txBody>
          <a:bodyPr/>
          <a:lstStyle/>
          <a:p>
            <a:r>
              <a:rPr lang="en-US" sz="3500" dirty="0" smtClean="0"/>
              <a:t>Policy vs. Procedure vs. Guideline</a:t>
            </a:r>
            <a:endParaRPr lang="en-US" sz="3500" dirty="0"/>
          </a:p>
        </p:txBody>
      </p:sp>
      <p:sp>
        <p:nvSpPr>
          <p:cNvPr id="3" name="Content Placeholder 2"/>
          <p:cNvSpPr>
            <a:spLocks noGrp="1"/>
          </p:cNvSpPr>
          <p:nvPr>
            <p:ph idx="1"/>
          </p:nvPr>
        </p:nvSpPr>
        <p:spPr/>
        <p:txBody>
          <a:bodyPr/>
          <a:lstStyle/>
          <a:p>
            <a:pPr>
              <a:spcAft>
                <a:spcPts val="1200"/>
              </a:spcAft>
            </a:pPr>
            <a:r>
              <a:rPr lang="en-US" sz="2800" b="1" dirty="0" smtClean="0"/>
              <a:t>Policy</a:t>
            </a:r>
            <a:r>
              <a:rPr lang="en-US" sz="2800" dirty="0" smtClean="0"/>
              <a:t> – A governing rule or principle that requires or prohibits conduct. </a:t>
            </a:r>
            <a:endParaRPr lang="en-US" sz="2800" b="1" dirty="0" smtClean="0"/>
          </a:p>
          <a:p>
            <a:pPr>
              <a:spcAft>
                <a:spcPts val="1200"/>
              </a:spcAft>
            </a:pPr>
            <a:r>
              <a:rPr lang="en-US" sz="2800" b="1" dirty="0" smtClean="0"/>
              <a:t>Procedures </a:t>
            </a:r>
            <a:r>
              <a:rPr lang="en-US" sz="2800" dirty="0" smtClean="0"/>
              <a:t>– Required steps to implement or comply with a related policy.</a:t>
            </a:r>
          </a:p>
          <a:p>
            <a:pPr>
              <a:spcAft>
                <a:spcPts val="1200"/>
              </a:spcAft>
            </a:pPr>
            <a:r>
              <a:rPr lang="en-US" sz="2800" b="1" dirty="0" smtClean="0"/>
              <a:t>Guidelines</a:t>
            </a:r>
            <a:r>
              <a:rPr lang="en-US" sz="2800" dirty="0" smtClean="0"/>
              <a:t> – Optional steps outlining suggested ways to perform a function or adhere to a policy or procedure.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862"/>
            <a:ext cx="7315200" cy="5322265"/>
          </a:xfrm>
        </p:spPr>
        <p:txBody>
          <a:bodyPr/>
          <a:lstStyle/>
          <a:p>
            <a:pPr marL="0" indent="0">
              <a:buNone/>
            </a:pPr>
            <a:r>
              <a:rPr lang="en-US" sz="2800" b="1" i="1" dirty="0" smtClean="0"/>
              <a:t>It is important to note that the “Social Media Policy” being created and discussed in this Learning Tuesday is entirely fictional. The “Social Media Policy” is simply illustrating the process in which a real policy would be created, according to the “Create or Update Policies” procedure. Lastly, all real Policies, Procedures and Guidelines can be found on the RF SUNY website, under Compliance in the Policies and Procedures section. </a:t>
            </a:r>
            <a:endParaRPr lang="en-US" sz="2800" b="1" i="1" dirty="0"/>
          </a:p>
        </p:txBody>
      </p:sp>
      <p:sp>
        <p:nvSpPr>
          <p:cNvPr id="4" name="Title 1"/>
          <p:cNvSpPr>
            <a:spLocks noGrp="1"/>
          </p:cNvSpPr>
          <p:nvPr>
            <p:ph type="title"/>
          </p:nvPr>
        </p:nvSpPr>
        <p:spPr>
          <a:xfrm>
            <a:off x="914400" y="107224"/>
            <a:ext cx="7315200" cy="655638"/>
          </a:xfrm>
        </p:spPr>
        <p:txBody>
          <a:bodyPr/>
          <a:lstStyle/>
          <a:p>
            <a:r>
              <a:rPr lang="en-US" sz="3400" dirty="0" smtClean="0">
                <a:solidFill>
                  <a:srgbClr val="FFC000"/>
                </a:solidFill>
              </a:rPr>
              <a:t>Disclaimer</a:t>
            </a:r>
            <a:endParaRPr lang="en-US" sz="3400" dirty="0">
              <a:solidFill>
                <a:srgbClr val="FFC000"/>
              </a:solidFill>
            </a:endParaRPr>
          </a:p>
        </p:txBody>
      </p:sp>
    </p:spTree>
    <p:extLst>
      <p:ext uri="{BB962C8B-B14F-4D97-AF65-F5344CB8AC3E}">
        <p14:creationId xmlns:p14="http://schemas.microsoft.com/office/powerpoint/2010/main" val="583767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46771" y="1377176"/>
            <a:ext cx="8237033" cy="4495800"/>
          </a:xfrm>
        </p:spPr>
        <p:txBody>
          <a:bodyPr/>
          <a:lstStyle/>
          <a:p>
            <a:pPr marL="0" indent="0">
              <a:spcAft>
                <a:spcPts val="1200"/>
              </a:spcAft>
              <a:buNone/>
            </a:pPr>
            <a:r>
              <a:rPr lang="en-US" sz="2500" b="1" dirty="0" smtClean="0"/>
              <a:t>Step 1:</a:t>
            </a:r>
            <a:r>
              <a:rPr lang="en-US" sz="2500" b="1" dirty="0"/>
              <a:t> </a:t>
            </a:r>
            <a:r>
              <a:rPr lang="en-US" sz="2500" dirty="0" smtClean="0"/>
              <a:t>Conduct an Environmental Scan and determine what changes need to be made or whether new policy is required. </a:t>
            </a:r>
            <a:endParaRPr lang="en-US" sz="2500" dirty="0"/>
          </a:p>
          <a:p>
            <a:pPr marL="0" indent="0">
              <a:spcAft>
                <a:spcPts val="1200"/>
              </a:spcAft>
              <a:buNone/>
            </a:pPr>
            <a:r>
              <a:rPr lang="en-US" sz="2500" b="1" dirty="0" smtClean="0"/>
              <a:t>Step 2: </a:t>
            </a:r>
            <a:r>
              <a:rPr lang="en-US" sz="2500" dirty="0" smtClean="0"/>
              <a:t>Contact the Office of Compliance Services to confirm the type of document being created/updated (Policy, Procedure or Guideline), and determine next steps. </a:t>
            </a:r>
            <a:endParaRPr lang="en-US" sz="2500" b="1" dirty="0"/>
          </a:p>
          <a:p>
            <a:pPr marL="0" indent="0">
              <a:spcAft>
                <a:spcPts val="1200"/>
              </a:spcAft>
              <a:buNone/>
            </a:pPr>
            <a:r>
              <a:rPr lang="en-US" sz="2500" b="1" dirty="0" smtClean="0"/>
              <a:t>Step 3: </a:t>
            </a:r>
            <a:r>
              <a:rPr lang="en-US" sz="2500" dirty="0" smtClean="0"/>
              <a:t>Formulate the draft using the Policy Template in Microsoft Word. </a:t>
            </a:r>
            <a:endParaRPr lang="en-US" sz="2500" dirty="0"/>
          </a:p>
        </p:txBody>
      </p:sp>
      <p:sp>
        <p:nvSpPr>
          <p:cNvPr id="5" name="Title 1"/>
          <p:cNvSpPr>
            <a:spLocks noGrp="1"/>
          </p:cNvSpPr>
          <p:nvPr>
            <p:ph type="title"/>
          </p:nvPr>
        </p:nvSpPr>
        <p:spPr>
          <a:xfrm>
            <a:off x="788020" y="200297"/>
            <a:ext cx="7315200" cy="912541"/>
          </a:xfrm>
        </p:spPr>
        <p:txBody>
          <a:bodyPr/>
          <a:lstStyle/>
          <a:p>
            <a:r>
              <a:rPr lang="en-US" sz="3200" dirty="0" smtClean="0"/>
              <a:t>SCENE 1</a:t>
            </a:r>
            <a:endParaRPr lang="en-US" sz="3200" dirty="0"/>
          </a:p>
        </p:txBody>
      </p:sp>
    </p:spTree>
    <p:extLst>
      <p:ext uri="{BB962C8B-B14F-4D97-AF65-F5344CB8AC3E}">
        <p14:creationId xmlns:p14="http://schemas.microsoft.com/office/powerpoint/2010/main" val="2938984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1800922"/>
            <a:ext cx="7835590" cy="4495800"/>
          </a:xfrm>
        </p:spPr>
        <p:txBody>
          <a:bodyPr/>
          <a:lstStyle/>
          <a:p>
            <a:pPr marL="0" indent="0">
              <a:buNone/>
            </a:pPr>
            <a:r>
              <a:rPr lang="en-US" sz="2800" b="1" dirty="0" smtClean="0"/>
              <a:t>Step 4: </a:t>
            </a:r>
            <a:r>
              <a:rPr lang="en-US" sz="2800" dirty="0" smtClean="0"/>
              <a:t>Work with campus colleagues (either established focus groups or specific staff based on policy content), SUNY System Administration as needed, and RF Counsel for draft.</a:t>
            </a:r>
            <a:endParaRPr lang="en-US" sz="2800" dirty="0"/>
          </a:p>
        </p:txBody>
      </p:sp>
      <p:sp>
        <p:nvSpPr>
          <p:cNvPr id="4" name="Title 1"/>
          <p:cNvSpPr>
            <a:spLocks noGrp="1"/>
          </p:cNvSpPr>
          <p:nvPr>
            <p:ph type="title"/>
          </p:nvPr>
        </p:nvSpPr>
        <p:spPr>
          <a:xfrm>
            <a:off x="787400" y="313509"/>
            <a:ext cx="7315200" cy="1059679"/>
          </a:xfrm>
        </p:spPr>
        <p:txBody>
          <a:bodyPr/>
          <a:lstStyle/>
          <a:p>
            <a:r>
              <a:rPr lang="en-US" sz="3200" dirty="0" smtClean="0"/>
              <a:t>SCENE 2</a:t>
            </a:r>
            <a:endParaRPr lang="en-US" sz="3200" dirty="0"/>
          </a:p>
        </p:txBody>
      </p:sp>
    </p:spTree>
    <p:extLst>
      <p:ext uri="{BB962C8B-B14F-4D97-AF65-F5344CB8AC3E}">
        <p14:creationId xmlns:p14="http://schemas.microsoft.com/office/powerpoint/2010/main" val="257392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576" y="352567"/>
            <a:ext cx="7315200" cy="655638"/>
          </a:xfrm>
        </p:spPr>
        <p:txBody>
          <a:bodyPr/>
          <a:lstStyle/>
          <a:p>
            <a:r>
              <a:rPr lang="en-US" dirty="0" smtClean="0"/>
              <a:t>SCENE 3</a:t>
            </a:r>
            <a:endParaRPr lang="en-US" dirty="0"/>
          </a:p>
        </p:txBody>
      </p:sp>
      <p:sp>
        <p:nvSpPr>
          <p:cNvPr id="3" name="Content Placeholder 2"/>
          <p:cNvSpPr>
            <a:spLocks noGrp="1"/>
          </p:cNvSpPr>
          <p:nvPr>
            <p:ph idx="1"/>
          </p:nvPr>
        </p:nvSpPr>
        <p:spPr>
          <a:xfrm>
            <a:off x="409433" y="1113905"/>
            <a:ext cx="8311486" cy="5139629"/>
          </a:xfrm>
        </p:spPr>
        <p:txBody>
          <a:bodyPr/>
          <a:lstStyle/>
          <a:p>
            <a:pPr marL="0" indent="0">
              <a:spcAft>
                <a:spcPts val="1200"/>
              </a:spcAft>
              <a:buNone/>
            </a:pPr>
            <a:r>
              <a:rPr lang="en-US" sz="2800" b="1" dirty="0" smtClean="0"/>
              <a:t>Step 5: </a:t>
            </a:r>
            <a:r>
              <a:rPr lang="en-US" sz="2800" dirty="0" smtClean="0"/>
              <a:t>Develop a communication and training plan. Consult with External Relations, Training Unit or Office of Compliance Services.</a:t>
            </a:r>
            <a:r>
              <a:rPr lang="en-US" sz="2800" b="1" dirty="0" smtClean="0"/>
              <a:t> </a:t>
            </a:r>
          </a:p>
          <a:p>
            <a:pPr marL="0" indent="0">
              <a:spcAft>
                <a:spcPts val="1200"/>
              </a:spcAft>
              <a:buNone/>
            </a:pPr>
            <a:r>
              <a:rPr lang="en-US" sz="2800" b="1" dirty="0" smtClean="0"/>
              <a:t>Step 6</a:t>
            </a:r>
            <a:r>
              <a:rPr lang="en-US" sz="2800" dirty="0" smtClean="0"/>
              <a:t>: Submit draft to ECT for review. </a:t>
            </a:r>
            <a:endParaRPr lang="en-US" sz="2800" dirty="0"/>
          </a:p>
          <a:p>
            <a:pPr marL="0" indent="0">
              <a:spcAft>
                <a:spcPts val="1200"/>
              </a:spcAft>
              <a:buNone/>
            </a:pPr>
            <a:r>
              <a:rPr lang="en-US" sz="2800" b="1" dirty="0" smtClean="0"/>
              <a:t>Step 7</a:t>
            </a:r>
            <a:r>
              <a:rPr lang="en-US" sz="2800" dirty="0" smtClean="0"/>
              <a:t>: </a:t>
            </a:r>
            <a:r>
              <a:rPr lang="en-US" sz="2800" dirty="0"/>
              <a:t>Begin filling out the </a:t>
            </a:r>
            <a:r>
              <a:rPr lang="en-US" sz="2800" u="sng" dirty="0" smtClean="0">
                <a:solidFill>
                  <a:srgbClr val="FFC000"/>
                </a:solidFill>
              </a:rPr>
              <a:t>New </a:t>
            </a:r>
            <a:r>
              <a:rPr lang="en-US" sz="2800" u="sng" dirty="0">
                <a:solidFill>
                  <a:srgbClr val="FFC000"/>
                </a:solidFill>
              </a:rPr>
              <a:t>or Updated </a:t>
            </a:r>
            <a:r>
              <a:rPr lang="en-US" sz="2800" u="sng" dirty="0" smtClean="0">
                <a:solidFill>
                  <a:srgbClr val="FFC000"/>
                </a:solidFill>
              </a:rPr>
              <a:t>Policy</a:t>
            </a:r>
            <a:r>
              <a:rPr lang="en-US" sz="2800" dirty="0"/>
              <a:t> </a:t>
            </a:r>
            <a:r>
              <a:rPr lang="en-US" sz="2800" dirty="0" smtClean="0"/>
              <a:t>form. At each of the following review stages (Management Council &amp; President’s Council), this form must accompany the Policy draft.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7556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18" y="1009933"/>
            <a:ext cx="8228935" cy="5186149"/>
          </a:xfrm>
        </p:spPr>
        <p:txBody>
          <a:bodyPr/>
          <a:lstStyle/>
          <a:p>
            <a:pPr marL="0" indent="0">
              <a:spcAft>
                <a:spcPts val="1200"/>
              </a:spcAft>
              <a:buNone/>
            </a:pPr>
            <a:r>
              <a:rPr lang="en-US" sz="2800" b="1" dirty="0" smtClean="0"/>
              <a:t>Step 8: </a:t>
            </a:r>
            <a:r>
              <a:rPr lang="en-US" sz="2800" dirty="0" smtClean="0"/>
              <a:t>Submit to the Management Council for review and recommendation to the President’s Council.</a:t>
            </a:r>
            <a:r>
              <a:rPr lang="en-US" sz="2800" b="1" dirty="0" smtClean="0"/>
              <a:t> </a:t>
            </a:r>
            <a:endParaRPr lang="en-US" sz="1200" b="1" dirty="0"/>
          </a:p>
          <a:p>
            <a:pPr marL="0" indent="0">
              <a:spcAft>
                <a:spcPts val="1200"/>
              </a:spcAft>
              <a:buNone/>
            </a:pPr>
            <a:r>
              <a:rPr lang="en-US" sz="2800" b="1" dirty="0" smtClean="0"/>
              <a:t>Step 9: </a:t>
            </a:r>
            <a:r>
              <a:rPr lang="en-US" sz="2800" dirty="0" smtClean="0"/>
              <a:t>Submit to RF President’s Council, who will advise the President to approve or reject the policy. </a:t>
            </a:r>
            <a:endParaRPr lang="en-US" sz="1200" b="1" dirty="0"/>
          </a:p>
          <a:p>
            <a:pPr marL="0" indent="0">
              <a:spcAft>
                <a:spcPts val="1200"/>
              </a:spcAft>
              <a:buNone/>
            </a:pPr>
            <a:r>
              <a:rPr lang="en-US" sz="2800" b="1" dirty="0" smtClean="0"/>
              <a:t>Step 10: </a:t>
            </a:r>
            <a:r>
              <a:rPr lang="en-US" sz="2800" dirty="0" smtClean="0"/>
              <a:t>Ensure that RF counsel has reviewed and signed off on the final draft prior to presentation to RF President.</a:t>
            </a:r>
            <a:r>
              <a:rPr lang="en-US" sz="2800" b="1" dirty="0" smtClean="0"/>
              <a:t> </a:t>
            </a:r>
          </a:p>
          <a:p>
            <a:pPr marL="0" indent="0">
              <a:buNone/>
            </a:pPr>
            <a:endParaRPr lang="en-US" sz="2200" dirty="0"/>
          </a:p>
        </p:txBody>
      </p:sp>
      <p:sp>
        <p:nvSpPr>
          <p:cNvPr id="4" name="Title 1"/>
          <p:cNvSpPr>
            <a:spLocks noGrp="1"/>
          </p:cNvSpPr>
          <p:nvPr>
            <p:ph type="title"/>
          </p:nvPr>
        </p:nvSpPr>
        <p:spPr>
          <a:xfrm>
            <a:off x="948186" y="182529"/>
            <a:ext cx="7315200" cy="1086712"/>
          </a:xfrm>
        </p:spPr>
        <p:txBody>
          <a:bodyPr/>
          <a:lstStyle/>
          <a:p>
            <a:r>
              <a:rPr lang="en-US" sz="3200" dirty="0" smtClean="0"/>
              <a:t>SCENE 4</a:t>
            </a:r>
            <a:endParaRPr lang="en-US" sz="3200" dirty="0"/>
          </a:p>
        </p:txBody>
      </p:sp>
    </p:spTree>
    <p:extLst>
      <p:ext uri="{BB962C8B-B14F-4D97-AF65-F5344CB8AC3E}">
        <p14:creationId xmlns:p14="http://schemas.microsoft.com/office/powerpoint/2010/main" val="3260196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270" y="1071524"/>
            <a:ext cx="8021445" cy="5390235"/>
          </a:xfrm>
        </p:spPr>
        <p:txBody>
          <a:bodyPr/>
          <a:lstStyle/>
          <a:p>
            <a:pPr marL="0" indent="0">
              <a:spcAft>
                <a:spcPts val="1200"/>
              </a:spcAft>
              <a:buNone/>
            </a:pPr>
            <a:r>
              <a:rPr lang="en-US" sz="2400" b="1" dirty="0" smtClean="0"/>
              <a:t>Step 11: </a:t>
            </a:r>
            <a:r>
              <a:rPr lang="en-US" sz="2400" dirty="0" smtClean="0"/>
              <a:t>If approved and signed by President, submit the final draft to, </a:t>
            </a:r>
            <a:r>
              <a:rPr lang="en-US" sz="2400" dirty="0" smtClean="0">
                <a:solidFill>
                  <a:srgbClr val="FFC000"/>
                </a:solidFill>
              </a:rPr>
              <a:t>rfpolicy-procedure@rfsuny.org</a:t>
            </a:r>
            <a:r>
              <a:rPr lang="en-US" sz="2400" dirty="0" smtClean="0"/>
              <a:t> and request that it be posted on RF website. Include the completed </a:t>
            </a:r>
            <a:r>
              <a:rPr lang="en-US" sz="2400" u="sng" dirty="0" smtClean="0">
                <a:solidFill>
                  <a:srgbClr val="FFC000"/>
                </a:solidFill>
              </a:rPr>
              <a:t>New </a:t>
            </a:r>
            <a:r>
              <a:rPr lang="en-US" sz="2400" u="sng" dirty="0">
                <a:solidFill>
                  <a:srgbClr val="FFC000"/>
                </a:solidFill>
              </a:rPr>
              <a:t>or Updated </a:t>
            </a:r>
            <a:r>
              <a:rPr lang="en-US" sz="2400" u="sng" dirty="0" smtClean="0">
                <a:solidFill>
                  <a:srgbClr val="FFC000"/>
                </a:solidFill>
              </a:rPr>
              <a:t>Policy</a:t>
            </a:r>
            <a:r>
              <a:rPr lang="en-US" sz="2400" u="sng" dirty="0">
                <a:solidFill>
                  <a:srgbClr val="FFC000"/>
                </a:solidFill>
              </a:rPr>
              <a:t> </a:t>
            </a:r>
            <a:r>
              <a:rPr lang="en-US" sz="2400" dirty="0" smtClean="0"/>
              <a:t>form.</a:t>
            </a:r>
            <a:endParaRPr lang="en-US" sz="2400" b="1" dirty="0"/>
          </a:p>
          <a:p>
            <a:pPr marL="0" indent="0">
              <a:spcAft>
                <a:spcPts val="1200"/>
              </a:spcAft>
              <a:buNone/>
            </a:pPr>
            <a:r>
              <a:rPr lang="en-US" sz="2400" b="1" dirty="0" smtClean="0"/>
              <a:t>Step 12: </a:t>
            </a:r>
            <a:r>
              <a:rPr lang="en-US" sz="2400" dirty="0" smtClean="0"/>
              <a:t>If updating a current Policy, archive the former version. </a:t>
            </a:r>
            <a:endParaRPr lang="en-US" sz="2400" dirty="0"/>
          </a:p>
          <a:p>
            <a:pPr marL="0" indent="0">
              <a:spcAft>
                <a:spcPts val="1200"/>
              </a:spcAft>
              <a:buNone/>
            </a:pPr>
            <a:r>
              <a:rPr lang="en-US" sz="2400" b="1" dirty="0" smtClean="0"/>
              <a:t>Step 13: </a:t>
            </a:r>
            <a:r>
              <a:rPr lang="en-US" sz="2400" dirty="0" smtClean="0"/>
              <a:t>Enter all changes into Author IT, post Policy on RF website and notify the Policy owner.</a:t>
            </a:r>
            <a:endParaRPr lang="en-US" sz="2400" dirty="0"/>
          </a:p>
          <a:p>
            <a:pPr marL="0" indent="0">
              <a:spcAft>
                <a:spcPts val="1200"/>
              </a:spcAft>
              <a:buNone/>
            </a:pPr>
            <a:r>
              <a:rPr lang="en-US" sz="2400" b="1" dirty="0" smtClean="0"/>
              <a:t>Step 14: </a:t>
            </a:r>
            <a:r>
              <a:rPr lang="en-US" sz="2400" dirty="0" smtClean="0"/>
              <a:t>Once the notification has been received, update the </a:t>
            </a:r>
            <a:r>
              <a:rPr lang="en-US" sz="2400" u="sng" dirty="0" smtClean="0">
                <a:solidFill>
                  <a:srgbClr val="FFC000"/>
                </a:solidFill>
              </a:rPr>
              <a:t>New </a:t>
            </a:r>
            <a:r>
              <a:rPr lang="en-US" sz="2400" u="sng" dirty="0">
                <a:solidFill>
                  <a:srgbClr val="FFC000"/>
                </a:solidFill>
              </a:rPr>
              <a:t>or Updated </a:t>
            </a:r>
            <a:r>
              <a:rPr lang="en-US" sz="2400" u="sng" dirty="0" smtClean="0">
                <a:solidFill>
                  <a:srgbClr val="FFC000"/>
                </a:solidFill>
              </a:rPr>
              <a:t>Policy </a:t>
            </a:r>
            <a:r>
              <a:rPr lang="en-US" sz="2400" dirty="0" smtClean="0"/>
              <a:t>form.</a:t>
            </a:r>
            <a:endParaRPr lang="en-US" sz="2400" b="1" dirty="0">
              <a:solidFill>
                <a:srgbClr val="FFC000"/>
              </a:solidFill>
            </a:endParaRPr>
          </a:p>
          <a:p>
            <a:pPr marL="0" indent="0">
              <a:buNone/>
            </a:pPr>
            <a:endParaRPr lang="en-US" sz="2500" dirty="0" smtClean="0"/>
          </a:p>
        </p:txBody>
      </p:sp>
      <p:sp>
        <p:nvSpPr>
          <p:cNvPr id="4" name="Title 1"/>
          <p:cNvSpPr>
            <a:spLocks noGrp="1"/>
          </p:cNvSpPr>
          <p:nvPr>
            <p:ph type="title"/>
          </p:nvPr>
        </p:nvSpPr>
        <p:spPr>
          <a:xfrm>
            <a:off x="884663" y="307243"/>
            <a:ext cx="7315200" cy="655638"/>
          </a:xfrm>
        </p:spPr>
        <p:txBody>
          <a:bodyPr/>
          <a:lstStyle/>
          <a:p>
            <a:r>
              <a:rPr lang="en-US" sz="3200" dirty="0" smtClean="0"/>
              <a:t>SCENE 5</a:t>
            </a:r>
            <a:endParaRPr lang="en-US" sz="3200" dirty="0"/>
          </a:p>
        </p:txBody>
      </p:sp>
    </p:spTree>
    <p:extLst>
      <p:ext uri="{BB962C8B-B14F-4D97-AF65-F5344CB8AC3E}">
        <p14:creationId xmlns:p14="http://schemas.microsoft.com/office/powerpoint/2010/main" val="1567653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tretch>
            <a:fillRect/>
          </a:stretch>
        </p:blipFill>
        <p:spPr>
          <a:xfrm>
            <a:off x="2721768" y="2189390"/>
            <a:ext cx="3700463" cy="2771775"/>
          </a:xfrm>
          <a:prstGeom prst="rect">
            <a:avLst/>
          </a:prstGeom>
        </p:spPr>
      </p:pic>
    </p:spTree>
    <p:extLst>
      <p:ext uri="{BB962C8B-B14F-4D97-AF65-F5344CB8AC3E}">
        <p14:creationId xmlns:p14="http://schemas.microsoft.com/office/powerpoint/2010/main" val="125087742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webinar_template</Template>
  <TotalTime>1006</TotalTime>
  <Words>526</Words>
  <Application>Microsoft Office PowerPoint</Application>
  <PresentationFormat>On-screen Show (4:3)</PresentationFormat>
  <Paragraphs>35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ＭＳ Ｐゴシック</vt:lpstr>
      <vt:lpstr>Arial</vt:lpstr>
      <vt:lpstr>Default Design</vt:lpstr>
      <vt:lpstr>Policies, Procedures, &amp; Guidelines</vt:lpstr>
      <vt:lpstr>Policy vs. Procedure vs. Guideline</vt:lpstr>
      <vt:lpstr>Disclaimer</vt:lpstr>
      <vt:lpstr>SCENE 1</vt:lpstr>
      <vt:lpstr>SCENE 2</vt:lpstr>
      <vt:lpstr>SCENE 3</vt:lpstr>
      <vt:lpstr>SCENE 4</vt:lpstr>
      <vt:lpstr>SCENE 5</vt:lpstr>
      <vt:lpstr>Questions</vt:lpstr>
      <vt:lpstr>Where to Find RF Policies, Procedures, and Guidelines</vt:lpstr>
      <vt:lpstr>Contact Us</vt:lpstr>
      <vt:lpstr>PowerPoint Presentation</vt:lpstr>
      <vt:lpstr>Policies, Procedures, &amp; Guidelines</vt:lpstr>
    </vt:vector>
  </TitlesOfParts>
  <Company>University of Washington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Medina, Camilo</dc:creator>
  <cp:lastModifiedBy>Mattiske, Carolyn</cp:lastModifiedBy>
  <cp:revision>42</cp:revision>
  <dcterms:created xsi:type="dcterms:W3CDTF">2015-06-19T14:22:35Z</dcterms:created>
  <dcterms:modified xsi:type="dcterms:W3CDTF">2015-08-24T19:25:58Z</dcterms:modified>
</cp:coreProperties>
</file>