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64" r:id="rId2"/>
    <p:sldId id="306" r:id="rId3"/>
    <p:sldId id="266" r:id="rId4"/>
    <p:sldId id="267" r:id="rId5"/>
    <p:sldId id="268" r:id="rId6"/>
    <p:sldId id="269" r:id="rId7"/>
    <p:sldId id="270" r:id="rId8"/>
    <p:sldId id="271" r:id="rId9"/>
    <p:sldId id="272" r:id="rId10"/>
    <p:sldId id="273" r:id="rId11"/>
    <p:sldId id="297" r:id="rId12"/>
    <p:sldId id="307" r:id="rId13"/>
    <p:sldId id="316" r:id="rId14"/>
    <p:sldId id="308" r:id="rId15"/>
    <p:sldId id="309" r:id="rId16"/>
    <p:sldId id="310" r:id="rId17"/>
    <p:sldId id="312" r:id="rId18"/>
    <p:sldId id="315" r:id="rId19"/>
    <p:sldId id="279" r:id="rId20"/>
    <p:sldId id="298" r:id="rId21"/>
    <p:sldId id="317" r:id="rId22"/>
    <p:sldId id="318" r:id="rId23"/>
    <p:sldId id="320" r:id="rId24"/>
    <p:sldId id="319" r:id="rId25"/>
    <p:sldId id="321" r:id="rId26"/>
    <p:sldId id="332" r:id="rId27"/>
    <p:sldId id="333" r:id="rId28"/>
    <p:sldId id="322" r:id="rId29"/>
    <p:sldId id="323" r:id="rId30"/>
    <p:sldId id="324" r:id="rId31"/>
    <p:sldId id="325" r:id="rId32"/>
    <p:sldId id="326" r:id="rId33"/>
    <p:sldId id="327" r:id="rId34"/>
    <p:sldId id="328" r:id="rId35"/>
    <p:sldId id="329" r:id="rId36"/>
    <p:sldId id="330" r:id="rId37"/>
    <p:sldId id="331" r:id="rId38"/>
    <p:sldId id="283" r:id="rId39"/>
    <p:sldId id="299" r:id="rId40"/>
    <p:sldId id="285" r:id="rId41"/>
    <p:sldId id="300" r:id="rId42"/>
    <p:sldId id="288" r:id="rId43"/>
    <p:sldId id="301" r:id="rId44"/>
    <p:sldId id="334" r:id="rId45"/>
    <p:sldId id="335" r:id="rId46"/>
    <p:sldId id="340" r:id="rId47"/>
    <p:sldId id="336" r:id="rId48"/>
    <p:sldId id="338" r:id="rId49"/>
    <p:sldId id="337" r:id="rId50"/>
    <p:sldId id="341" r:id="rId51"/>
    <p:sldId id="342" r:id="rId52"/>
    <p:sldId id="339" r:id="rId53"/>
    <p:sldId id="291" r:id="rId54"/>
    <p:sldId id="302" r:id="rId55"/>
    <p:sldId id="293" r:id="rId56"/>
    <p:sldId id="303" r:id="rId57"/>
    <p:sldId id="343" r:id="rId58"/>
    <p:sldId id="344" r:id="rId59"/>
    <p:sldId id="346" r:id="rId60"/>
    <p:sldId id="347" r:id="rId61"/>
    <p:sldId id="349" r:id="rId62"/>
    <p:sldId id="350" r:id="rId63"/>
    <p:sldId id="296" r:id="rId64"/>
    <p:sldId id="359" r:id="rId65"/>
    <p:sldId id="358" r:id="rId66"/>
    <p:sldId id="357" r:id="rId67"/>
    <p:sldId id="275" r:id="rId68"/>
  </p:sldIdLst>
  <p:sldSz cx="12192000" cy="6858000"/>
  <p:notesSz cx="6900863" cy="9291638"/>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53704" autoAdjust="0"/>
  </p:normalViewPr>
  <p:slideViewPr>
    <p:cSldViewPr snapToGrid="0">
      <p:cViewPr varScale="1">
        <p:scale>
          <a:sx n="27" d="100"/>
          <a:sy n="27" d="100"/>
        </p:scale>
        <p:origin x="1766"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7" d="100"/>
          <a:sy n="87" d="100"/>
        </p:scale>
        <p:origin x="383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8425" y="0"/>
            <a:ext cx="2990850" cy="465138"/>
          </a:xfrm>
          <a:prstGeom prst="rect">
            <a:avLst/>
          </a:prstGeom>
        </p:spPr>
        <p:txBody>
          <a:bodyPr vert="horz" lIns="91440" tIns="45720" rIns="91440" bIns="45720" rtlCol="0"/>
          <a:lstStyle>
            <a:lvl1pPr algn="r">
              <a:defRPr sz="1200"/>
            </a:lvl1pPr>
          </a:lstStyle>
          <a:p>
            <a:fld id="{5125F4CB-8D3D-4D1C-A828-AFF4C2404266}" type="datetimeFigureOut">
              <a:rPr lang="en-US" smtClean="0"/>
              <a:t>8/29/2016</a:t>
            </a:fld>
            <a:endParaRPr lang="en-US"/>
          </a:p>
        </p:txBody>
      </p:sp>
      <p:sp>
        <p:nvSpPr>
          <p:cNvPr id="4" name="Slide Image Placeholder 3"/>
          <p:cNvSpPr>
            <a:spLocks noGrp="1" noRot="1" noChangeAspect="1"/>
          </p:cNvSpPr>
          <p:nvPr>
            <p:ph type="sldImg" idx="2"/>
          </p:nvPr>
        </p:nvSpPr>
        <p:spPr>
          <a:xfrm>
            <a:off x="663575" y="1162050"/>
            <a:ext cx="5573713" cy="313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0563" y="4471988"/>
            <a:ext cx="5519737" cy="36576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6500"/>
            <a:ext cx="29908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8425" y="8826500"/>
            <a:ext cx="2990850" cy="465138"/>
          </a:xfrm>
          <a:prstGeom prst="rect">
            <a:avLst/>
          </a:prstGeom>
        </p:spPr>
        <p:txBody>
          <a:bodyPr vert="horz" lIns="91440" tIns="45720" rIns="91440" bIns="45720" rtlCol="0" anchor="b"/>
          <a:lstStyle>
            <a:lvl1pPr algn="r">
              <a:defRPr sz="1200"/>
            </a:lvl1pPr>
          </a:lstStyle>
          <a:p>
            <a:fld id="{CDF1BACD-02E1-4C38-BFD0-B24A524C2A14}" type="slidenum">
              <a:rPr lang="en-US" smtClean="0"/>
              <a:t>‹#›</a:t>
            </a:fld>
            <a:endParaRPr lang="en-US"/>
          </a:p>
        </p:txBody>
      </p:sp>
    </p:spTree>
    <p:extLst>
      <p:ext uri="{BB962C8B-B14F-4D97-AF65-F5344CB8AC3E}">
        <p14:creationId xmlns:p14="http://schemas.microsoft.com/office/powerpoint/2010/main" val="276252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67.xml"/><Relationship Id="rId5" Type="http://schemas.openxmlformats.org/officeDocument/2006/relationships/hyperlink" Target="https://www.gpo.gov/fdsys/search/pagedetails.action?granuleId=CRPT-104hrpt736&amp;packageId=CRPT-104hrpt736" TargetMode="External"/><Relationship Id="rId4" Type="http://schemas.openxmlformats.org/officeDocument/2006/relationships/hyperlink" Target="https://www.gpo.gov/fdsys/granule/CFR-2012-title32-vol5/CFR-2012-title32-vol5-sec701-115/content-detail.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1</a:t>
            </a:fld>
            <a:endParaRPr lang="en-US"/>
          </a:p>
        </p:txBody>
      </p:sp>
    </p:spTree>
    <p:extLst>
      <p:ext uri="{BB962C8B-B14F-4D97-AF65-F5344CB8AC3E}">
        <p14:creationId xmlns:p14="http://schemas.microsoft.com/office/powerpoint/2010/main" val="129290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10</a:t>
            </a:fld>
            <a:endParaRPr lang="en-US"/>
          </a:p>
        </p:txBody>
      </p:sp>
    </p:spTree>
    <p:extLst>
      <p:ext uri="{BB962C8B-B14F-4D97-AF65-F5344CB8AC3E}">
        <p14:creationId xmlns:p14="http://schemas.microsoft.com/office/powerpoint/2010/main" val="360647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DF1BACD-02E1-4C38-BFD0-B24A524C2A14}" type="slidenum">
              <a:rPr lang="en-US" smtClean="0"/>
              <a:t>11</a:t>
            </a:fld>
            <a:endParaRPr lang="en-US"/>
          </a:p>
        </p:txBody>
      </p:sp>
    </p:spTree>
    <p:extLst>
      <p:ext uri="{BB962C8B-B14F-4D97-AF65-F5344CB8AC3E}">
        <p14:creationId xmlns:p14="http://schemas.microsoft.com/office/powerpoint/2010/main" val="227595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12</a:t>
            </a:fld>
            <a:endParaRPr lang="en-US"/>
          </a:p>
        </p:txBody>
      </p:sp>
    </p:spTree>
    <p:extLst>
      <p:ext uri="{BB962C8B-B14F-4D97-AF65-F5344CB8AC3E}">
        <p14:creationId xmlns:p14="http://schemas.microsoft.com/office/powerpoint/2010/main" val="286004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13</a:t>
            </a:fld>
            <a:endParaRPr lang="en-US"/>
          </a:p>
        </p:txBody>
      </p:sp>
    </p:spTree>
    <p:extLst>
      <p:ext uri="{BB962C8B-B14F-4D97-AF65-F5344CB8AC3E}">
        <p14:creationId xmlns:p14="http://schemas.microsoft.com/office/powerpoint/2010/main" val="16190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14</a:t>
            </a:fld>
            <a:endParaRPr lang="en-US"/>
          </a:p>
        </p:txBody>
      </p:sp>
    </p:spTree>
    <p:extLst>
      <p:ext uri="{BB962C8B-B14F-4D97-AF65-F5344CB8AC3E}">
        <p14:creationId xmlns:p14="http://schemas.microsoft.com/office/powerpoint/2010/main" val="177068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15</a:t>
            </a:fld>
            <a:endParaRPr lang="en-US"/>
          </a:p>
        </p:txBody>
      </p:sp>
    </p:spTree>
    <p:extLst>
      <p:ext uri="{BB962C8B-B14F-4D97-AF65-F5344CB8AC3E}">
        <p14:creationId xmlns:p14="http://schemas.microsoft.com/office/powerpoint/2010/main" val="370211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16</a:t>
            </a:fld>
            <a:endParaRPr lang="en-US"/>
          </a:p>
        </p:txBody>
      </p:sp>
    </p:spTree>
    <p:extLst>
      <p:ext uri="{BB962C8B-B14F-4D97-AF65-F5344CB8AC3E}">
        <p14:creationId xmlns:p14="http://schemas.microsoft.com/office/powerpoint/2010/main" val="5784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17</a:t>
            </a:fld>
            <a:endParaRPr lang="en-US"/>
          </a:p>
        </p:txBody>
      </p:sp>
    </p:spTree>
    <p:extLst>
      <p:ext uri="{BB962C8B-B14F-4D97-AF65-F5344CB8AC3E}">
        <p14:creationId xmlns:p14="http://schemas.microsoft.com/office/powerpoint/2010/main" val="302086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endParaRPr lang="en-US" b="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18</a:t>
            </a:fld>
            <a:endParaRPr lang="en-US"/>
          </a:p>
        </p:txBody>
      </p:sp>
    </p:spTree>
    <p:extLst>
      <p:ext uri="{BB962C8B-B14F-4D97-AF65-F5344CB8AC3E}">
        <p14:creationId xmlns:p14="http://schemas.microsoft.com/office/powerpoint/2010/main" val="711590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19</a:t>
            </a:fld>
            <a:endParaRPr lang="en-US"/>
          </a:p>
        </p:txBody>
      </p:sp>
    </p:spTree>
    <p:extLst>
      <p:ext uri="{BB962C8B-B14F-4D97-AF65-F5344CB8AC3E}">
        <p14:creationId xmlns:p14="http://schemas.microsoft.com/office/powerpoint/2010/main" val="131296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2</a:t>
            </a:fld>
            <a:endParaRPr lang="en-US"/>
          </a:p>
        </p:txBody>
      </p:sp>
    </p:spTree>
    <p:extLst>
      <p:ext uri="{BB962C8B-B14F-4D97-AF65-F5344CB8AC3E}">
        <p14:creationId xmlns:p14="http://schemas.microsoft.com/office/powerpoint/2010/main" val="2296821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20</a:t>
            </a:fld>
            <a:endParaRPr lang="en-US"/>
          </a:p>
        </p:txBody>
      </p:sp>
    </p:spTree>
    <p:extLst>
      <p:ext uri="{BB962C8B-B14F-4D97-AF65-F5344CB8AC3E}">
        <p14:creationId xmlns:p14="http://schemas.microsoft.com/office/powerpoint/2010/main" val="9566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C64B1C9D-E2B5-4C5F-BEFB-A2F2AC7F08DC}" type="slidenum">
              <a:rPr lang="en-US" smtClean="0"/>
              <a:t>21</a:t>
            </a:fld>
            <a:endParaRPr lang="en-US"/>
          </a:p>
        </p:txBody>
      </p:sp>
    </p:spTree>
    <p:extLst>
      <p:ext uri="{BB962C8B-B14F-4D97-AF65-F5344CB8AC3E}">
        <p14:creationId xmlns:p14="http://schemas.microsoft.com/office/powerpoint/2010/main" val="91161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22</a:t>
            </a:fld>
            <a:endParaRPr lang="en-US"/>
          </a:p>
        </p:txBody>
      </p:sp>
    </p:spTree>
    <p:extLst>
      <p:ext uri="{BB962C8B-B14F-4D97-AF65-F5344CB8AC3E}">
        <p14:creationId xmlns:p14="http://schemas.microsoft.com/office/powerpoint/2010/main" val="964262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23</a:t>
            </a:fld>
            <a:endParaRPr lang="en-US"/>
          </a:p>
        </p:txBody>
      </p:sp>
    </p:spTree>
    <p:extLst>
      <p:ext uri="{BB962C8B-B14F-4D97-AF65-F5344CB8AC3E}">
        <p14:creationId xmlns:p14="http://schemas.microsoft.com/office/powerpoint/2010/main" val="3253943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24</a:t>
            </a:fld>
            <a:endParaRPr lang="en-US"/>
          </a:p>
        </p:txBody>
      </p:sp>
    </p:spTree>
    <p:extLst>
      <p:ext uri="{BB962C8B-B14F-4D97-AF65-F5344CB8AC3E}">
        <p14:creationId xmlns:p14="http://schemas.microsoft.com/office/powerpoint/2010/main" val="375553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25</a:t>
            </a:fld>
            <a:endParaRPr lang="en-US"/>
          </a:p>
        </p:txBody>
      </p:sp>
    </p:spTree>
    <p:extLst>
      <p:ext uri="{BB962C8B-B14F-4D97-AF65-F5344CB8AC3E}">
        <p14:creationId xmlns:p14="http://schemas.microsoft.com/office/powerpoint/2010/main" val="104988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26</a:t>
            </a:fld>
            <a:endParaRPr lang="en-US"/>
          </a:p>
        </p:txBody>
      </p:sp>
    </p:spTree>
    <p:extLst>
      <p:ext uri="{BB962C8B-B14F-4D97-AF65-F5344CB8AC3E}">
        <p14:creationId xmlns:p14="http://schemas.microsoft.com/office/powerpoint/2010/main" val="233759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27</a:t>
            </a:fld>
            <a:endParaRPr lang="en-US"/>
          </a:p>
        </p:txBody>
      </p:sp>
    </p:spTree>
    <p:extLst>
      <p:ext uri="{BB962C8B-B14F-4D97-AF65-F5344CB8AC3E}">
        <p14:creationId xmlns:p14="http://schemas.microsoft.com/office/powerpoint/2010/main" val="1054342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F1BACD-02E1-4C38-BFD0-B24A524C2A14}" type="slidenum">
              <a:rPr lang="en-US" smtClean="0"/>
              <a:t>28</a:t>
            </a:fld>
            <a:endParaRPr lang="en-US"/>
          </a:p>
        </p:txBody>
      </p:sp>
    </p:spTree>
    <p:extLst>
      <p:ext uri="{BB962C8B-B14F-4D97-AF65-F5344CB8AC3E}">
        <p14:creationId xmlns:p14="http://schemas.microsoft.com/office/powerpoint/2010/main" val="1571857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29</a:t>
            </a:fld>
            <a:endParaRPr lang="en-US"/>
          </a:p>
        </p:txBody>
      </p:sp>
    </p:spTree>
    <p:extLst>
      <p:ext uri="{BB962C8B-B14F-4D97-AF65-F5344CB8AC3E}">
        <p14:creationId xmlns:p14="http://schemas.microsoft.com/office/powerpoint/2010/main" val="59092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3</a:t>
            </a:fld>
            <a:endParaRPr lang="en-US"/>
          </a:p>
        </p:txBody>
      </p:sp>
    </p:spTree>
    <p:extLst>
      <p:ext uri="{BB962C8B-B14F-4D97-AF65-F5344CB8AC3E}">
        <p14:creationId xmlns:p14="http://schemas.microsoft.com/office/powerpoint/2010/main" val="2968289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30</a:t>
            </a:fld>
            <a:endParaRPr lang="en-US"/>
          </a:p>
        </p:txBody>
      </p:sp>
    </p:spTree>
    <p:extLst>
      <p:ext uri="{BB962C8B-B14F-4D97-AF65-F5344CB8AC3E}">
        <p14:creationId xmlns:p14="http://schemas.microsoft.com/office/powerpoint/2010/main" val="907339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F1BACD-02E1-4C38-BFD0-B24A524C2A14}" type="slidenum">
              <a:rPr lang="en-US" smtClean="0"/>
              <a:t>31</a:t>
            </a:fld>
            <a:endParaRPr lang="en-US"/>
          </a:p>
        </p:txBody>
      </p:sp>
    </p:spTree>
    <p:extLst>
      <p:ext uri="{BB962C8B-B14F-4D97-AF65-F5344CB8AC3E}">
        <p14:creationId xmlns:p14="http://schemas.microsoft.com/office/powerpoint/2010/main" val="230431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32</a:t>
            </a:fld>
            <a:endParaRPr lang="en-US"/>
          </a:p>
        </p:txBody>
      </p:sp>
    </p:spTree>
    <p:extLst>
      <p:ext uri="{BB962C8B-B14F-4D97-AF65-F5344CB8AC3E}">
        <p14:creationId xmlns:p14="http://schemas.microsoft.com/office/powerpoint/2010/main" val="2341240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33</a:t>
            </a:fld>
            <a:endParaRPr lang="en-US"/>
          </a:p>
        </p:txBody>
      </p:sp>
    </p:spTree>
    <p:extLst>
      <p:ext uri="{BB962C8B-B14F-4D97-AF65-F5344CB8AC3E}">
        <p14:creationId xmlns:p14="http://schemas.microsoft.com/office/powerpoint/2010/main" val="3446369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34</a:t>
            </a:fld>
            <a:endParaRPr lang="en-US"/>
          </a:p>
        </p:txBody>
      </p:sp>
    </p:spTree>
    <p:extLst>
      <p:ext uri="{BB962C8B-B14F-4D97-AF65-F5344CB8AC3E}">
        <p14:creationId xmlns:p14="http://schemas.microsoft.com/office/powerpoint/2010/main" val="788926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35</a:t>
            </a:fld>
            <a:endParaRPr lang="en-US"/>
          </a:p>
        </p:txBody>
      </p:sp>
    </p:spTree>
    <p:extLst>
      <p:ext uri="{BB962C8B-B14F-4D97-AF65-F5344CB8AC3E}">
        <p14:creationId xmlns:p14="http://schemas.microsoft.com/office/powerpoint/2010/main" val="3862372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36</a:t>
            </a:fld>
            <a:endParaRPr lang="en-US"/>
          </a:p>
        </p:txBody>
      </p:sp>
    </p:spTree>
    <p:extLst>
      <p:ext uri="{BB962C8B-B14F-4D97-AF65-F5344CB8AC3E}">
        <p14:creationId xmlns:p14="http://schemas.microsoft.com/office/powerpoint/2010/main" val="682776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37</a:t>
            </a:fld>
            <a:endParaRPr lang="en-US"/>
          </a:p>
        </p:txBody>
      </p:sp>
    </p:spTree>
    <p:extLst>
      <p:ext uri="{BB962C8B-B14F-4D97-AF65-F5344CB8AC3E}">
        <p14:creationId xmlns:p14="http://schemas.microsoft.com/office/powerpoint/2010/main" val="1697168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38</a:t>
            </a:fld>
            <a:endParaRPr lang="en-US"/>
          </a:p>
        </p:txBody>
      </p:sp>
    </p:spTree>
    <p:extLst>
      <p:ext uri="{BB962C8B-B14F-4D97-AF65-F5344CB8AC3E}">
        <p14:creationId xmlns:p14="http://schemas.microsoft.com/office/powerpoint/2010/main" val="3595597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39</a:t>
            </a:fld>
            <a:endParaRPr lang="en-US"/>
          </a:p>
        </p:txBody>
      </p:sp>
    </p:spTree>
    <p:extLst>
      <p:ext uri="{BB962C8B-B14F-4D97-AF65-F5344CB8AC3E}">
        <p14:creationId xmlns:p14="http://schemas.microsoft.com/office/powerpoint/2010/main" val="344962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4</a:t>
            </a:fld>
            <a:endParaRPr lang="en-US"/>
          </a:p>
        </p:txBody>
      </p:sp>
    </p:spTree>
    <p:extLst>
      <p:ext uri="{BB962C8B-B14F-4D97-AF65-F5344CB8AC3E}">
        <p14:creationId xmlns:p14="http://schemas.microsoft.com/office/powerpoint/2010/main" val="947277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40</a:t>
            </a:fld>
            <a:endParaRPr lang="en-US"/>
          </a:p>
        </p:txBody>
      </p:sp>
    </p:spTree>
    <p:extLst>
      <p:ext uri="{BB962C8B-B14F-4D97-AF65-F5344CB8AC3E}">
        <p14:creationId xmlns:p14="http://schemas.microsoft.com/office/powerpoint/2010/main" val="1755943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41</a:t>
            </a:fld>
            <a:endParaRPr lang="en-US"/>
          </a:p>
        </p:txBody>
      </p:sp>
    </p:spTree>
    <p:extLst>
      <p:ext uri="{BB962C8B-B14F-4D97-AF65-F5344CB8AC3E}">
        <p14:creationId xmlns:p14="http://schemas.microsoft.com/office/powerpoint/2010/main" val="2753700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42</a:t>
            </a:fld>
            <a:endParaRPr lang="en-US"/>
          </a:p>
        </p:txBody>
      </p:sp>
    </p:spTree>
    <p:extLst>
      <p:ext uri="{BB962C8B-B14F-4D97-AF65-F5344CB8AC3E}">
        <p14:creationId xmlns:p14="http://schemas.microsoft.com/office/powerpoint/2010/main" val="593120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43</a:t>
            </a:fld>
            <a:endParaRPr lang="en-US"/>
          </a:p>
        </p:txBody>
      </p:sp>
    </p:spTree>
    <p:extLst>
      <p:ext uri="{BB962C8B-B14F-4D97-AF65-F5344CB8AC3E}">
        <p14:creationId xmlns:p14="http://schemas.microsoft.com/office/powerpoint/2010/main" val="2123609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44</a:t>
            </a:fld>
            <a:endParaRPr lang="en-US"/>
          </a:p>
        </p:txBody>
      </p:sp>
    </p:spTree>
    <p:extLst>
      <p:ext uri="{BB962C8B-B14F-4D97-AF65-F5344CB8AC3E}">
        <p14:creationId xmlns:p14="http://schemas.microsoft.com/office/powerpoint/2010/main" val="738777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C64B1C9D-E2B5-4C5F-BEFB-A2F2AC7F08DC}" type="slidenum">
              <a:rPr lang="en-US" smtClean="0"/>
              <a:t>45</a:t>
            </a:fld>
            <a:endParaRPr lang="en-US"/>
          </a:p>
        </p:txBody>
      </p:sp>
    </p:spTree>
    <p:extLst>
      <p:ext uri="{BB962C8B-B14F-4D97-AF65-F5344CB8AC3E}">
        <p14:creationId xmlns:p14="http://schemas.microsoft.com/office/powerpoint/2010/main" val="3491397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46</a:t>
            </a:fld>
            <a:endParaRPr lang="en-US"/>
          </a:p>
        </p:txBody>
      </p:sp>
    </p:spTree>
    <p:extLst>
      <p:ext uri="{BB962C8B-B14F-4D97-AF65-F5344CB8AC3E}">
        <p14:creationId xmlns:p14="http://schemas.microsoft.com/office/powerpoint/2010/main" val="4164205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47</a:t>
            </a:fld>
            <a:endParaRPr lang="en-US"/>
          </a:p>
        </p:txBody>
      </p:sp>
    </p:spTree>
    <p:extLst>
      <p:ext uri="{BB962C8B-B14F-4D97-AF65-F5344CB8AC3E}">
        <p14:creationId xmlns:p14="http://schemas.microsoft.com/office/powerpoint/2010/main" val="2251244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48</a:t>
            </a:fld>
            <a:endParaRPr lang="en-US"/>
          </a:p>
        </p:txBody>
      </p:sp>
    </p:spTree>
    <p:extLst>
      <p:ext uri="{BB962C8B-B14F-4D97-AF65-F5344CB8AC3E}">
        <p14:creationId xmlns:p14="http://schemas.microsoft.com/office/powerpoint/2010/main" val="2317847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49</a:t>
            </a:fld>
            <a:endParaRPr lang="en-US"/>
          </a:p>
        </p:txBody>
      </p:sp>
    </p:spTree>
    <p:extLst>
      <p:ext uri="{BB962C8B-B14F-4D97-AF65-F5344CB8AC3E}">
        <p14:creationId xmlns:p14="http://schemas.microsoft.com/office/powerpoint/2010/main" val="210813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5</a:t>
            </a:fld>
            <a:endParaRPr lang="en-US"/>
          </a:p>
        </p:txBody>
      </p:sp>
    </p:spTree>
    <p:extLst>
      <p:ext uri="{BB962C8B-B14F-4D97-AF65-F5344CB8AC3E}">
        <p14:creationId xmlns:p14="http://schemas.microsoft.com/office/powerpoint/2010/main" val="1458346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50</a:t>
            </a:fld>
            <a:endParaRPr lang="en-US"/>
          </a:p>
        </p:txBody>
      </p:sp>
    </p:spTree>
    <p:extLst>
      <p:ext uri="{BB962C8B-B14F-4D97-AF65-F5344CB8AC3E}">
        <p14:creationId xmlns:p14="http://schemas.microsoft.com/office/powerpoint/2010/main" val="2040002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51</a:t>
            </a:fld>
            <a:endParaRPr lang="en-US"/>
          </a:p>
        </p:txBody>
      </p:sp>
    </p:spTree>
    <p:extLst>
      <p:ext uri="{BB962C8B-B14F-4D97-AF65-F5344CB8AC3E}">
        <p14:creationId xmlns:p14="http://schemas.microsoft.com/office/powerpoint/2010/main" val="1903729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52</a:t>
            </a:fld>
            <a:endParaRPr lang="en-US"/>
          </a:p>
        </p:txBody>
      </p:sp>
    </p:spTree>
    <p:extLst>
      <p:ext uri="{BB962C8B-B14F-4D97-AF65-F5344CB8AC3E}">
        <p14:creationId xmlns:p14="http://schemas.microsoft.com/office/powerpoint/2010/main" val="21319020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53</a:t>
            </a:fld>
            <a:endParaRPr lang="en-US"/>
          </a:p>
        </p:txBody>
      </p:sp>
    </p:spTree>
    <p:extLst>
      <p:ext uri="{BB962C8B-B14F-4D97-AF65-F5344CB8AC3E}">
        <p14:creationId xmlns:p14="http://schemas.microsoft.com/office/powerpoint/2010/main" val="18857589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54</a:t>
            </a:fld>
            <a:endParaRPr lang="en-US"/>
          </a:p>
        </p:txBody>
      </p:sp>
    </p:spTree>
    <p:extLst>
      <p:ext uri="{BB962C8B-B14F-4D97-AF65-F5344CB8AC3E}">
        <p14:creationId xmlns:p14="http://schemas.microsoft.com/office/powerpoint/2010/main" val="3168975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55</a:t>
            </a:fld>
            <a:endParaRPr lang="en-US"/>
          </a:p>
        </p:txBody>
      </p:sp>
    </p:spTree>
    <p:extLst>
      <p:ext uri="{BB962C8B-B14F-4D97-AF65-F5344CB8AC3E}">
        <p14:creationId xmlns:p14="http://schemas.microsoft.com/office/powerpoint/2010/main" val="328698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56</a:t>
            </a:fld>
            <a:endParaRPr lang="en-US"/>
          </a:p>
        </p:txBody>
      </p:sp>
    </p:spTree>
    <p:extLst>
      <p:ext uri="{BB962C8B-B14F-4D97-AF65-F5344CB8AC3E}">
        <p14:creationId xmlns:p14="http://schemas.microsoft.com/office/powerpoint/2010/main" val="4199621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57</a:t>
            </a:fld>
            <a:endParaRPr lang="en-US"/>
          </a:p>
        </p:txBody>
      </p:sp>
    </p:spTree>
    <p:extLst>
      <p:ext uri="{BB962C8B-B14F-4D97-AF65-F5344CB8AC3E}">
        <p14:creationId xmlns:p14="http://schemas.microsoft.com/office/powerpoint/2010/main" val="2122164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58</a:t>
            </a:fld>
            <a:endParaRPr lang="en-US"/>
          </a:p>
        </p:txBody>
      </p:sp>
    </p:spTree>
    <p:extLst>
      <p:ext uri="{BB962C8B-B14F-4D97-AF65-F5344CB8AC3E}">
        <p14:creationId xmlns:p14="http://schemas.microsoft.com/office/powerpoint/2010/main" val="11786828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C64B1C9D-E2B5-4C5F-BEFB-A2F2AC7F08DC}" type="slidenum">
              <a:rPr lang="en-US" smtClean="0"/>
              <a:t>59</a:t>
            </a:fld>
            <a:endParaRPr lang="en-US"/>
          </a:p>
        </p:txBody>
      </p:sp>
    </p:spTree>
    <p:extLst>
      <p:ext uri="{BB962C8B-B14F-4D97-AF65-F5344CB8AC3E}">
        <p14:creationId xmlns:p14="http://schemas.microsoft.com/office/powerpoint/2010/main" val="121566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4B1C9D-E2B5-4C5F-BEFB-A2F2AC7F08DC}" type="slidenum">
              <a:rPr lang="en-US" smtClean="0"/>
              <a:t>6</a:t>
            </a:fld>
            <a:endParaRPr lang="en-US"/>
          </a:p>
        </p:txBody>
      </p:sp>
    </p:spTree>
    <p:extLst>
      <p:ext uri="{BB962C8B-B14F-4D97-AF65-F5344CB8AC3E}">
        <p14:creationId xmlns:p14="http://schemas.microsoft.com/office/powerpoint/2010/main" val="201220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C64B1C9D-E2B5-4C5F-BEFB-A2F2AC7F08DC}" type="slidenum">
              <a:rPr lang="en-US" smtClean="0"/>
              <a:t>60</a:t>
            </a:fld>
            <a:endParaRPr lang="en-US"/>
          </a:p>
        </p:txBody>
      </p:sp>
    </p:spTree>
    <p:extLst>
      <p:ext uri="{BB962C8B-B14F-4D97-AF65-F5344CB8AC3E}">
        <p14:creationId xmlns:p14="http://schemas.microsoft.com/office/powerpoint/2010/main" val="20532847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C64B1C9D-E2B5-4C5F-BEFB-A2F2AC7F08DC}" type="slidenum">
              <a:rPr lang="en-US" smtClean="0"/>
              <a:t>61</a:t>
            </a:fld>
            <a:endParaRPr lang="en-US"/>
          </a:p>
        </p:txBody>
      </p:sp>
    </p:spTree>
    <p:extLst>
      <p:ext uri="{BB962C8B-B14F-4D97-AF65-F5344CB8AC3E}">
        <p14:creationId xmlns:p14="http://schemas.microsoft.com/office/powerpoint/2010/main" val="1096043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62</a:t>
            </a:fld>
            <a:endParaRPr lang="en-US"/>
          </a:p>
        </p:txBody>
      </p:sp>
    </p:spTree>
    <p:extLst>
      <p:ext uri="{BB962C8B-B14F-4D97-AF65-F5344CB8AC3E}">
        <p14:creationId xmlns:p14="http://schemas.microsoft.com/office/powerpoint/2010/main" val="1038681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4B1C9D-E2B5-4C5F-BEFB-A2F2AC7F08DC}" type="slidenum">
              <a:rPr lang="en-US" smtClean="0"/>
              <a:t>63</a:t>
            </a:fld>
            <a:endParaRPr lang="en-US"/>
          </a:p>
        </p:txBody>
      </p:sp>
    </p:spTree>
    <p:extLst>
      <p:ext uri="{BB962C8B-B14F-4D97-AF65-F5344CB8AC3E}">
        <p14:creationId xmlns:p14="http://schemas.microsoft.com/office/powerpoint/2010/main" val="12966523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64</a:t>
            </a:fld>
            <a:endParaRPr lang="en-US"/>
          </a:p>
        </p:txBody>
      </p:sp>
    </p:spTree>
    <p:extLst>
      <p:ext uri="{BB962C8B-B14F-4D97-AF65-F5344CB8AC3E}">
        <p14:creationId xmlns:p14="http://schemas.microsoft.com/office/powerpoint/2010/main" val="2866638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65</a:t>
            </a:fld>
            <a:endParaRPr lang="en-US"/>
          </a:p>
        </p:txBody>
      </p:sp>
    </p:spTree>
    <p:extLst>
      <p:ext uri="{BB962C8B-B14F-4D97-AF65-F5344CB8AC3E}">
        <p14:creationId xmlns:p14="http://schemas.microsoft.com/office/powerpoint/2010/main" val="1219642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66</a:t>
            </a:fld>
            <a:endParaRPr lang="en-US"/>
          </a:p>
        </p:txBody>
      </p:sp>
    </p:spTree>
    <p:extLst>
      <p:ext uri="{BB962C8B-B14F-4D97-AF65-F5344CB8AC3E}">
        <p14:creationId xmlns:p14="http://schemas.microsoft.com/office/powerpoint/2010/main" val="36467337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Federal Trade Commission</a:t>
            </a:r>
          </a:p>
          <a:p>
            <a:r>
              <a:rPr lang="en-US" dirty="0" smtClean="0"/>
              <a:t>Protecting</a:t>
            </a:r>
            <a:r>
              <a:rPr lang="en-US" baseline="0" dirty="0" smtClean="0"/>
              <a:t> Personal Information: A guide for Business</a:t>
            </a:r>
            <a:endParaRPr lang="en-US" dirty="0" smtClean="0"/>
          </a:p>
          <a:p>
            <a:r>
              <a:rPr lang="en-US" dirty="0" smtClean="0"/>
              <a:t>https://www.ftc.gov/system/files/documents/plain-language/bus69-protecting-personal-information-guide-business_0.pdf</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Protected Personal Information (PPI) - 23 CFR 701.115 - </a:t>
            </a:r>
            <a:r>
              <a:rPr lang="en-US" dirty="0" smtClean="0">
                <a:hlinkClick r:id="rId4"/>
              </a:rPr>
              <a:t>https://www.gpo.gov/fdsys/granule/CFR-2012-title32-vol5/CFR-2012-title32-vol5-sec701-115/content-detail.html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Protected Health Information (PHI) – H. REPT. 104-736 - </a:t>
            </a:r>
            <a:r>
              <a:rPr lang="en-US" dirty="0" smtClean="0">
                <a:hlinkClick r:id="rId5"/>
              </a:rPr>
              <a:t>https://www.gpo.gov/fdsys/search/pagedetails.action?granuleId=CRPT-104hrpt736&amp;packageId=CRPT-104hrpt736</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http://www.networkworld.com/article/2995427/malware-cybercrime/how-much-is-your-stolen-personal-data-worth.html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Reference ISO 27001 Information Classification/Handling Matrix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DF1BACD-02E1-4C38-BFD0-B24A524C2A14}" type="slidenum">
              <a:rPr lang="en-US" smtClean="0"/>
              <a:t>67</a:t>
            </a:fld>
            <a:endParaRPr lang="en-US"/>
          </a:p>
        </p:txBody>
      </p:sp>
    </p:spTree>
    <p:extLst>
      <p:ext uri="{BB962C8B-B14F-4D97-AF65-F5344CB8AC3E}">
        <p14:creationId xmlns:p14="http://schemas.microsoft.com/office/powerpoint/2010/main" val="288237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4B1C9D-E2B5-4C5F-BEFB-A2F2AC7F08DC}" type="slidenum">
              <a:rPr lang="en-US" smtClean="0"/>
              <a:t>7</a:t>
            </a:fld>
            <a:endParaRPr lang="en-US"/>
          </a:p>
        </p:txBody>
      </p:sp>
    </p:spTree>
    <p:extLst>
      <p:ext uri="{BB962C8B-B14F-4D97-AF65-F5344CB8AC3E}">
        <p14:creationId xmlns:p14="http://schemas.microsoft.com/office/powerpoint/2010/main" val="158791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4B1C9D-E2B5-4C5F-BEFB-A2F2AC7F08DC}" type="slidenum">
              <a:rPr lang="en-US" smtClean="0"/>
              <a:t>8</a:t>
            </a:fld>
            <a:endParaRPr lang="en-US"/>
          </a:p>
        </p:txBody>
      </p:sp>
    </p:spTree>
    <p:extLst>
      <p:ext uri="{BB962C8B-B14F-4D97-AF65-F5344CB8AC3E}">
        <p14:creationId xmlns:p14="http://schemas.microsoft.com/office/powerpoint/2010/main" val="132888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4B1C9D-E2B5-4C5F-BEFB-A2F2AC7F08DC}" type="slidenum">
              <a:rPr lang="en-US" smtClean="0"/>
              <a:t>9</a:t>
            </a:fld>
            <a:endParaRPr lang="en-US"/>
          </a:p>
        </p:txBody>
      </p:sp>
    </p:spTree>
    <p:extLst>
      <p:ext uri="{BB962C8B-B14F-4D97-AF65-F5344CB8AC3E}">
        <p14:creationId xmlns:p14="http://schemas.microsoft.com/office/powerpoint/2010/main" val="340582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600200"/>
            <a:ext cx="9753600" cy="4156788"/>
          </a:xfrm>
        </p:spPr>
        <p:txBody>
          <a:bodyPr vert="eaVert"/>
          <a:lstStyle>
            <a:lvl2pPr>
              <a:defRPr sz="3000"/>
            </a:lvl2pPr>
            <a:lvl3pPr>
              <a:defRPr sz="2800"/>
            </a:lvl3pPr>
            <a:lvl4pPr>
              <a:defRPr sz="2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1004050"/>
            <a:ext cx="2438400" cy="5088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1004050"/>
            <a:ext cx="7112000" cy="5088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394719"/>
            <a:ext cx="9728720" cy="13970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1219200" y="2893297"/>
            <a:ext cx="9728720" cy="1538744"/>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19200" y="1600200"/>
            <a:ext cx="4775200" cy="4495800"/>
          </a:xfrm>
        </p:spPr>
        <p:txBody>
          <a:bodyPr/>
          <a:lstStyle>
            <a:lvl1pPr>
              <a:defRPr sz="2800"/>
            </a:lvl1pPr>
            <a:lvl2pPr>
              <a:defRPr sz="26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4775200" cy="4495800"/>
          </a:xfrm>
        </p:spPr>
        <p:txBody>
          <a:bodyPr/>
          <a:lstStyle>
            <a:lvl1pPr>
              <a:defRPr sz="2800"/>
            </a:lvl1pPr>
            <a:lvl2pPr>
              <a:defRPr sz="26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1641" y="968188"/>
            <a:ext cx="9741160" cy="64668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06758" y="1732343"/>
            <a:ext cx="47897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6758" y="2372106"/>
            <a:ext cx="4789759" cy="380604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32343"/>
            <a:ext cx="4804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372106"/>
            <a:ext cx="4804315" cy="379671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199" y="924645"/>
            <a:ext cx="3401484" cy="1063690"/>
          </a:xfrm>
        </p:spPr>
        <p:txBody>
          <a:bodyPr anchor="b"/>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4901681" y="915315"/>
            <a:ext cx="6083561" cy="5206482"/>
          </a:xfrm>
        </p:spPr>
        <p:txBody>
          <a:bodyPr/>
          <a:lstStyle>
            <a:lvl1pPr>
              <a:defRPr sz="3200"/>
            </a:lvl1pPr>
            <a:lvl2pPr>
              <a:defRPr sz="2800"/>
            </a:lvl2pPr>
            <a:lvl3pPr>
              <a:defRPr sz="26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06759" y="1988335"/>
            <a:ext cx="3413925" cy="418774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7306" y="4834887"/>
            <a:ext cx="9069355" cy="547415"/>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604866" y="995081"/>
            <a:ext cx="9106677" cy="37683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617306" y="5400963"/>
            <a:ext cx="9069355" cy="777421"/>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030945"/>
            <a:ext cx="9753600" cy="601853"/>
          </a:xfrm>
          <a:prstGeom prst="rect">
            <a:avLst/>
          </a:prstGeom>
          <a:noFill/>
          <a:ln w="9525">
            <a:noFill/>
            <a:miter lim="800000"/>
            <a:headEnd/>
            <a:tailEnd/>
          </a:ln>
          <a:effectLst>
            <a:outerShdw blurRad="63500" dist="46662" dir="2115817"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1219200" y="1779500"/>
            <a:ext cx="9753600" cy="4495800"/>
          </a:xfrm>
          <a:prstGeom prst="rect">
            <a:avLst/>
          </a:prstGeom>
          <a:noFill/>
          <a:ln w="9525">
            <a:noFill/>
            <a:miter lim="800000"/>
            <a:headEnd/>
            <a:tailEnd/>
          </a:ln>
          <a:effectLst>
            <a:outerShdw blurRad="63500" dist="46662" dir="2115817" algn="ctr" rotWithShape="0">
              <a:schemeClr val="tx1">
                <a:alpha val="74998"/>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66366" y="45480"/>
            <a:ext cx="2171212" cy="9553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9" charset="-128"/>
        </a:defRPr>
      </a:lvl2pPr>
      <a:lvl3pPr marL="1143000" indent="-228600" algn="l" rtl="0" eaLnBrk="1" fontAlgn="base" hangingPunct="1">
        <a:spcBef>
          <a:spcPct val="20000"/>
        </a:spcBef>
        <a:spcAft>
          <a:spcPct val="0"/>
        </a:spcAft>
        <a:buChar char="•"/>
        <a:defRPr sz="2600">
          <a:solidFill>
            <a:schemeClr val="bg1"/>
          </a:solidFill>
          <a:latin typeface="+mn-lt"/>
          <a:ea typeface="ＭＳ Ｐゴシック" pitchFamily="-109" charset="-128"/>
        </a:defRPr>
      </a:lvl3pPr>
      <a:lvl4pPr marL="16002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4pPr>
      <a:lvl5pPr marL="20574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a:t>What You Should Know About IT Security</a:t>
            </a:r>
            <a:endParaRPr lang="en-US" sz="5400" dirty="0"/>
          </a:p>
        </p:txBody>
      </p:sp>
    </p:spTree>
    <p:extLst>
      <p:ext uri="{BB962C8B-B14F-4D97-AF65-F5344CB8AC3E}">
        <p14:creationId xmlns:p14="http://schemas.microsoft.com/office/powerpoint/2010/main" val="719501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a:t>
            </a:r>
            <a:endParaRPr lang="en-US" dirty="0"/>
          </a:p>
        </p:txBody>
      </p:sp>
      <p:sp>
        <p:nvSpPr>
          <p:cNvPr id="3" name="Content Placeholder 2"/>
          <p:cNvSpPr>
            <a:spLocks noGrp="1"/>
          </p:cNvSpPr>
          <p:nvPr>
            <p:ph idx="1"/>
          </p:nvPr>
        </p:nvSpPr>
        <p:spPr>
          <a:xfrm>
            <a:off x="1219200" y="1779500"/>
            <a:ext cx="9753600" cy="3373268"/>
          </a:xfrm>
        </p:spPr>
        <p:txBody>
          <a:bodyPr>
            <a:noAutofit/>
          </a:bodyPr>
          <a:lstStyle/>
          <a:p>
            <a:pPr marL="0" indent="0">
              <a:buNone/>
            </a:pPr>
            <a:r>
              <a:rPr lang="en-US" dirty="0">
                <a:solidFill>
                  <a:srgbClr val="FFC000"/>
                </a:solidFill>
              </a:rPr>
              <a:t>Your colleague keeps a spreadsheet of graduate students who participate in a study at your campus, containing the names, addresses, birthdates, and social security numbers of all the participants.  You notice the file when you are looking through a commonly shared network folder where everyone has access to it.  What should you do?</a:t>
            </a:r>
          </a:p>
        </p:txBody>
      </p:sp>
    </p:spTree>
    <p:extLst>
      <p:ext uri="{BB962C8B-B14F-4D97-AF65-F5344CB8AC3E}">
        <p14:creationId xmlns:p14="http://schemas.microsoft.com/office/powerpoint/2010/main" val="2511148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3978782"/>
          </a:xfrm>
          <a:prstGeom prst="rect">
            <a:avLst/>
          </a:prstGeom>
        </p:spPr>
        <p:txBody>
          <a:bodyPr wrap="square">
            <a:spAutoFit/>
          </a:bodyPr>
          <a:lstStyle/>
          <a:p>
            <a:pPr marL="514350" marR="0" lvl="0" indent="-514350">
              <a:lnSpc>
                <a:spcPct val="107000"/>
              </a:lnSpc>
              <a:spcBef>
                <a:spcPct val="20000"/>
              </a:spcBef>
              <a:buFont typeface="+mj-lt"/>
              <a:buAutoNum type="alphaLcParenR"/>
            </a:pPr>
            <a:r>
              <a:rPr lang="en-US" sz="2800" dirty="0">
                <a:solidFill>
                  <a:srgbClr val="FFC000"/>
                </a:solidFill>
                <a:effectLst>
                  <a:outerShdw blurRad="50800" dist="38100" dir="2700000" algn="tl" rotWithShape="0">
                    <a:prstClr val="black">
                      <a:alpha val="40000"/>
                    </a:prstClr>
                  </a:outerShdw>
                </a:effectLst>
                <a:latin typeface="+mn-lt"/>
                <a:cs typeface="ＭＳ Ｐゴシック" charset="-128"/>
              </a:rPr>
              <a:t>Delete the file and tell you colleague he shouldn’t keep files like that on the network.</a:t>
            </a:r>
          </a:p>
          <a:p>
            <a:pPr marL="514350" marR="0" lvl="0" indent="-514350">
              <a:lnSpc>
                <a:spcPct val="107000"/>
              </a:lnSpc>
              <a:spcBef>
                <a:spcPct val="20000"/>
              </a:spcBef>
              <a:buFont typeface="+mj-lt"/>
              <a:buAutoNum type="alphaLcParenR"/>
            </a:pPr>
            <a:r>
              <a:rPr lang="en-US" sz="2800" dirty="0">
                <a:solidFill>
                  <a:srgbClr val="FFC000"/>
                </a:solidFill>
                <a:effectLst>
                  <a:outerShdw blurRad="50800" dist="38100" dir="2700000" algn="tl" rotWithShape="0">
                    <a:prstClr val="black">
                      <a:alpha val="40000"/>
                    </a:prstClr>
                  </a:outerShdw>
                </a:effectLst>
                <a:latin typeface="+mn-lt"/>
                <a:cs typeface="ＭＳ Ｐゴシック" charset="-128"/>
              </a:rPr>
              <a:t>Make a copy of the file and email it to his supervisor.</a:t>
            </a:r>
          </a:p>
          <a:p>
            <a:pPr marL="514350" marR="0" lvl="0" indent="-514350">
              <a:lnSpc>
                <a:spcPct val="107000"/>
              </a:lnSpc>
              <a:spcBef>
                <a:spcPct val="20000"/>
              </a:spcBef>
              <a:buFont typeface="+mj-lt"/>
              <a:buAutoNum type="alphaLcParenR"/>
            </a:pPr>
            <a:r>
              <a:rPr lang="en-US" sz="2800" dirty="0">
                <a:solidFill>
                  <a:srgbClr val="FFC000"/>
                </a:solidFill>
                <a:effectLst>
                  <a:outerShdw blurRad="50800" dist="38100" dir="2700000" algn="tl" rotWithShape="0">
                    <a:prstClr val="black">
                      <a:alpha val="40000"/>
                    </a:prstClr>
                  </a:outerShdw>
                </a:effectLst>
                <a:latin typeface="+mn-lt"/>
                <a:cs typeface="ＭＳ Ｐゴシック" charset="-128"/>
              </a:rPr>
              <a:t>Report the incident to your supervisor, and ensure it is followed up by someone responsible for information security in your organization.</a:t>
            </a:r>
          </a:p>
          <a:p>
            <a:pPr marL="514350" indent="-514350">
              <a:spcBef>
                <a:spcPct val="20000"/>
              </a:spcBef>
              <a:buFont typeface="+mj-lt"/>
              <a:buAutoNum type="alphaLcParenR"/>
            </a:pPr>
            <a:r>
              <a:rPr lang="en-US" sz="2800" dirty="0">
                <a:solidFill>
                  <a:srgbClr val="FFC000"/>
                </a:solidFill>
                <a:effectLst>
                  <a:outerShdw blurRad="50800" dist="38100" dir="2700000" algn="tl" rotWithShape="0">
                    <a:prstClr val="black">
                      <a:alpha val="40000"/>
                    </a:prstClr>
                  </a:outerShdw>
                </a:effectLst>
                <a:latin typeface="+mn-lt"/>
                <a:cs typeface="ＭＳ Ｐゴシック" charset="-128"/>
              </a:rPr>
              <a:t>Do nothing.  You didn’t put the file there, so it’s none of your business.</a:t>
            </a:r>
          </a:p>
        </p:txBody>
      </p:sp>
    </p:spTree>
    <p:extLst>
      <p:ext uri="{BB962C8B-B14F-4D97-AF65-F5344CB8AC3E}">
        <p14:creationId xmlns:p14="http://schemas.microsoft.com/office/powerpoint/2010/main" val="815187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Acceptable Use of Information Technology Resources</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The RF or SUNY campus may provide IT systems for official use</a:t>
            </a:r>
            <a:r>
              <a:rPr lang="en-US" sz="3600" dirty="0"/>
              <a:t>. This may include computing systems, tablets, cell phones, </a:t>
            </a:r>
            <a:r>
              <a:rPr lang="en-US" sz="3600" dirty="0" smtClean="0"/>
              <a:t>storage, and other devices.</a:t>
            </a:r>
            <a:endParaRPr lang="en-US" sz="3600" dirty="0"/>
          </a:p>
          <a:p>
            <a:pPr lvl="1">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121486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Acceptable Use of Information Technology Resources</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Users are responsible for reviewing, understanding,  and complying with policies, procedures and laws related to access, acceptable use, and security of RF Resources and RF Data.</a:t>
            </a:r>
            <a:endParaRPr lang="en-US" sz="3600" dirty="0"/>
          </a:p>
          <a:p>
            <a:pPr lvl="1">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1421729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Acceptable Use of Information Technology Resources</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lvl="1">
              <a:buFont typeface="Arial" panose="020B0604020202020204" pitchFamily="34" charset="0"/>
              <a:buChar char="•"/>
            </a:pPr>
            <a:r>
              <a:rPr lang="en-US" sz="3600" dirty="0" smtClean="0"/>
              <a:t>There </a:t>
            </a:r>
            <a:r>
              <a:rPr lang="en-US" sz="3600" dirty="0"/>
              <a:t>should be no expectation of personal privacy when using RF resources</a:t>
            </a:r>
            <a:r>
              <a:rPr lang="en-US" sz="3600" dirty="0" smtClean="0"/>
              <a:t>.  </a:t>
            </a:r>
            <a:endParaRPr lang="en-US" sz="3600" dirty="0"/>
          </a:p>
          <a:p>
            <a:pPr lvl="1">
              <a:buFont typeface="Arial" panose="020B0604020202020204" pitchFamily="34" charset="0"/>
              <a:buChar char="•"/>
            </a:pPr>
            <a:r>
              <a:rPr lang="en-US" sz="3600" dirty="0" smtClean="0"/>
              <a:t>Users should also be aware of their campus policies on privacy of communications and technology use.</a:t>
            </a:r>
          </a:p>
        </p:txBody>
      </p:sp>
    </p:spTree>
    <p:extLst>
      <p:ext uri="{BB962C8B-B14F-4D97-AF65-F5344CB8AC3E}">
        <p14:creationId xmlns:p14="http://schemas.microsoft.com/office/powerpoint/2010/main" val="2710784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Best Practices for Data Security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Understand that your User ID + Password combination </a:t>
            </a:r>
            <a:r>
              <a:rPr lang="en-US" sz="3600" b="1" u="sng" dirty="0" smtClean="0"/>
              <a:t>is</a:t>
            </a:r>
            <a:r>
              <a:rPr lang="en-US" sz="3600" dirty="0" smtClean="0"/>
              <a:t> your digital identity.  You have been granted privileged access to information resources. Keep your digital identity private. </a:t>
            </a:r>
          </a:p>
        </p:txBody>
      </p:sp>
    </p:spTree>
    <p:extLst>
      <p:ext uri="{BB962C8B-B14F-4D97-AF65-F5344CB8AC3E}">
        <p14:creationId xmlns:p14="http://schemas.microsoft.com/office/powerpoint/2010/main" val="401279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Best Practices for Data Security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Store work-related data to a network drive or some place where it is frequently backed up. Doing otherwise introduces a risk of permanent data loss.</a:t>
            </a:r>
          </a:p>
        </p:txBody>
      </p:sp>
    </p:spTree>
    <p:extLst>
      <p:ext uri="{BB962C8B-B14F-4D97-AF65-F5344CB8AC3E}">
        <p14:creationId xmlns:p14="http://schemas.microsoft.com/office/powerpoint/2010/main" val="265697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Best Practices for Data Security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Lock your computer screen when you are away from your computer. Do it manually each time you leave your work area, and set the screen saver to lock after a set time of inactivity.</a:t>
            </a:r>
          </a:p>
        </p:txBody>
      </p:sp>
    </p:spTree>
    <p:extLst>
      <p:ext uri="{BB962C8B-B14F-4D97-AF65-F5344CB8AC3E}">
        <p14:creationId xmlns:p14="http://schemas.microsoft.com/office/powerpoint/2010/main" val="588191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Best Practices for Data Security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Routinely review files, and purge records no longer needed or required to be maintained by applicable record retention laws and/or policies.</a:t>
            </a:r>
          </a:p>
        </p:txBody>
      </p:sp>
    </p:spTree>
    <p:extLst>
      <p:ext uri="{BB962C8B-B14F-4D97-AF65-F5344CB8AC3E}">
        <p14:creationId xmlns:p14="http://schemas.microsoft.com/office/powerpoint/2010/main" val="218465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solidFill>
                  <a:srgbClr val="FFC000"/>
                </a:solidFill>
              </a:rPr>
              <a:t>You were assigned a network drive for file storage by your central IT department, but you often store your work-related files on your desktop computer’s hard drive or a portable USB flash drive.  Is this a good practice?</a:t>
            </a:r>
            <a:endParaRPr lang="en-US" sz="3000" dirty="0">
              <a:solidFill>
                <a:srgbClr val="FFC000"/>
              </a:solidFill>
            </a:endParaRPr>
          </a:p>
        </p:txBody>
      </p:sp>
    </p:spTree>
    <p:extLst>
      <p:ext uri="{BB962C8B-B14F-4D97-AF65-F5344CB8AC3E}">
        <p14:creationId xmlns:p14="http://schemas.microsoft.com/office/powerpoint/2010/main" val="158499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What Is At Stake? What Are We Protecting?</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0" indent="0">
              <a:buNone/>
            </a:pPr>
            <a:r>
              <a:rPr lang="en-US" sz="3600" b="1" dirty="0" smtClean="0">
                <a:solidFill>
                  <a:srgbClr val="FFC000"/>
                </a:solidFill>
              </a:rPr>
              <a:t>Protected Personal Information (PPI)</a:t>
            </a:r>
          </a:p>
          <a:p>
            <a:pPr marL="457200" lvl="1" indent="0">
              <a:buNone/>
            </a:pPr>
            <a:r>
              <a:rPr lang="en-US" sz="3600" dirty="0" smtClean="0"/>
              <a:t>Access </a:t>
            </a:r>
            <a:r>
              <a:rPr lang="en-US" sz="3600" dirty="0"/>
              <a:t>to </a:t>
            </a:r>
            <a:r>
              <a:rPr lang="en-US" sz="3600" dirty="0" smtClean="0"/>
              <a:t>and disclosure </a:t>
            </a:r>
            <a:r>
              <a:rPr lang="en-US" sz="3600" dirty="0"/>
              <a:t>of PPI such as SSN, date </a:t>
            </a:r>
            <a:r>
              <a:rPr lang="en-US" sz="3600" dirty="0" smtClean="0"/>
              <a:t>of birth</a:t>
            </a:r>
            <a:r>
              <a:rPr lang="en-US" sz="3600" dirty="0"/>
              <a:t>, home address, home </a:t>
            </a:r>
            <a:r>
              <a:rPr lang="en-US" sz="3600" dirty="0" smtClean="0"/>
              <a:t>telephone number</a:t>
            </a:r>
            <a:r>
              <a:rPr lang="en-US" sz="3600" dirty="0"/>
              <a:t>, etc., must be strictly </a:t>
            </a:r>
            <a:r>
              <a:rPr lang="en-US" sz="3600" dirty="0" smtClean="0"/>
              <a:t>limited to </a:t>
            </a:r>
            <a:r>
              <a:rPr lang="en-US" sz="3600" dirty="0"/>
              <a:t>individuals with an official need </a:t>
            </a:r>
            <a:r>
              <a:rPr lang="en-US" sz="3600" dirty="0" smtClean="0"/>
              <a:t>to know.</a:t>
            </a:r>
          </a:p>
        </p:txBody>
      </p:sp>
    </p:spTree>
    <p:extLst>
      <p:ext uri="{BB962C8B-B14F-4D97-AF65-F5344CB8AC3E}">
        <p14:creationId xmlns:p14="http://schemas.microsoft.com/office/powerpoint/2010/main" val="3811999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3747051"/>
          </a:xfrm>
          <a:prstGeom prst="rect">
            <a:avLst/>
          </a:prstGeom>
        </p:spPr>
        <p:txBody>
          <a:bodyPr wrap="square">
            <a:spAutoFit/>
          </a:bodyPr>
          <a:lstStyle/>
          <a:p>
            <a:pPr marL="514350" marR="0" lvl="0" indent="-514350">
              <a:lnSpc>
                <a:spcPct val="107000"/>
              </a:lnSpc>
              <a:spcBef>
                <a:spcPts val="0"/>
              </a:spcBef>
              <a:spcAft>
                <a:spcPts val="0"/>
              </a:spcAft>
              <a:buFont typeface="+mj-lt"/>
              <a:buAutoNum type="alphaLcParenR"/>
            </a:pPr>
            <a:r>
              <a:rPr lang="en-US" sz="2800" dirty="0" smtClean="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Sure</a:t>
            </a:r>
            <a:r>
              <a:rPr lang="en-US" sz="2800" dirty="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 you should be able to store your files wherever you like.</a:t>
            </a:r>
          </a:p>
          <a:p>
            <a:pPr marL="514350" marR="0" lvl="0" indent="-514350">
              <a:lnSpc>
                <a:spcPct val="107000"/>
              </a:lnSpc>
              <a:spcBef>
                <a:spcPts val="0"/>
              </a:spcBef>
              <a:spcAft>
                <a:spcPts val="0"/>
              </a:spcAft>
              <a:buFont typeface="+mj-lt"/>
              <a:buAutoNum type="alphaLcParenR"/>
            </a:pPr>
            <a:r>
              <a:rPr lang="en-US" sz="2800" dirty="0" smtClean="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Yes</a:t>
            </a:r>
            <a:r>
              <a:rPr lang="en-US" sz="2800" dirty="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 and you should put your personal files like your MP3 music collection and your vacation photos on the network so they’ll be safe and sound.</a:t>
            </a:r>
          </a:p>
          <a:p>
            <a:pPr marL="514350" marR="0" lvl="0" indent="-514350">
              <a:lnSpc>
                <a:spcPct val="107000"/>
              </a:lnSpc>
              <a:spcBef>
                <a:spcPts val="0"/>
              </a:spcBef>
              <a:spcAft>
                <a:spcPts val="0"/>
              </a:spcAft>
              <a:buFont typeface="+mj-lt"/>
              <a:buAutoNum type="alphaLcParenR"/>
            </a:pPr>
            <a:r>
              <a:rPr lang="en-US" sz="2800" dirty="0" smtClean="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No</a:t>
            </a:r>
            <a:r>
              <a:rPr lang="en-US" sz="2800" dirty="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 because your work-related files probably aren’t being backup up on a regular basis.</a:t>
            </a:r>
          </a:p>
          <a:p>
            <a:pPr marL="514350" marR="0" lvl="0" indent="-514350">
              <a:lnSpc>
                <a:spcPct val="107000"/>
              </a:lnSpc>
              <a:spcBef>
                <a:spcPts val="0"/>
              </a:spcBef>
              <a:spcAft>
                <a:spcPts val="0"/>
              </a:spcAft>
              <a:buFont typeface="+mj-lt"/>
              <a:buAutoNum type="alphaLcParenR"/>
            </a:pPr>
            <a:r>
              <a:rPr lang="en-US" sz="2800" dirty="0" smtClean="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No</a:t>
            </a:r>
            <a:r>
              <a:rPr lang="en-US" sz="2800" dirty="0">
                <a:solidFill>
                  <a:srgbClr val="FFC00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 it’s always better to store your files in the cloud.</a:t>
            </a:r>
          </a:p>
        </p:txBody>
      </p:sp>
    </p:spTree>
    <p:extLst>
      <p:ext uri="{BB962C8B-B14F-4D97-AF65-F5344CB8AC3E}">
        <p14:creationId xmlns:p14="http://schemas.microsoft.com/office/powerpoint/2010/main" val="1962620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Your digital identity is comprised of a Login ID and a password.  Password policies differ among individual systems, but in general, maintaining a secure digital identity can be accomplished with the following factors in mind…</a:t>
            </a:r>
          </a:p>
        </p:txBody>
      </p:sp>
    </p:spTree>
    <p:extLst>
      <p:ext uri="{BB962C8B-B14F-4D97-AF65-F5344CB8AC3E}">
        <p14:creationId xmlns:p14="http://schemas.microsoft.com/office/powerpoint/2010/main" val="2661618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lnSpcReduction="10000"/>
          </a:bodyPr>
          <a:lstStyle/>
          <a:p>
            <a:pPr lvl="1">
              <a:buFont typeface="Arial" panose="020B0604020202020204" pitchFamily="34" charset="0"/>
              <a:buChar char="•"/>
            </a:pPr>
            <a:r>
              <a:rPr lang="en-US" sz="3600" dirty="0" smtClean="0"/>
              <a:t>Make </a:t>
            </a:r>
            <a:r>
              <a:rPr lang="en-US" sz="3600" dirty="0"/>
              <a:t>passwords unique enough to remember, but difficult to guess</a:t>
            </a:r>
            <a:r>
              <a:rPr lang="en-US" sz="3600" dirty="0" smtClean="0"/>
              <a:t>.</a:t>
            </a:r>
          </a:p>
          <a:p>
            <a:pPr lvl="1">
              <a:buFont typeface="Arial" panose="020B0604020202020204" pitchFamily="34" charset="0"/>
              <a:buChar char="•"/>
            </a:pPr>
            <a:r>
              <a:rPr lang="en-US" sz="3600" dirty="0" smtClean="0"/>
              <a:t>Longer passwords are harder to crack, so use a “pass phrase” if possible.</a:t>
            </a:r>
          </a:p>
          <a:p>
            <a:pPr lvl="1">
              <a:buFont typeface="Arial" panose="020B0604020202020204" pitchFamily="34" charset="0"/>
              <a:buChar char="•"/>
            </a:pPr>
            <a:r>
              <a:rPr lang="en-US" sz="3600" dirty="0" smtClean="0"/>
              <a:t>Complex passwords are harder to crack, so use numbers, symbols, and mixed case if possible.</a:t>
            </a:r>
            <a:endParaRPr lang="en-US" sz="3600" dirty="0"/>
          </a:p>
        </p:txBody>
      </p:sp>
    </p:spTree>
    <p:extLst>
      <p:ext uri="{BB962C8B-B14F-4D97-AF65-F5344CB8AC3E}">
        <p14:creationId xmlns:p14="http://schemas.microsoft.com/office/powerpoint/2010/main" val="325931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b="1" dirty="0">
                <a:solidFill>
                  <a:srgbClr val="FFC000"/>
                </a:solidFill>
                <a:ea typeface="ＭＳ Ｐゴシック" charset="-128"/>
                <a:cs typeface="ＭＳ Ｐゴシック" charset="-128"/>
              </a:rPr>
              <a:t>Sample Complex Password</a:t>
            </a:r>
          </a:p>
          <a:p>
            <a:pPr lvl="1">
              <a:buFont typeface="Arial" panose="020B0604020202020204" pitchFamily="34" charset="0"/>
              <a:buChar char="•"/>
            </a:pPr>
            <a:r>
              <a:rPr lang="en-US" sz="3600" dirty="0" smtClean="0"/>
              <a:t>From the phrase “I hope the Buffalo </a:t>
            </a:r>
            <a:r>
              <a:rPr lang="en-US" sz="3600" dirty="0" err="1" smtClean="0"/>
              <a:t>Sabres</a:t>
            </a:r>
            <a:r>
              <a:rPr lang="en-US" sz="3600" dirty="0" smtClean="0"/>
              <a:t> win the Stanley Cup in 2017!”</a:t>
            </a:r>
          </a:p>
          <a:p>
            <a:pPr lvl="1">
              <a:buFont typeface="Arial" panose="020B0604020202020204" pitchFamily="34" charset="0"/>
              <a:buChar char="•"/>
            </a:pPr>
            <a:r>
              <a:rPr lang="en-US" sz="3600" dirty="0" smtClean="0"/>
              <a:t>Comes the password </a:t>
            </a:r>
            <a:r>
              <a:rPr lang="en-US" sz="3600" b="1" dirty="0" smtClean="0">
                <a:latin typeface="Courier New" panose="02070309020205020404" pitchFamily="49" charset="0"/>
                <a:cs typeface="Courier New" panose="02070309020205020404" pitchFamily="49" charset="0"/>
              </a:rPr>
              <a:t>IhtBSwtSCi2017!</a:t>
            </a:r>
            <a:endParaRPr lang="en-US"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56841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lvl="1">
              <a:buFont typeface="Arial" panose="020B0604020202020204" pitchFamily="34" charset="0"/>
              <a:buChar char="•"/>
            </a:pPr>
            <a:r>
              <a:rPr lang="en-US" sz="3600" dirty="0" smtClean="0"/>
              <a:t>Utilize two-factor authentication if offered.</a:t>
            </a:r>
          </a:p>
          <a:p>
            <a:pPr lvl="1">
              <a:buFont typeface="Arial" panose="020B0604020202020204" pitchFamily="34" charset="0"/>
              <a:buChar char="•"/>
            </a:pPr>
            <a:r>
              <a:rPr lang="en-US" sz="3600" dirty="0" smtClean="0"/>
              <a:t>Keep a different password for each account/service/website.</a:t>
            </a:r>
          </a:p>
          <a:p>
            <a:pPr lvl="1">
              <a:buFont typeface="Arial" panose="020B0604020202020204" pitchFamily="34" charset="0"/>
              <a:buChar char="•"/>
            </a:pPr>
            <a:r>
              <a:rPr lang="en-US" sz="3600" dirty="0" smtClean="0"/>
              <a:t>Writing down passwords is acceptable if the written password is stored in a secure place away from your computer.</a:t>
            </a:r>
            <a:endParaRPr lang="en-US" sz="3600" dirty="0"/>
          </a:p>
        </p:txBody>
      </p:sp>
    </p:spTree>
    <p:extLst>
      <p:ext uri="{BB962C8B-B14F-4D97-AF65-F5344CB8AC3E}">
        <p14:creationId xmlns:p14="http://schemas.microsoft.com/office/powerpoint/2010/main" val="823206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lnSpcReduction="10000"/>
          </a:bodyPr>
          <a:lstStyle/>
          <a:p>
            <a:pPr marL="457200" lvl="1" indent="0">
              <a:buNone/>
            </a:pPr>
            <a:r>
              <a:rPr lang="en-US" sz="3600" dirty="0" smtClean="0"/>
              <a:t>Social </a:t>
            </a:r>
            <a:r>
              <a:rPr lang="en-US" sz="3600" dirty="0"/>
              <a:t>engineering </a:t>
            </a:r>
            <a:r>
              <a:rPr lang="en-US" sz="3600" dirty="0" smtClean="0"/>
              <a:t>involves </a:t>
            </a:r>
            <a:r>
              <a:rPr lang="en-US" sz="3600" dirty="0"/>
              <a:t>manipulating people </a:t>
            </a:r>
            <a:r>
              <a:rPr lang="en-US" sz="3600" dirty="0" smtClean="0"/>
              <a:t>into giving </a:t>
            </a:r>
            <a:r>
              <a:rPr lang="en-US" sz="3600" dirty="0"/>
              <a:t>up confidential </a:t>
            </a:r>
            <a:r>
              <a:rPr lang="en-US" sz="3600" dirty="0" smtClean="0"/>
              <a:t>information such as </a:t>
            </a:r>
            <a:r>
              <a:rPr lang="en-US" sz="3600" dirty="0"/>
              <a:t>passwords or bank </a:t>
            </a:r>
            <a:r>
              <a:rPr lang="en-US" sz="3600" dirty="0" smtClean="0"/>
              <a:t>information.  Cyber criminals might also try to gain access </a:t>
            </a:r>
            <a:r>
              <a:rPr lang="en-US" sz="3600" dirty="0"/>
              <a:t>your computer to secretly install malicious </a:t>
            </a:r>
            <a:r>
              <a:rPr lang="en-US" sz="3600" dirty="0" smtClean="0"/>
              <a:t>software which could </a:t>
            </a:r>
            <a:r>
              <a:rPr lang="en-US" sz="3600" dirty="0"/>
              <a:t>give </a:t>
            </a:r>
            <a:r>
              <a:rPr lang="en-US" sz="3600" dirty="0" smtClean="0"/>
              <a:t>them complete control </a:t>
            </a:r>
            <a:r>
              <a:rPr lang="en-US" sz="3600" dirty="0"/>
              <a:t>over your </a:t>
            </a:r>
            <a:r>
              <a:rPr lang="en-US" sz="3600" dirty="0" smtClean="0"/>
              <a:t>computer and your data.</a:t>
            </a:r>
            <a:endParaRPr lang="en-US" sz="3600" dirty="0"/>
          </a:p>
        </p:txBody>
      </p:sp>
    </p:spTree>
    <p:extLst>
      <p:ext uri="{BB962C8B-B14F-4D97-AF65-F5344CB8AC3E}">
        <p14:creationId xmlns:p14="http://schemas.microsoft.com/office/powerpoint/2010/main" val="186212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a:t>Criminals use social engineering tactics because it is usually easier to exploit your natural inclination to trust than it is to discover ways to hack your computer system</a:t>
            </a:r>
            <a:r>
              <a:rPr lang="en-US" sz="3600" dirty="0" smtClean="0"/>
              <a:t>.</a:t>
            </a:r>
          </a:p>
        </p:txBody>
      </p:sp>
    </p:spTree>
    <p:extLst>
      <p:ext uri="{BB962C8B-B14F-4D97-AF65-F5344CB8AC3E}">
        <p14:creationId xmlns:p14="http://schemas.microsoft.com/office/powerpoint/2010/main" val="3005750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Your Electronic Identity </a:t>
            </a:r>
            <a:br>
              <a:rPr lang="en-US" sz="4200" b="1" dirty="0" smtClean="0"/>
            </a:br>
            <a:r>
              <a:rPr lang="en-US" sz="4200" b="1" dirty="0" smtClean="0"/>
              <a:t>Is Your Responsibility</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a:bodyPr>
          <a:lstStyle/>
          <a:p>
            <a:pPr marL="457200" lvl="1" indent="0">
              <a:buNone/>
            </a:pPr>
            <a:r>
              <a:rPr lang="en-US" sz="3600" b="1" dirty="0" smtClean="0">
                <a:solidFill>
                  <a:srgbClr val="FFC000"/>
                </a:solidFill>
              </a:rPr>
              <a:t>Social Engineering appears in many forms:</a:t>
            </a:r>
          </a:p>
          <a:p>
            <a:pPr lvl="1">
              <a:buFont typeface="Arial" panose="020B0604020202020204" pitchFamily="34" charset="0"/>
              <a:buChar char="•"/>
            </a:pPr>
            <a:r>
              <a:rPr lang="en-US" sz="3600" dirty="0" smtClean="0"/>
              <a:t>Spam or Phishing Emails (including Spear Phishing)</a:t>
            </a:r>
          </a:p>
          <a:p>
            <a:pPr lvl="1">
              <a:buFont typeface="Arial" panose="020B0604020202020204" pitchFamily="34" charset="0"/>
              <a:buChar char="•"/>
            </a:pPr>
            <a:r>
              <a:rPr lang="en-US" sz="3600" dirty="0" smtClean="0"/>
              <a:t>Free Software Downloads</a:t>
            </a:r>
          </a:p>
          <a:p>
            <a:pPr lvl="1">
              <a:buFont typeface="Arial" panose="020B0604020202020204" pitchFamily="34" charset="0"/>
              <a:buChar char="•"/>
            </a:pPr>
            <a:r>
              <a:rPr lang="en-US" sz="3600" dirty="0" smtClean="0"/>
              <a:t>Unrequested “Help Desk” Calls</a:t>
            </a:r>
          </a:p>
          <a:p>
            <a:pPr lvl="1">
              <a:buFont typeface="Arial" panose="020B0604020202020204" pitchFamily="34" charset="0"/>
              <a:buChar char="•"/>
            </a:pPr>
            <a:r>
              <a:rPr lang="en-US" sz="3600" dirty="0" smtClean="0"/>
              <a:t>Offers of “Free” Merchandise</a:t>
            </a:r>
          </a:p>
        </p:txBody>
      </p:sp>
    </p:spTree>
    <p:extLst>
      <p:ext uri="{BB962C8B-B14F-4D97-AF65-F5344CB8AC3E}">
        <p14:creationId xmlns:p14="http://schemas.microsoft.com/office/powerpoint/2010/main" val="3348009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Phishing</a:t>
            </a:r>
            <a:endParaRPr lang="en-US" sz="4200" dirty="0"/>
          </a:p>
        </p:txBody>
      </p:sp>
      <p:sp>
        <p:nvSpPr>
          <p:cNvPr id="3" name="Content Placeholder 2"/>
          <p:cNvSpPr>
            <a:spLocks noGrp="1"/>
          </p:cNvSpPr>
          <p:nvPr>
            <p:ph idx="1"/>
          </p:nvPr>
        </p:nvSpPr>
        <p:spPr/>
        <p:txBody>
          <a:bodyPr/>
          <a:lstStyle/>
          <a:p>
            <a:pPr marL="0" indent="0">
              <a:buNone/>
            </a:pPr>
            <a:r>
              <a:rPr lang="en-US" dirty="0" smtClean="0"/>
              <a:t>Phishing attempts to fool an individual </a:t>
            </a:r>
            <a:r>
              <a:rPr lang="en-US" dirty="0"/>
              <a:t>by masquerading as a trustworthy </a:t>
            </a:r>
            <a:r>
              <a:rPr lang="en-US" dirty="0" smtClean="0"/>
              <a:t>source in order to acquire sensitive information such as passwords or banking information.  It is usually attempted through an email communication.</a:t>
            </a:r>
            <a:endParaRPr lang="en-US" dirty="0"/>
          </a:p>
        </p:txBody>
      </p:sp>
    </p:spTree>
    <p:extLst>
      <p:ext uri="{BB962C8B-B14F-4D97-AF65-F5344CB8AC3E}">
        <p14:creationId xmlns:p14="http://schemas.microsoft.com/office/powerpoint/2010/main" val="4150735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How to Spot a Phishing Attempt</a:t>
            </a:r>
            <a:endParaRPr lang="en-US" sz="4200" dirty="0"/>
          </a:p>
        </p:txBody>
      </p:sp>
      <p:sp>
        <p:nvSpPr>
          <p:cNvPr id="3" name="Content Placeholder 2"/>
          <p:cNvSpPr>
            <a:spLocks noGrp="1"/>
          </p:cNvSpPr>
          <p:nvPr>
            <p:ph idx="1"/>
          </p:nvPr>
        </p:nvSpPr>
        <p:spPr/>
        <p:txBody>
          <a:bodyPr/>
          <a:lstStyle/>
          <a:p>
            <a:r>
              <a:rPr lang="en-US" dirty="0" smtClean="0"/>
              <a:t>Email arrives from an unknown or unexpected sender, or it seems to be from someone you know but is out of context from their normal communications.</a:t>
            </a:r>
            <a:endParaRPr lang="en-US" dirty="0"/>
          </a:p>
          <a:p>
            <a:r>
              <a:rPr lang="en-US" dirty="0" smtClean="0"/>
              <a:t>The email is addressed to a generic recipient.</a:t>
            </a:r>
          </a:p>
          <a:p>
            <a:r>
              <a:rPr lang="en-US" dirty="0" smtClean="0"/>
              <a:t>The sender is asking for immediate action, or denotes a sense of urgency.</a:t>
            </a:r>
          </a:p>
          <a:p>
            <a:r>
              <a:rPr lang="en-US" dirty="0"/>
              <a:t>It contains an attachment you weren’t expecting to receive.</a:t>
            </a:r>
          </a:p>
          <a:p>
            <a:endParaRPr lang="en-US" dirty="0"/>
          </a:p>
        </p:txBody>
      </p:sp>
    </p:spTree>
    <p:extLst>
      <p:ext uri="{BB962C8B-B14F-4D97-AF65-F5344CB8AC3E}">
        <p14:creationId xmlns:p14="http://schemas.microsoft.com/office/powerpoint/2010/main" val="2806775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What Is At Stake? What Are We Protecting?</a:t>
            </a:r>
            <a:endParaRPr lang="en-US" sz="4200" b="1" dirty="0"/>
          </a:p>
        </p:txBody>
      </p:sp>
      <p:sp>
        <p:nvSpPr>
          <p:cNvPr id="3" name="Content Placeholder 2"/>
          <p:cNvSpPr>
            <a:spLocks noGrp="1"/>
          </p:cNvSpPr>
          <p:nvPr>
            <p:ph idx="1"/>
          </p:nvPr>
        </p:nvSpPr>
        <p:spPr>
          <a:xfrm>
            <a:off x="1219200" y="2260267"/>
            <a:ext cx="9753600" cy="4495800"/>
          </a:xfrm>
        </p:spPr>
        <p:txBody>
          <a:bodyPr>
            <a:normAutofit fontScale="92500" lnSpcReduction="20000"/>
          </a:bodyPr>
          <a:lstStyle/>
          <a:p>
            <a:pPr marL="0" indent="0">
              <a:buNone/>
            </a:pPr>
            <a:r>
              <a:rPr lang="en-US" sz="3600" b="1" dirty="0" smtClean="0">
                <a:solidFill>
                  <a:srgbClr val="FFC000"/>
                </a:solidFill>
              </a:rPr>
              <a:t>Protected Health Information (PHI)</a:t>
            </a:r>
          </a:p>
          <a:p>
            <a:pPr marL="457200" lvl="1" indent="0">
              <a:buNone/>
            </a:pPr>
            <a:r>
              <a:rPr lang="en-US" sz="3600" dirty="0" smtClean="0"/>
              <a:t>PHI includes any information that is created or received by a health care provider, health plan, public health authority, employer, life insurer, school or university, or health care clearinghouse that relates to the physical or mental health or condition of any individual, the provision of health care to an individual, or the payment for the provision of health care to an individual.</a:t>
            </a:r>
          </a:p>
        </p:txBody>
      </p:sp>
    </p:spTree>
    <p:extLst>
      <p:ext uri="{BB962C8B-B14F-4D97-AF65-F5344CB8AC3E}">
        <p14:creationId xmlns:p14="http://schemas.microsoft.com/office/powerpoint/2010/main" val="3884540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How to Spot a Phishing Attempt</a:t>
            </a:r>
            <a:endParaRPr lang="en-US" sz="4200" dirty="0"/>
          </a:p>
        </p:txBody>
      </p:sp>
      <p:sp>
        <p:nvSpPr>
          <p:cNvPr id="3" name="Content Placeholder 2"/>
          <p:cNvSpPr>
            <a:spLocks noGrp="1"/>
          </p:cNvSpPr>
          <p:nvPr>
            <p:ph idx="1"/>
          </p:nvPr>
        </p:nvSpPr>
        <p:spPr/>
        <p:txBody>
          <a:bodyPr/>
          <a:lstStyle/>
          <a:p>
            <a:r>
              <a:rPr lang="en-US" dirty="0" smtClean="0"/>
              <a:t>It seems to come from an official source, but contains spelling or grammar mistakes.</a:t>
            </a:r>
          </a:p>
          <a:p>
            <a:r>
              <a:rPr lang="en-US" dirty="0" smtClean="0"/>
              <a:t>The return address doesn’t match with what you would expect from the sender.</a:t>
            </a:r>
          </a:p>
          <a:p>
            <a:r>
              <a:rPr lang="en-US" dirty="0" smtClean="0"/>
              <a:t>It asks you to click a link and provide your user name and password.</a:t>
            </a:r>
            <a:r>
              <a:rPr lang="en-US" dirty="0"/>
              <a:t> </a:t>
            </a:r>
            <a:r>
              <a:rPr lang="en-US" dirty="0" smtClean="0"/>
              <a:t> Be suspicious of any hyperlinks inside of email messages.  Hovering over the link without clicking reveals the true destination.</a:t>
            </a:r>
          </a:p>
        </p:txBody>
      </p:sp>
    </p:spTree>
    <p:extLst>
      <p:ext uri="{BB962C8B-B14F-4D97-AF65-F5344CB8AC3E}">
        <p14:creationId xmlns:p14="http://schemas.microsoft.com/office/powerpoint/2010/main" val="4232020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88" y="118805"/>
            <a:ext cx="9672597" cy="6627984"/>
          </a:xfrm>
          <a:prstGeom prst="rect">
            <a:avLst/>
          </a:prstGeom>
        </p:spPr>
      </p:pic>
    </p:spTree>
    <p:extLst>
      <p:ext uri="{BB962C8B-B14F-4D97-AF65-F5344CB8AC3E}">
        <p14:creationId xmlns:p14="http://schemas.microsoft.com/office/powerpoint/2010/main" val="2711663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18872"/>
            <a:ext cx="9674663" cy="6629400"/>
          </a:xfrm>
          <a:prstGeom prst="rect">
            <a:avLst/>
          </a:prstGeom>
        </p:spPr>
      </p:pic>
    </p:spTree>
    <p:extLst>
      <p:ext uri="{BB962C8B-B14F-4D97-AF65-F5344CB8AC3E}">
        <p14:creationId xmlns:p14="http://schemas.microsoft.com/office/powerpoint/2010/main" val="2167325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18872"/>
            <a:ext cx="9674663" cy="6629400"/>
          </a:xfrm>
          <a:prstGeom prst="rect">
            <a:avLst/>
          </a:prstGeom>
        </p:spPr>
      </p:pic>
    </p:spTree>
    <p:extLst>
      <p:ext uri="{BB962C8B-B14F-4D97-AF65-F5344CB8AC3E}">
        <p14:creationId xmlns:p14="http://schemas.microsoft.com/office/powerpoint/2010/main" val="2806662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18872"/>
            <a:ext cx="9674663" cy="6629400"/>
          </a:xfrm>
          <a:prstGeom prst="rect">
            <a:avLst/>
          </a:prstGeom>
        </p:spPr>
      </p:pic>
    </p:spTree>
    <p:extLst>
      <p:ext uri="{BB962C8B-B14F-4D97-AF65-F5344CB8AC3E}">
        <p14:creationId xmlns:p14="http://schemas.microsoft.com/office/powerpoint/2010/main" val="3891622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18872"/>
            <a:ext cx="9674663" cy="6629400"/>
          </a:xfrm>
          <a:prstGeom prst="rect">
            <a:avLst/>
          </a:prstGeom>
        </p:spPr>
      </p:pic>
    </p:spTree>
    <p:extLst>
      <p:ext uri="{BB962C8B-B14F-4D97-AF65-F5344CB8AC3E}">
        <p14:creationId xmlns:p14="http://schemas.microsoft.com/office/powerpoint/2010/main" val="3679626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18872"/>
            <a:ext cx="9674663" cy="6629400"/>
          </a:xfrm>
          <a:prstGeom prst="rect">
            <a:avLst/>
          </a:prstGeom>
        </p:spPr>
      </p:pic>
    </p:spTree>
    <p:extLst>
      <p:ext uri="{BB962C8B-B14F-4D97-AF65-F5344CB8AC3E}">
        <p14:creationId xmlns:p14="http://schemas.microsoft.com/office/powerpoint/2010/main" val="688896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18872"/>
            <a:ext cx="9674663" cy="6629400"/>
          </a:xfrm>
          <a:prstGeom prst="rect">
            <a:avLst/>
          </a:prstGeom>
        </p:spPr>
      </p:pic>
    </p:spTree>
    <p:extLst>
      <p:ext uri="{BB962C8B-B14F-4D97-AF65-F5344CB8AC3E}">
        <p14:creationId xmlns:p14="http://schemas.microsoft.com/office/powerpoint/2010/main" val="2264381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3</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You will be out on vacation the following week, and your supervisor needs a report run from the RF Business system during that time period.  She asks you to write down your login ID and password so that she can log in as you during your absence to run the report.  What should you do?</a:t>
            </a:r>
            <a:endParaRPr lang="en-US" sz="3000" dirty="0">
              <a:solidFill>
                <a:srgbClr val="FFC000"/>
              </a:solidFill>
            </a:endParaRPr>
          </a:p>
        </p:txBody>
      </p:sp>
    </p:spTree>
    <p:extLst>
      <p:ext uri="{BB962C8B-B14F-4D97-AF65-F5344CB8AC3E}">
        <p14:creationId xmlns:p14="http://schemas.microsoft.com/office/powerpoint/2010/main" val="1106386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4669099"/>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Write down your credential information and give it to her.  After all, she is your supervisor.  You’re just doing what you were told.</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Write down your credential information and place it in a sealed envelope before giving it to her.</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Write down the wrong password so she can’t get in using your credentials.</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Politely explain that you need to keep your credential information private, and ask her if there is an alternate way to get the report information she needs.</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417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What Is At Stake? What Are We Protecting?</a:t>
            </a:r>
            <a:endParaRPr lang="en-US" sz="4200" b="1" dirty="0"/>
          </a:p>
        </p:txBody>
      </p:sp>
      <p:sp>
        <p:nvSpPr>
          <p:cNvPr id="3" name="Content Placeholder 2"/>
          <p:cNvSpPr>
            <a:spLocks noGrp="1"/>
          </p:cNvSpPr>
          <p:nvPr>
            <p:ph idx="1"/>
          </p:nvPr>
        </p:nvSpPr>
        <p:spPr>
          <a:xfrm>
            <a:off x="1219200" y="2062304"/>
            <a:ext cx="9753600" cy="4495800"/>
          </a:xfrm>
        </p:spPr>
        <p:txBody>
          <a:bodyPr>
            <a:noAutofit/>
          </a:bodyPr>
          <a:lstStyle/>
          <a:p>
            <a:pPr marL="0" indent="0">
              <a:buNone/>
            </a:pPr>
            <a:r>
              <a:rPr lang="en-US" b="1" dirty="0" smtClean="0">
                <a:solidFill>
                  <a:srgbClr val="FFC000"/>
                </a:solidFill>
              </a:rPr>
              <a:t>Proprietary Intellectual Property</a:t>
            </a:r>
          </a:p>
          <a:p>
            <a:pPr marL="457200" lvl="1" indent="0">
              <a:buNone/>
            </a:pPr>
            <a:r>
              <a:rPr lang="en-US" sz="3200" dirty="0" smtClean="0"/>
              <a:t>Includes all copyright, patent, trademark, trade secret, author’s rights, industrial design, etc. covered by the Uniform Trade Secrets Act.</a:t>
            </a:r>
          </a:p>
          <a:p>
            <a:pPr marL="0" indent="0">
              <a:buNone/>
            </a:pPr>
            <a:r>
              <a:rPr lang="en-US" b="1" dirty="0" smtClean="0">
                <a:solidFill>
                  <a:srgbClr val="FFC000"/>
                </a:solidFill>
              </a:rPr>
              <a:t>Proprietary Business Information</a:t>
            </a:r>
          </a:p>
          <a:p>
            <a:pPr marL="457200" lvl="1" indent="0">
              <a:buNone/>
            </a:pPr>
            <a:r>
              <a:rPr lang="en-US" sz="3200" dirty="0" smtClean="0"/>
              <a:t>Includes any information our organization wishes to keep confidential – e.g. certain financial data, research results, contracts, customer lists, etc.</a:t>
            </a:r>
          </a:p>
        </p:txBody>
      </p:sp>
    </p:spTree>
    <p:extLst>
      <p:ext uri="{BB962C8B-B14F-4D97-AF65-F5344CB8AC3E}">
        <p14:creationId xmlns:p14="http://schemas.microsoft.com/office/powerpoint/2010/main" val="3834100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4</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You are prompted by the RF Business system that your password has expired.  You should do the following when choosing a new password:</a:t>
            </a:r>
          </a:p>
        </p:txBody>
      </p:sp>
    </p:spTree>
    <p:extLst>
      <p:ext uri="{BB962C8B-B14F-4D97-AF65-F5344CB8AC3E}">
        <p14:creationId xmlns:p14="http://schemas.microsoft.com/office/powerpoint/2010/main" val="227535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4768485"/>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Choose something long and complex, or choose a pass phrase.  Make it unique.  Optionally, you can write it down and keep it locked away.</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Choose something really easy to remember like your name, your spouse’s name, your phone number, etc.  This way you’ll never forget it.</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Choose something more difficult to remember, but write it down on a piece of paper and keep it close to your computer so it’s easy to access it if you forget.</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Just use the same password as your Facebook account.</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8653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5</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You receive an email from “Administrator” telling you that you all system users need to verify their login and password information.  If you don’t do this, your account will be shut down.  The helpful administrator provides a link in the email which will direct you to the login page.  What should you do?</a:t>
            </a:r>
          </a:p>
        </p:txBody>
      </p:sp>
    </p:spTree>
    <p:extLst>
      <p:ext uri="{BB962C8B-B14F-4D97-AF65-F5344CB8AC3E}">
        <p14:creationId xmlns:p14="http://schemas.microsoft.com/office/powerpoint/2010/main" val="628284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3846438"/>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If it’s from an Administrator, it must be legitimate.  Click on the link and enter your login credentials.</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Forward the email to all of your colleagues and tell them they also need to do this because the Administrator said so.</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Delete the email after you give all of your login credential information, and empty your deleted items.</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Do not click on anything, and delete the email.</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470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How to Avoid Viruses </a:t>
            </a:r>
            <a:br>
              <a:rPr lang="en-US" sz="4200" b="1" dirty="0" smtClean="0"/>
            </a:br>
            <a:r>
              <a:rPr lang="en-US" sz="4200" b="1" dirty="0" smtClean="0"/>
              <a:t>and Other Malware</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a:bodyPr>
          <a:lstStyle/>
          <a:p>
            <a:pPr marL="457200" lvl="1" indent="0">
              <a:buNone/>
            </a:pPr>
            <a:r>
              <a:rPr lang="en-US" sz="3600" dirty="0" smtClean="0"/>
              <a:t>Malware, or “</a:t>
            </a:r>
            <a:r>
              <a:rPr lang="en-US" sz="3600" dirty="0"/>
              <a:t>malicious </a:t>
            </a:r>
            <a:r>
              <a:rPr lang="en-US" sz="3600" dirty="0" smtClean="0"/>
              <a:t>software” is specifically </a:t>
            </a:r>
            <a:r>
              <a:rPr lang="en-US" sz="3600" dirty="0"/>
              <a:t>designed to gain access </a:t>
            </a:r>
            <a:r>
              <a:rPr lang="en-US" sz="3600" dirty="0" smtClean="0"/>
              <a:t>to, or </a:t>
            </a:r>
            <a:r>
              <a:rPr lang="en-US" sz="3600" dirty="0"/>
              <a:t>damage a computer without the knowledge of the owner. There are </a:t>
            </a:r>
            <a:r>
              <a:rPr lang="en-US" sz="3600" dirty="0" smtClean="0"/>
              <a:t>many </a:t>
            </a:r>
            <a:r>
              <a:rPr lang="en-US" sz="3600" dirty="0"/>
              <a:t>types of malware including spyware, </a:t>
            </a:r>
            <a:r>
              <a:rPr lang="en-US" sz="3600" dirty="0" err="1"/>
              <a:t>keyloggers</a:t>
            </a:r>
            <a:r>
              <a:rPr lang="en-US" sz="3600" dirty="0"/>
              <a:t>, </a:t>
            </a:r>
            <a:r>
              <a:rPr lang="en-US" sz="3600" dirty="0" smtClean="0"/>
              <a:t>viruses</a:t>
            </a:r>
            <a:r>
              <a:rPr lang="en-US" sz="3600" dirty="0"/>
              <a:t>, worms, </a:t>
            </a:r>
            <a:r>
              <a:rPr lang="en-US" sz="3600" dirty="0" smtClean="0"/>
              <a:t>ransomware, or </a:t>
            </a:r>
            <a:r>
              <a:rPr lang="en-US" sz="3600" dirty="0"/>
              <a:t>any type of malicious code that infiltrates a </a:t>
            </a:r>
            <a:r>
              <a:rPr lang="en-US" sz="3600" dirty="0" smtClean="0"/>
              <a:t>computer system.</a:t>
            </a:r>
          </a:p>
        </p:txBody>
      </p:sp>
    </p:spTree>
    <p:extLst>
      <p:ext uri="{BB962C8B-B14F-4D97-AF65-F5344CB8AC3E}">
        <p14:creationId xmlns:p14="http://schemas.microsoft.com/office/powerpoint/2010/main" val="1633596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How to Avoid Viruses </a:t>
            </a:r>
            <a:br>
              <a:rPr lang="en-US" sz="4200" b="1" dirty="0" smtClean="0"/>
            </a:br>
            <a:r>
              <a:rPr lang="en-US" sz="4200" b="1" dirty="0" smtClean="0"/>
              <a:t>and Other Malware</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a:bodyPr>
          <a:lstStyle/>
          <a:p>
            <a:pPr marL="457200" lvl="1" indent="0">
              <a:buNone/>
            </a:pPr>
            <a:r>
              <a:rPr lang="en-US" sz="3900" b="1" dirty="0" smtClean="0">
                <a:solidFill>
                  <a:srgbClr val="FFC000"/>
                </a:solidFill>
              </a:rPr>
              <a:t>Ways malware can infect your computer:</a:t>
            </a:r>
          </a:p>
          <a:p>
            <a:pPr lvl="1">
              <a:buFont typeface="Arial" panose="020B0604020202020204" pitchFamily="34" charset="0"/>
              <a:buChar char="•"/>
            </a:pPr>
            <a:r>
              <a:rPr lang="en-US" sz="3600" dirty="0" smtClean="0"/>
              <a:t>Downloading and installing software from unknown or unreliable sources.</a:t>
            </a:r>
          </a:p>
          <a:p>
            <a:pPr lvl="1">
              <a:buFont typeface="Arial" panose="020B0604020202020204" pitchFamily="34" charset="0"/>
              <a:buChar char="•"/>
            </a:pPr>
            <a:r>
              <a:rPr lang="en-US" sz="3600" dirty="0" smtClean="0"/>
              <a:t>Clicking on email or web links from infected sources.</a:t>
            </a:r>
          </a:p>
          <a:p>
            <a:pPr lvl="1">
              <a:buFont typeface="Arial" panose="020B0604020202020204" pitchFamily="34" charset="0"/>
              <a:buChar char="•"/>
            </a:pPr>
            <a:r>
              <a:rPr lang="en-US" sz="3600" dirty="0" smtClean="0"/>
              <a:t>Sharing files (music, software, etc.) with others.</a:t>
            </a:r>
          </a:p>
          <a:p>
            <a:pPr marL="457200" lvl="1" indent="0">
              <a:buNone/>
            </a:pPr>
            <a:endParaRPr lang="en-US" sz="3600" dirty="0" smtClean="0"/>
          </a:p>
        </p:txBody>
      </p:sp>
    </p:spTree>
    <p:extLst>
      <p:ext uri="{BB962C8B-B14F-4D97-AF65-F5344CB8AC3E}">
        <p14:creationId xmlns:p14="http://schemas.microsoft.com/office/powerpoint/2010/main" val="2648423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How to Avoid Viruses </a:t>
            </a:r>
            <a:br>
              <a:rPr lang="en-US" sz="4200" b="1" dirty="0" smtClean="0"/>
            </a:br>
            <a:r>
              <a:rPr lang="en-US" sz="4200" b="1" dirty="0" smtClean="0"/>
              <a:t>and Other Malware</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b="1" dirty="0" smtClean="0">
                <a:solidFill>
                  <a:srgbClr val="FFC000"/>
                </a:solidFill>
              </a:rPr>
              <a:t>Ways malware can infect your computer:</a:t>
            </a:r>
          </a:p>
          <a:p>
            <a:pPr lvl="1">
              <a:buFont typeface="Arial" panose="020B0604020202020204" pitchFamily="34" charset="0"/>
              <a:buChar char="•"/>
            </a:pPr>
            <a:r>
              <a:rPr lang="en-US" sz="3600" dirty="0" smtClean="0"/>
              <a:t>Sharing removable storage such as USB flash drives and SD cards with others.</a:t>
            </a:r>
          </a:p>
          <a:p>
            <a:pPr lvl="1">
              <a:buFont typeface="Arial" panose="020B0604020202020204" pitchFamily="34" charset="0"/>
              <a:buChar char="•"/>
            </a:pPr>
            <a:r>
              <a:rPr lang="en-US" sz="3600" dirty="0" smtClean="0"/>
              <a:t>Connecting to unsecure public Wi-Fi hotspots.</a:t>
            </a:r>
          </a:p>
          <a:p>
            <a:pPr marL="457200" lvl="1" indent="0">
              <a:buNone/>
            </a:pPr>
            <a:endParaRPr lang="en-US" sz="3600" dirty="0" smtClean="0"/>
          </a:p>
        </p:txBody>
      </p:sp>
    </p:spTree>
    <p:extLst>
      <p:ext uri="{BB962C8B-B14F-4D97-AF65-F5344CB8AC3E}">
        <p14:creationId xmlns:p14="http://schemas.microsoft.com/office/powerpoint/2010/main" val="3269835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How to Know if Your </a:t>
            </a:r>
            <a:br>
              <a:rPr lang="en-US" sz="4200" b="1" dirty="0" smtClean="0"/>
            </a:br>
            <a:r>
              <a:rPr lang="en-US" sz="4200" b="1" dirty="0" smtClean="0"/>
              <a:t>Computer is Infected</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lnSpcReduction="20000"/>
          </a:bodyPr>
          <a:lstStyle/>
          <a:p>
            <a:pPr lvl="1">
              <a:buFont typeface="Arial" panose="020B0604020202020204" pitchFamily="34" charset="0"/>
              <a:buChar char="•"/>
            </a:pPr>
            <a:r>
              <a:rPr lang="en-US" sz="3600" dirty="0" smtClean="0"/>
              <a:t>Your computer may become slow to respond, or crash frequently.</a:t>
            </a:r>
          </a:p>
          <a:p>
            <a:pPr lvl="1">
              <a:buFont typeface="Arial" panose="020B0604020202020204" pitchFamily="34" charset="0"/>
              <a:buChar char="•"/>
            </a:pPr>
            <a:r>
              <a:rPr lang="en-US" sz="3600" dirty="0" smtClean="0"/>
              <a:t>You may see pop-up advertisements.</a:t>
            </a:r>
          </a:p>
          <a:p>
            <a:pPr lvl="1">
              <a:buFont typeface="Arial" panose="020B0604020202020204" pitchFamily="34" charset="0"/>
              <a:buChar char="•"/>
            </a:pPr>
            <a:r>
              <a:rPr lang="en-US" sz="3600" dirty="0" smtClean="0"/>
              <a:t>You may get notifications from friends about email they received from you, but you never sent.</a:t>
            </a:r>
          </a:p>
          <a:p>
            <a:pPr lvl="1">
              <a:buFont typeface="Arial" panose="020B0604020202020204" pitchFamily="34" charset="0"/>
              <a:buChar char="•"/>
            </a:pPr>
            <a:r>
              <a:rPr lang="en-US" sz="3600" dirty="0" smtClean="0"/>
              <a:t>You may notice new toolbars in your web browser, or software that starts automatically.</a:t>
            </a:r>
          </a:p>
        </p:txBody>
      </p:sp>
    </p:spTree>
    <p:extLst>
      <p:ext uri="{BB962C8B-B14F-4D97-AF65-F5344CB8AC3E}">
        <p14:creationId xmlns:p14="http://schemas.microsoft.com/office/powerpoint/2010/main" val="136268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How to Know if Your </a:t>
            </a:r>
            <a:br>
              <a:rPr lang="en-US" sz="4200" b="1" dirty="0" smtClean="0"/>
            </a:br>
            <a:r>
              <a:rPr lang="en-US" sz="4200" b="1" dirty="0" smtClean="0"/>
              <a:t>Computer is Infected</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lnSpcReduction="10000"/>
          </a:bodyPr>
          <a:lstStyle/>
          <a:p>
            <a:pPr lvl="1">
              <a:buFont typeface="Arial" panose="020B0604020202020204" pitchFamily="34" charset="0"/>
              <a:buChar char="•"/>
            </a:pPr>
            <a:r>
              <a:rPr lang="en-US" sz="3600" dirty="0" smtClean="0"/>
              <a:t>Your computer’s hard drive may be constantly active, or you may run out of hard drive space.</a:t>
            </a:r>
          </a:p>
          <a:p>
            <a:pPr lvl="1">
              <a:buFont typeface="Arial" panose="020B0604020202020204" pitchFamily="34" charset="0"/>
              <a:buChar char="•"/>
            </a:pPr>
            <a:r>
              <a:rPr lang="en-US" sz="3600" dirty="0" smtClean="0"/>
              <a:t>You may see an unusually high volume of network or Internet traffic.</a:t>
            </a:r>
          </a:p>
          <a:p>
            <a:pPr lvl="1">
              <a:buFont typeface="Arial" panose="020B0604020202020204" pitchFamily="34" charset="0"/>
              <a:buChar char="•"/>
            </a:pPr>
            <a:r>
              <a:rPr lang="en-US" sz="3600" dirty="0" smtClean="0"/>
              <a:t>Your antivirus or security software is disabled.</a:t>
            </a:r>
          </a:p>
          <a:p>
            <a:pPr lvl="1">
              <a:buFont typeface="Arial" panose="020B0604020202020204" pitchFamily="34" charset="0"/>
              <a:buChar char="•"/>
            </a:pPr>
            <a:r>
              <a:rPr lang="en-US" sz="3600" dirty="0" smtClean="0"/>
              <a:t>You may get a ransomware notice demanding payment to unlock your files.</a:t>
            </a:r>
          </a:p>
        </p:txBody>
      </p:sp>
    </p:spTree>
    <p:extLst>
      <p:ext uri="{BB962C8B-B14F-4D97-AF65-F5344CB8AC3E}">
        <p14:creationId xmlns:p14="http://schemas.microsoft.com/office/powerpoint/2010/main" val="2480410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How to Know if Your </a:t>
            </a:r>
            <a:br>
              <a:rPr lang="en-US" sz="4200" b="1" dirty="0" smtClean="0"/>
            </a:br>
            <a:r>
              <a:rPr lang="en-US" sz="4200" b="1" dirty="0" smtClean="0"/>
              <a:t>Computer is Infected</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Your computer may never exhibit any symptoms of malware.  You may not be aware you are a victim until a crime has been perpetrated against you, such as credit card fraud, bank account money transfer, or intellectual property theft.</a:t>
            </a:r>
          </a:p>
        </p:txBody>
      </p:sp>
    </p:spTree>
    <p:extLst>
      <p:ext uri="{BB962C8B-B14F-4D97-AF65-F5344CB8AC3E}">
        <p14:creationId xmlns:p14="http://schemas.microsoft.com/office/powerpoint/2010/main" val="283621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is the New Gold!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0854" y="2283728"/>
            <a:ext cx="7410292" cy="3705146"/>
          </a:xfrm>
        </p:spPr>
      </p:pic>
    </p:spTree>
    <p:extLst>
      <p:ext uri="{BB962C8B-B14F-4D97-AF65-F5344CB8AC3E}">
        <p14:creationId xmlns:p14="http://schemas.microsoft.com/office/powerpoint/2010/main" val="1256720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How to Prevent Malware Infections</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85000" lnSpcReduction="20000"/>
          </a:bodyPr>
          <a:lstStyle/>
          <a:p>
            <a:pPr lvl="1">
              <a:buFont typeface="Arial" panose="020B0604020202020204" pitchFamily="34" charset="0"/>
              <a:buChar char="•"/>
            </a:pPr>
            <a:r>
              <a:rPr lang="en-US" sz="3600" dirty="0" smtClean="0"/>
              <a:t>Ensure </a:t>
            </a:r>
            <a:r>
              <a:rPr lang="en-US" sz="3600" dirty="0"/>
              <a:t>your systems have anti-malware software installed, and that it is up to date.</a:t>
            </a:r>
          </a:p>
          <a:p>
            <a:pPr lvl="1">
              <a:buFont typeface="Arial" panose="020B0604020202020204" pitchFamily="34" charset="0"/>
              <a:buChar char="•"/>
            </a:pPr>
            <a:r>
              <a:rPr lang="en-US" sz="3600" dirty="0" smtClean="0"/>
              <a:t>Do </a:t>
            </a:r>
            <a:r>
              <a:rPr lang="en-US" sz="3600" dirty="0"/>
              <a:t>regular software updates, including operating systems, web browsers, and other software.</a:t>
            </a:r>
          </a:p>
          <a:p>
            <a:pPr lvl="1">
              <a:buFont typeface="Arial" panose="020B0604020202020204" pitchFamily="34" charset="0"/>
              <a:buChar char="•"/>
            </a:pPr>
            <a:r>
              <a:rPr lang="en-US" sz="3600" dirty="0" smtClean="0"/>
              <a:t>Do </a:t>
            </a:r>
            <a:r>
              <a:rPr lang="en-US" sz="3600" dirty="0"/>
              <a:t>not log into your desktop PC environment with administrative rights.  Establish a user account with limited privileges in order to run day-to-day software and interact with email and your web browser</a:t>
            </a:r>
            <a:r>
              <a:rPr lang="en-US" sz="3600" dirty="0" smtClean="0"/>
              <a:t>.</a:t>
            </a:r>
            <a:endParaRPr lang="en-US" sz="3600" dirty="0"/>
          </a:p>
        </p:txBody>
      </p:sp>
    </p:spTree>
    <p:extLst>
      <p:ext uri="{BB962C8B-B14F-4D97-AF65-F5344CB8AC3E}">
        <p14:creationId xmlns:p14="http://schemas.microsoft.com/office/powerpoint/2010/main" val="3782193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How to Prevent Malware Infections</a:t>
            </a:r>
            <a:endParaRPr lang="en-US" sz="4200" b="1" dirty="0"/>
          </a:p>
        </p:txBody>
      </p:sp>
      <p:sp>
        <p:nvSpPr>
          <p:cNvPr id="3" name="Content Placeholder 2"/>
          <p:cNvSpPr>
            <a:spLocks noGrp="1"/>
          </p:cNvSpPr>
          <p:nvPr>
            <p:ph idx="1"/>
          </p:nvPr>
        </p:nvSpPr>
        <p:spPr>
          <a:xfrm>
            <a:off x="1219200" y="2545236"/>
            <a:ext cx="9753600" cy="3730063"/>
          </a:xfrm>
        </p:spPr>
        <p:txBody>
          <a:bodyPr>
            <a:normAutofit lnSpcReduction="10000"/>
          </a:bodyPr>
          <a:lstStyle/>
          <a:p>
            <a:pPr lvl="1">
              <a:buFont typeface="Arial" panose="020B0604020202020204" pitchFamily="34" charset="0"/>
              <a:buChar char="•"/>
            </a:pPr>
            <a:r>
              <a:rPr lang="en-US" sz="3600" dirty="0"/>
              <a:t>Think before you click.  Always be cautious about opening email attachments and web links, and be wary of any emails or phone calls requesting personal information or passwords.</a:t>
            </a:r>
          </a:p>
          <a:p>
            <a:pPr lvl="1">
              <a:buFont typeface="Arial" panose="020B0604020202020204" pitchFamily="34" charset="0"/>
              <a:buChar char="•"/>
            </a:pPr>
            <a:r>
              <a:rPr lang="en-US" sz="3600" dirty="0"/>
              <a:t>Don’t </a:t>
            </a:r>
            <a:r>
              <a:rPr lang="en-US" sz="3600" dirty="0" smtClean="0"/>
              <a:t>use open or unsecured Wi-Fi </a:t>
            </a:r>
            <a:r>
              <a:rPr lang="en-US" sz="3600" dirty="0"/>
              <a:t>networks.</a:t>
            </a:r>
          </a:p>
        </p:txBody>
      </p:sp>
    </p:spTree>
    <p:extLst>
      <p:ext uri="{BB962C8B-B14F-4D97-AF65-F5344CB8AC3E}">
        <p14:creationId xmlns:p14="http://schemas.microsoft.com/office/powerpoint/2010/main" val="2410027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What to Do if You Suspect</a:t>
            </a:r>
            <a:r>
              <a:rPr lang="en-US" sz="4200" b="1" dirty="0" smtClean="0"/>
              <a:t> </a:t>
            </a:r>
            <a:br>
              <a:rPr lang="en-US" sz="4200" b="1" dirty="0" smtClean="0"/>
            </a:br>
            <a:r>
              <a:rPr lang="en-US" sz="4200" b="1" dirty="0" smtClean="0"/>
              <a:t>Your Computer is Infected</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dirty="0" smtClean="0"/>
              <a:t>If you suspect your computer is infected with malware, call your computing help desk right away, and follow their instructions.</a:t>
            </a:r>
          </a:p>
        </p:txBody>
      </p:sp>
    </p:spTree>
    <p:extLst>
      <p:ext uri="{BB962C8B-B14F-4D97-AF65-F5344CB8AC3E}">
        <p14:creationId xmlns:p14="http://schemas.microsoft.com/office/powerpoint/2010/main" val="3410717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6</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You are surfing the web at work when an advertisement pops up offering software that allows you to listen to music on your computer.  It promises free unlimited music streaming.  All you have to do is download the software and install it on your computer.  No ads, no fees, nothing.  Should you do it?</a:t>
            </a:r>
          </a:p>
        </p:txBody>
      </p:sp>
    </p:spTree>
    <p:extLst>
      <p:ext uri="{BB962C8B-B14F-4D97-AF65-F5344CB8AC3E}">
        <p14:creationId xmlns:p14="http://schemas.microsoft.com/office/powerpoint/2010/main" val="2473024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4669099"/>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Yes.  It must be legitimate. Nobody would go through the time and expense of setting up a website and developing the software for this if it wasn’t authentic.  If they ask for a credit card for any extra purchases you should give them that too.</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No, because it may contravene the acceptable use of technology policy of your organization.</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No, because the software may contain malware that could harm your computer and steal your data.</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28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Both B &amp; C.</a:t>
            </a:r>
            <a:endParaRPr lang="en-US" sz="36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475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7</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You are walking through the parking lot in front of the building you work in, and you see a USB flash drive laying on the ground.  Nobody is around that may have dropped it, so you pick it up and bring it inside with you.  What should you do with it?</a:t>
            </a:r>
          </a:p>
        </p:txBody>
      </p:sp>
    </p:spTree>
    <p:extLst>
      <p:ext uri="{BB962C8B-B14F-4D97-AF65-F5344CB8AC3E}">
        <p14:creationId xmlns:p14="http://schemas.microsoft.com/office/powerpoint/2010/main" val="5177475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4570931"/>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24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Plug it into your work computer and see what’s on it.  If there are files on the drive you should open them up and see what they are.  Who knows, you might find something interesting?</a:t>
            </a:r>
            <a:endPar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4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Plug it into your work computer and copy the files onto your hard drive to look at them later.  Then you can delete the files from the flash drive and use it for yourself.</a:t>
            </a:r>
            <a:endPar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24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Tape it to the bulletin board at work with a note saying “Found this in the parking lot. It has some vacation photos on it and a few personal items.  Take it if it’s yours.”</a:t>
            </a:r>
            <a:endPar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24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Hand in the drive to your office or campus security department.  Do not plug it into a computer.</a:t>
            </a:r>
            <a:endPar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8107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t>Storing, Transporting, </a:t>
            </a:r>
            <a:br>
              <a:rPr lang="en-US" sz="4200" b="1" dirty="0" smtClean="0"/>
            </a:br>
            <a:r>
              <a:rPr lang="en-US" sz="4200" b="1" dirty="0" smtClean="0"/>
              <a:t>&amp; Transmitting Data Safely</a:t>
            </a:r>
            <a:endParaRPr lang="en-US" sz="4200" b="1" dirty="0"/>
          </a:p>
        </p:txBody>
      </p:sp>
      <p:sp>
        <p:nvSpPr>
          <p:cNvPr id="3" name="Content Placeholder 2"/>
          <p:cNvSpPr>
            <a:spLocks noGrp="1"/>
          </p:cNvSpPr>
          <p:nvPr>
            <p:ph idx="1"/>
          </p:nvPr>
        </p:nvSpPr>
        <p:spPr>
          <a:xfrm>
            <a:off x="1219200" y="2545236"/>
            <a:ext cx="9753600" cy="3730063"/>
          </a:xfrm>
        </p:spPr>
        <p:txBody>
          <a:bodyPr>
            <a:normAutofit lnSpcReduction="10000"/>
          </a:bodyPr>
          <a:lstStyle/>
          <a:p>
            <a:pPr marL="457200" lvl="1" indent="0">
              <a:buNone/>
            </a:pPr>
            <a:r>
              <a:rPr lang="en-US" sz="3600" dirty="0"/>
              <a:t>We often only think of security in terms of data residing on computer and network hard drives, but we also need to take special care in protecting data as we transport it (think laptops, tablets, phones, etc.) as well as when we transmit it (email for example, or cloud storage services like </a:t>
            </a:r>
            <a:r>
              <a:rPr lang="en-US" sz="3600" dirty="0" err="1"/>
              <a:t>DropBox</a:t>
            </a:r>
            <a:r>
              <a:rPr lang="en-US" sz="3600" dirty="0"/>
              <a:t>).</a:t>
            </a:r>
          </a:p>
          <a:p>
            <a:pPr marL="457200" lvl="1" indent="0">
              <a:buNone/>
            </a:pPr>
            <a:endParaRPr lang="en-US" sz="3600" dirty="0" smtClean="0"/>
          </a:p>
        </p:txBody>
      </p:sp>
    </p:spTree>
    <p:extLst>
      <p:ext uri="{BB962C8B-B14F-4D97-AF65-F5344CB8AC3E}">
        <p14:creationId xmlns:p14="http://schemas.microsoft.com/office/powerpoint/2010/main" val="2190243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Storing, Transporting, </a:t>
            </a:r>
            <a:br>
              <a:rPr lang="en-US" sz="4200" dirty="0"/>
            </a:br>
            <a:r>
              <a:rPr lang="en-US" sz="4200" dirty="0"/>
              <a:t>&amp; Transmitting Data Safely</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85000" lnSpcReduction="20000"/>
          </a:bodyPr>
          <a:lstStyle/>
          <a:p>
            <a:pPr marL="457200" lvl="1" indent="0">
              <a:buNone/>
            </a:pPr>
            <a:r>
              <a:rPr lang="en-US" sz="3600" b="1" dirty="0" smtClean="0">
                <a:solidFill>
                  <a:srgbClr val="FFC000"/>
                </a:solidFill>
              </a:rPr>
              <a:t>Storing Confidential Data:</a:t>
            </a:r>
          </a:p>
          <a:p>
            <a:pPr lvl="1">
              <a:buFont typeface="Arial" panose="020B0604020202020204" pitchFamily="34" charset="0"/>
              <a:buChar char="•"/>
            </a:pPr>
            <a:r>
              <a:rPr lang="en-US" sz="3600" dirty="0" smtClean="0"/>
              <a:t>Backed </a:t>
            </a:r>
            <a:r>
              <a:rPr lang="en-US" sz="3600" dirty="0"/>
              <a:t>up to prevent data loss.  Since mobile devices are sometimes disconnected from corporate networks, their data may not be </a:t>
            </a:r>
            <a:r>
              <a:rPr lang="en-US" sz="3600" dirty="0" smtClean="0"/>
              <a:t>backed </a:t>
            </a:r>
            <a:r>
              <a:rPr lang="en-US" sz="3600" dirty="0"/>
              <a:t>up as </a:t>
            </a:r>
            <a:r>
              <a:rPr lang="en-US" sz="3600" dirty="0" smtClean="0"/>
              <a:t>regularly as </a:t>
            </a:r>
            <a:r>
              <a:rPr lang="en-US" sz="3600" dirty="0"/>
              <a:t>desktop </a:t>
            </a:r>
            <a:r>
              <a:rPr lang="en-US" sz="3600" dirty="0" smtClean="0"/>
              <a:t>computers and file servers.</a:t>
            </a:r>
          </a:p>
          <a:p>
            <a:pPr lvl="1">
              <a:buFont typeface="Arial" panose="020B0604020202020204" pitchFamily="34" charset="0"/>
              <a:buChar char="•"/>
            </a:pPr>
            <a:r>
              <a:rPr lang="en-US" sz="3600" dirty="0"/>
              <a:t>Secured by encryption, which prevents information from being read from a device in the event it is ever lost or stolen.</a:t>
            </a:r>
          </a:p>
          <a:p>
            <a:pPr lvl="1">
              <a:buFont typeface="Arial" panose="020B0604020202020204" pitchFamily="34" charset="0"/>
              <a:buChar char="•"/>
            </a:pPr>
            <a:endParaRPr lang="en-US" sz="3600" dirty="0"/>
          </a:p>
          <a:p>
            <a:pPr marL="457200" lvl="1" indent="0">
              <a:buNone/>
            </a:pPr>
            <a:endParaRPr lang="en-US" sz="3600" dirty="0" smtClean="0"/>
          </a:p>
        </p:txBody>
      </p:sp>
    </p:spTree>
    <p:extLst>
      <p:ext uri="{BB962C8B-B14F-4D97-AF65-F5344CB8AC3E}">
        <p14:creationId xmlns:p14="http://schemas.microsoft.com/office/powerpoint/2010/main" val="31391831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Storing, Transporting, </a:t>
            </a:r>
            <a:br>
              <a:rPr lang="en-US" sz="4200" dirty="0"/>
            </a:br>
            <a:r>
              <a:rPr lang="en-US" sz="4200" dirty="0"/>
              <a:t>&amp; Transmitting Data Safely</a:t>
            </a:r>
            <a:endParaRPr lang="en-US" sz="4200" b="1" dirty="0"/>
          </a:p>
        </p:txBody>
      </p:sp>
      <p:sp>
        <p:nvSpPr>
          <p:cNvPr id="3" name="Content Placeholder 2"/>
          <p:cNvSpPr>
            <a:spLocks noGrp="1"/>
          </p:cNvSpPr>
          <p:nvPr>
            <p:ph idx="1"/>
          </p:nvPr>
        </p:nvSpPr>
        <p:spPr>
          <a:xfrm>
            <a:off x="1219200" y="2545236"/>
            <a:ext cx="9753600" cy="3730063"/>
          </a:xfrm>
        </p:spPr>
        <p:txBody>
          <a:bodyPr>
            <a:noAutofit/>
          </a:bodyPr>
          <a:lstStyle/>
          <a:p>
            <a:pPr marL="57150" indent="0">
              <a:buNone/>
            </a:pPr>
            <a:r>
              <a:rPr lang="en-US" b="1" dirty="0" smtClean="0">
                <a:solidFill>
                  <a:srgbClr val="FFC000"/>
                </a:solidFill>
              </a:rPr>
              <a:t>Special Considerations for Laptops &amp; Mobile Devices:</a:t>
            </a:r>
          </a:p>
          <a:p>
            <a:pPr lvl="1">
              <a:buFont typeface="Arial" panose="020B0604020202020204" pitchFamily="34" charset="0"/>
              <a:buChar char="•"/>
            </a:pPr>
            <a:r>
              <a:rPr lang="en-US" dirty="0" smtClean="0"/>
              <a:t>Hard Drive encryption.</a:t>
            </a:r>
          </a:p>
          <a:p>
            <a:pPr lvl="1">
              <a:buFont typeface="Arial" panose="020B0604020202020204" pitchFamily="34" charset="0"/>
              <a:buChar char="•"/>
            </a:pPr>
            <a:r>
              <a:rPr lang="en-US" dirty="0" smtClean="0"/>
              <a:t>Enable password </a:t>
            </a:r>
            <a:r>
              <a:rPr lang="en-US" dirty="0"/>
              <a:t>protection / screen lock, and establish </a:t>
            </a:r>
            <a:r>
              <a:rPr lang="en-US" dirty="0" smtClean="0"/>
              <a:t>an automatic </a:t>
            </a:r>
            <a:r>
              <a:rPr lang="en-US" dirty="0"/>
              <a:t>security timeout </a:t>
            </a:r>
            <a:r>
              <a:rPr lang="en-US" dirty="0" smtClean="0"/>
              <a:t>after </a:t>
            </a:r>
            <a:r>
              <a:rPr lang="en-US" dirty="0"/>
              <a:t>inactivity.</a:t>
            </a:r>
          </a:p>
          <a:p>
            <a:pPr lvl="1">
              <a:buFont typeface="Arial" panose="020B0604020202020204" pitchFamily="34" charset="0"/>
              <a:buChar char="•"/>
            </a:pPr>
            <a:r>
              <a:rPr lang="en-US" dirty="0" smtClean="0"/>
              <a:t>When </a:t>
            </a:r>
            <a:r>
              <a:rPr lang="en-US" dirty="0"/>
              <a:t>available, enable the application or feature so that lost or stolen devices can be traced and remotely wiped or cleared</a:t>
            </a:r>
            <a:r>
              <a:rPr lang="en-US" dirty="0" smtClean="0"/>
              <a:t>.</a:t>
            </a:r>
            <a:endParaRPr lang="en-US" dirty="0"/>
          </a:p>
        </p:txBody>
      </p:sp>
    </p:spTree>
    <p:extLst>
      <p:ext uri="{BB962C8B-B14F-4D97-AF65-F5344CB8AC3E}">
        <p14:creationId xmlns:p14="http://schemas.microsoft.com/office/powerpoint/2010/main" val="217883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Information is the New Gold!</a:t>
            </a:r>
          </a:p>
        </p:txBody>
      </p:sp>
      <p:sp>
        <p:nvSpPr>
          <p:cNvPr id="3" name="Content Placeholder 2"/>
          <p:cNvSpPr>
            <a:spLocks noGrp="1"/>
          </p:cNvSpPr>
          <p:nvPr>
            <p:ph idx="1"/>
          </p:nvPr>
        </p:nvSpPr>
        <p:spPr/>
        <p:txBody>
          <a:bodyPr>
            <a:normAutofit fontScale="92500" lnSpcReduction="20000"/>
          </a:bodyPr>
          <a:lstStyle/>
          <a:p>
            <a:r>
              <a:rPr lang="en-US" dirty="0" smtClean="0"/>
              <a:t>Social Security Number: $1 - $5</a:t>
            </a:r>
          </a:p>
          <a:p>
            <a:r>
              <a:rPr lang="en-US" dirty="0" smtClean="0"/>
              <a:t>Credit Card (Full Info): $15 - $30</a:t>
            </a:r>
          </a:p>
          <a:p>
            <a:r>
              <a:rPr lang="en-US" dirty="0" smtClean="0"/>
              <a:t>Bank Login Credentials: $190 and up</a:t>
            </a:r>
          </a:p>
          <a:p>
            <a:r>
              <a:rPr lang="en-US" dirty="0" smtClean="0"/>
              <a:t>Patient Health Records: up to $300</a:t>
            </a:r>
          </a:p>
          <a:p>
            <a:endParaRPr lang="en-US" dirty="0"/>
          </a:p>
          <a:p>
            <a:r>
              <a:rPr lang="en-US" dirty="0" smtClean="0"/>
              <a:t>Ransomware demands can range from $300 to tens of thousands.</a:t>
            </a:r>
          </a:p>
          <a:p>
            <a:endParaRPr lang="en-US" dirty="0" smtClean="0"/>
          </a:p>
          <a:p>
            <a:r>
              <a:rPr lang="en-US" dirty="0" smtClean="0"/>
              <a:t>Damage from loss of intellectual property can be devastating to an organization.</a:t>
            </a:r>
            <a:endParaRPr lang="en-US" dirty="0"/>
          </a:p>
        </p:txBody>
      </p:sp>
    </p:spTree>
    <p:extLst>
      <p:ext uri="{BB962C8B-B14F-4D97-AF65-F5344CB8AC3E}">
        <p14:creationId xmlns:p14="http://schemas.microsoft.com/office/powerpoint/2010/main" val="2559957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Storing, Transporting, </a:t>
            </a:r>
            <a:br>
              <a:rPr lang="en-US" sz="4200" dirty="0"/>
            </a:br>
            <a:r>
              <a:rPr lang="en-US" sz="4200" dirty="0"/>
              <a:t>&amp; Transmitting Data Safely</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85000" lnSpcReduction="10000"/>
          </a:bodyPr>
          <a:lstStyle/>
          <a:p>
            <a:pPr marL="57150" indent="0">
              <a:buNone/>
            </a:pPr>
            <a:r>
              <a:rPr lang="en-US" sz="4000" b="1" dirty="0" smtClean="0">
                <a:solidFill>
                  <a:srgbClr val="FFC000"/>
                </a:solidFill>
              </a:rPr>
              <a:t>Special Considerations for Laptops &amp; Mobile Devices:</a:t>
            </a:r>
          </a:p>
          <a:p>
            <a:pPr marL="457200" lvl="1" indent="0">
              <a:buNone/>
            </a:pPr>
            <a:r>
              <a:rPr lang="en-US" sz="3600" dirty="0" smtClean="0"/>
              <a:t>Make </a:t>
            </a:r>
            <a:r>
              <a:rPr lang="en-US" sz="3600" dirty="0"/>
              <a:t>the device available, at the request of the RF, for the </a:t>
            </a:r>
            <a:r>
              <a:rPr lang="en-US" sz="3600" dirty="0" smtClean="0"/>
              <a:t>purpose </a:t>
            </a:r>
            <a:r>
              <a:rPr lang="en-US" sz="3600" dirty="0"/>
              <a:t>of allowing the RF or its designee to review and/or extract work-related information </a:t>
            </a:r>
            <a:r>
              <a:rPr lang="en-US" sz="3600" dirty="0" smtClean="0"/>
              <a:t>in </a:t>
            </a:r>
            <a:r>
              <a:rPr lang="en-US" sz="3600" dirty="0"/>
              <a:t>the event of legal action or investigation</a:t>
            </a:r>
            <a:r>
              <a:rPr lang="en-US" sz="3600" dirty="0" smtClean="0"/>
              <a:t>.  This is also a requirement for personal devices used for RF business purposes.</a:t>
            </a:r>
            <a:endParaRPr lang="en-US" sz="3600" dirty="0"/>
          </a:p>
          <a:p>
            <a:pPr marL="457200" lvl="1" indent="0">
              <a:buNone/>
            </a:pPr>
            <a:endParaRPr lang="en-US" sz="3600" dirty="0" smtClean="0"/>
          </a:p>
        </p:txBody>
      </p:sp>
    </p:spTree>
    <p:extLst>
      <p:ext uri="{BB962C8B-B14F-4D97-AF65-F5344CB8AC3E}">
        <p14:creationId xmlns:p14="http://schemas.microsoft.com/office/powerpoint/2010/main" val="430949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Storing, Transporting, </a:t>
            </a:r>
            <a:br>
              <a:rPr lang="en-US" sz="4200" dirty="0"/>
            </a:br>
            <a:r>
              <a:rPr lang="en-US" sz="4200" dirty="0"/>
              <a:t>&amp; Transmitting Data Safely</a:t>
            </a:r>
            <a:endParaRPr lang="en-US" sz="4200" b="1" dirty="0"/>
          </a:p>
        </p:txBody>
      </p:sp>
      <p:sp>
        <p:nvSpPr>
          <p:cNvPr id="3" name="Content Placeholder 2"/>
          <p:cNvSpPr>
            <a:spLocks noGrp="1"/>
          </p:cNvSpPr>
          <p:nvPr>
            <p:ph idx="1"/>
          </p:nvPr>
        </p:nvSpPr>
        <p:spPr>
          <a:xfrm>
            <a:off x="1219200" y="2545236"/>
            <a:ext cx="9753600" cy="3730063"/>
          </a:xfrm>
        </p:spPr>
        <p:txBody>
          <a:bodyPr>
            <a:normAutofit fontScale="92500" lnSpcReduction="20000"/>
          </a:bodyPr>
          <a:lstStyle/>
          <a:p>
            <a:pPr marL="457200" lvl="1" indent="0">
              <a:buNone/>
            </a:pPr>
            <a:r>
              <a:rPr lang="en-US" sz="3600" b="1" dirty="0" smtClean="0">
                <a:solidFill>
                  <a:srgbClr val="FFC000"/>
                </a:solidFill>
              </a:rPr>
              <a:t>Transmitting Data:</a:t>
            </a:r>
          </a:p>
          <a:p>
            <a:pPr marL="457200" lvl="1" indent="0">
              <a:buNone/>
            </a:pPr>
            <a:r>
              <a:rPr lang="en-US" sz="3600" dirty="0" smtClean="0"/>
              <a:t>Sensitive </a:t>
            </a:r>
            <a:r>
              <a:rPr lang="en-US" sz="3600" dirty="0"/>
              <a:t>information must be encrypted if transmitted over the public Internet. Email is not encrypted by default, and is therefore not to be used to transmit confidential information.  Secure web browsing and file transfer is possible with Secure Socket Layer (SSL).  </a:t>
            </a:r>
            <a:r>
              <a:rPr lang="en-US" sz="3600" dirty="0" smtClean="0"/>
              <a:t>Look </a:t>
            </a:r>
            <a:r>
              <a:rPr lang="en-US" sz="3600" dirty="0"/>
              <a:t>for HTTPS and the secure “Lock” icon in </a:t>
            </a:r>
            <a:r>
              <a:rPr lang="en-US" sz="3600" dirty="0" smtClean="0"/>
              <a:t>web browsers. </a:t>
            </a:r>
          </a:p>
        </p:txBody>
      </p:sp>
    </p:spTree>
    <p:extLst>
      <p:ext uri="{BB962C8B-B14F-4D97-AF65-F5344CB8AC3E}">
        <p14:creationId xmlns:p14="http://schemas.microsoft.com/office/powerpoint/2010/main" val="34298980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Storing, Transporting, </a:t>
            </a:r>
            <a:br>
              <a:rPr lang="en-US" sz="4200" dirty="0"/>
            </a:br>
            <a:r>
              <a:rPr lang="en-US" sz="4200" dirty="0"/>
              <a:t>&amp; Transmitting Data Safely</a:t>
            </a:r>
            <a:endParaRPr lang="en-US" sz="4200" b="1" dirty="0"/>
          </a:p>
        </p:txBody>
      </p:sp>
      <p:sp>
        <p:nvSpPr>
          <p:cNvPr id="3" name="Content Placeholder 2"/>
          <p:cNvSpPr>
            <a:spLocks noGrp="1"/>
          </p:cNvSpPr>
          <p:nvPr>
            <p:ph idx="1"/>
          </p:nvPr>
        </p:nvSpPr>
        <p:spPr>
          <a:xfrm>
            <a:off x="1219200" y="2545236"/>
            <a:ext cx="9753600" cy="3730063"/>
          </a:xfrm>
        </p:spPr>
        <p:txBody>
          <a:bodyPr>
            <a:normAutofit/>
          </a:bodyPr>
          <a:lstStyle/>
          <a:p>
            <a:pPr marL="457200" lvl="1" indent="0">
              <a:buNone/>
            </a:pPr>
            <a:r>
              <a:rPr lang="en-US" sz="3600" b="1" dirty="0" smtClean="0">
                <a:solidFill>
                  <a:srgbClr val="FFC000"/>
                </a:solidFill>
              </a:rPr>
              <a:t>Transmitting Data:</a:t>
            </a:r>
          </a:p>
          <a:p>
            <a:pPr marL="457200" lvl="1" indent="0">
              <a:buNone/>
            </a:pPr>
            <a:r>
              <a:rPr lang="en-US" sz="3600" dirty="0" smtClean="0"/>
              <a:t>Remember</a:t>
            </a:r>
            <a:r>
              <a:rPr lang="en-US" sz="3600" dirty="0"/>
              <a:t>, once you transmit </a:t>
            </a:r>
            <a:r>
              <a:rPr lang="en-US" sz="3600" dirty="0" smtClean="0"/>
              <a:t>sensitive information</a:t>
            </a:r>
            <a:r>
              <a:rPr lang="en-US" sz="3600" dirty="0"/>
              <a:t>, you no longer have control of it.</a:t>
            </a:r>
            <a:endParaRPr lang="en-US" sz="3600" dirty="0" smtClean="0"/>
          </a:p>
        </p:txBody>
      </p:sp>
    </p:spTree>
    <p:extLst>
      <p:ext uri="{BB962C8B-B14F-4D97-AF65-F5344CB8AC3E}">
        <p14:creationId xmlns:p14="http://schemas.microsoft.com/office/powerpoint/2010/main" val="41243743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8</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As part of your job, you use a laptop computer that stores HIPAA information about clinical trial patients.  You work in an open office with cubicles which have poor physical security.  Which one of the following methods are the most effective in protecting the information stored on your computer?</a:t>
            </a:r>
          </a:p>
        </p:txBody>
      </p:sp>
    </p:spTree>
    <p:extLst>
      <p:ext uri="{BB962C8B-B14F-4D97-AF65-F5344CB8AC3E}">
        <p14:creationId xmlns:p14="http://schemas.microsoft.com/office/powerpoint/2010/main" val="798912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3253968"/>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Lock your computer with a password protected screen saver when you are away from it.</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Encrypt the data with a secure password.</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Physically secure the laptop when it is not in use.</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All of these methods will offer some form of protection for your information. </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0221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9</a:t>
            </a:r>
            <a:endParaRPr lang="en-US" dirty="0"/>
          </a:p>
        </p:txBody>
      </p:sp>
      <p:sp>
        <p:nvSpPr>
          <p:cNvPr id="3" name="Content Placeholder 2"/>
          <p:cNvSpPr>
            <a:spLocks noGrp="1"/>
          </p:cNvSpPr>
          <p:nvPr>
            <p:ph idx="1"/>
          </p:nvPr>
        </p:nvSpPr>
        <p:spPr>
          <a:xfrm>
            <a:off x="1219200" y="2249424"/>
            <a:ext cx="9753600" cy="4025876"/>
          </a:xfrm>
        </p:spPr>
        <p:txBody>
          <a:bodyPr>
            <a:normAutofit/>
          </a:bodyPr>
          <a:lstStyle/>
          <a:p>
            <a:pPr marL="0" indent="0">
              <a:buNone/>
            </a:pPr>
            <a:r>
              <a:rPr lang="en-US" sz="2800" dirty="0">
                <a:solidFill>
                  <a:srgbClr val="FFC000"/>
                </a:solidFill>
              </a:rPr>
              <a:t>You need to send some Protected Personal Information (PII) about a study participant to a colleague in another site location.  The information resides in a Microsoft Word document file.  Which of the following are acceptable ways of getting that data to your colleague?</a:t>
            </a:r>
          </a:p>
        </p:txBody>
      </p:sp>
    </p:spTree>
    <p:extLst>
      <p:ext uri="{BB962C8B-B14F-4D97-AF65-F5344CB8AC3E}">
        <p14:creationId xmlns:p14="http://schemas.microsoft.com/office/powerpoint/2010/main" val="9867498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605" y="1444754"/>
            <a:ext cx="9798910" cy="3780907"/>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Send the file to your colleague via email.</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Upload the file to a shared folder on a cloud storage system such as </a:t>
            </a:r>
            <a:r>
              <a:rPr lang="en-US" sz="3200" dirty="0" err="1">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DropBox</a:t>
            </a: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Put the file on a USB flash drive and courier it to your colleague.</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32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Encrypt the file with a strong password, and then use any of the previously mentioned methods.  </a:t>
            </a:r>
            <a:endParaRPr lang="en-US" sz="4000" dirty="0">
              <a:solidFill>
                <a:srgbClr val="FFC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731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a:t>
            </a:r>
            <a:endParaRPr lang="en-US" dirty="0"/>
          </a:p>
        </p:txBody>
      </p:sp>
      <p:sp>
        <p:nvSpPr>
          <p:cNvPr id="3" name="Content Placeholder 2"/>
          <p:cNvSpPr>
            <a:spLocks noGrp="1"/>
          </p:cNvSpPr>
          <p:nvPr>
            <p:ph idx="1"/>
          </p:nvPr>
        </p:nvSpPr>
        <p:spPr/>
        <p:txBody>
          <a:bodyPr/>
          <a:lstStyle/>
          <a:p>
            <a:r>
              <a:rPr lang="en-US" sz="2300" dirty="0">
                <a:solidFill>
                  <a:srgbClr val="FFFF00"/>
                </a:solidFill>
              </a:rPr>
              <a:t>Federal Trade </a:t>
            </a:r>
            <a:r>
              <a:rPr lang="en-US" sz="2300" dirty="0" smtClean="0">
                <a:solidFill>
                  <a:srgbClr val="FFFF00"/>
                </a:solidFill>
              </a:rPr>
              <a:t>Commission, Protecting </a:t>
            </a:r>
            <a:r>
              <a:rPr lang="en-US" sz="2300" dirty="0">
                <a:solidFill>
                  <a:srgbClr val="FFFF00"/>
                </a:solidFill>
              </a:rPr>
              <a:t>Personal Information: A guide for </a:t>
            </a:r>
            <a:r>
              <a:rPr lang="en-US" sz="2300" dirty="0" smtClean="0">
                <a:solidFill>
                  <a:srgbClr val="FFFF00"/>
                </a:solidFill>
              </a:rPr>
              <a:t>Business </a:t>
            </a:r>
            <a:r>
              <a:rPr lang="en-US" sz="2300" dirty="0">
                <a:solidFill>
                  <a:srgbClr val="FFFF00"/>
                </a:solidFill>
              </a:rPr>
              <a:t>–</a:t>
            </a:r>
            <a:r>
              <a:rPr lang="en-US" sz="2300" dirty="0" smtClean="0">
                <a:solidFill>
                  <a:srgbClr val="FFFF00"/>
                </a:solidFill>
              </a:rPr>
              <a:t> </a:t>
            </a:r>
            <a:r>
              <a:rPr lang="en-US" sz="2000" dirty="0" smtClean="0">
                <a:solidFill>
                  <a:schemeClr val="bg1">
                    <a:lumMod val="85000"/>
                  </a:schemeClr>
                </a:solidFill>
              </a:rPr>
              <a:t>https</a:t>
            </a:r>
            <a:r>
              <a:rPr lang="en-US" sz="2000" dirty="0">
                <a:solidFill>
                  <a:schemeClr val="bg1">
                    <a:lumMod val="85000"/>
                  </a:schemeClr>
                </a:solidFill>
              </a:rPr>
              <a:t>://</a:t>
            </a:r>
            <a:r>
              <a:rPr lang="en-US" sz="2000" dirty="0" smtClean="0">
                <a:solidFill>
                  <a:schemeClr val="bg1">
                    <a:lumMod val="85000"/>
                  </a:schemeClr>
                </a:solidFill>
              </a:rPr>
              <a:t>www.ftc.gov/system/files/documents/plain-language/bus69-protecting-personal-information-guide-business_0.pdf</a:t>
            </a:r>
          </a:p>
          <a:p>
            <a:r>
              <a:rPr lang="en-US" sz="2300" dirty="0" smtClean="0">
                <a:solidFill>
                  <a:srgbClr val="FFFF00"/>
                </a:solidFill>
              </a:rPr>
              <a:t>Protected </a:t>
            </a:r>
            <a:r>
              <a:rPr lang="en-US" sz="2300" dirty="0">
                <a:solidFill>
                  <a:srgbClr val="FFFF00"/>
                </a:solidFill>
              </a:rPr>
              <a:t>Personal Information (PPI) - 23 CFR 701.115 –</a:t>
            </a:r>
            <a:r>
              <a:rPr lang="en-US" sz="2300" dirty="0" smtClean="0">
                <a:solidFill>
                  <a:srgbClr val="FFFF00"/>
                </a:solidFill>
              </a:rPr>
              <a:t> </a:t>
            </a:r>
            <a:r>
              <a:rPr lang="en-US" sz="2000" dirty="0">
                <a:solidFill>
                  <a:schemeClr val="bg1">
                    <a:lumMod val="85000"/>
                  </a:schemeClr>
                </a:solidFill>
              </a:rPr>
              <a:t>https://</a:t>
            </a:r>
            <a:r>
              <a:rPr lang="en-US" sz="2000" dirty="0" smtClean="0">
                <a:solidFill>
                  <a:schemeClr val="bg1">
                    <a:lumMod val="85000"/>
                  </a:schemeClr>
                </a:solidFill>
              </a:rPr>
              <a:t>www.gpo.gov/fdsys/granule/CFR-2012-title32-vol5/CFR-2012-title32-vol5-sec701-115/content-detail.html</a:t>
            </a:r>
          </a:p>
          <a:p>
            <a:r>
              <a:rPr lang="en-US" sz="2300" dirty="0" smtClean="0">
                <a:solidFill>
                  <a:srgbClr val="FFFF00"/>
                </a:solidFill>
              </a:rPr>
              <a:t>Protected </a:t>
            </a:r>
            <a:r>
              <a:rPr lang="en-US" sz="2300" dirty="0">
                <a:solidFill>
                  <a:srgbClr val="FFFF00"/>
                </a:solidFill>
              </a:rPr>
              <a:t>Health Information (PHI) -</a:t>
            </a:r>
            <a:r>
              <a:rPr lang="en-US" sz="2300" dirty="0" smtClean="0">
                <a:solidFill>
                  <a:srgbClr val="FFFF00"/>
                </a:solidFill>
              </a:rPr>
              <a:t> </a:t>
            </a:r>
            <a:r>
              <a:rPr lang="en-US" sz="2300" dirty="0">
                <a:solidFill>
                  <a:srgbClr val="FFFF00"/>
                </a:solidFill>
              </a:rPr>
              <a:t>H. REPT. 104-736 –</a:t>
            </a:r>
            <a:r>
              <a:rPr lang="en-US" sz="2300" dirty="0" smtClean="0">
                <a:solidFill>
                  <a:srgbClr val="FFFF00"/>
                </a:solidFill>
              </a:rPr>
              <a:t> </a:t>
            </a:r>
            <a:r>
              <a:rPr lang="en-US" sz="2000" dirty="0">
                <a:solidFill>
                  <a:schemeClr val="bg1">
                    <a:lumMod val="85000"/>
                  </a:schemeClr>
                </a:solidFill>
              </a:rPr>
              <a:t>https://</a:t>
            </a:r>
            <a:r>
              <a:rPr lang="en-US" sz="2000" dirty="0" smtClean="0">
                <a:solidFill>
                  <a:schemeClr val="bg1">
                    <a:lumMod val="85000"/>
                  </a:schemeClr>
                </a:solidFill>
              </a:rPr>
              <a:t>www.gpo.gov/fdsys/search/pagedetails.action?granuleId=CRPT-104hrpt736&amp;packageId=CRPT-104hrpt736</a:t>
            </a:r>
          </a:p>
          <a:p>
            <a:r>
              <a:rPr lang="en-US" sz="2300" dirty="0" smtClean="0">
                <a:solidFill>
                  <a:srgbClr val="FFFF00"/>
                </a:solidFill>
              </a:rPr>
              <a:t>Network World </a:t>
            </a:r>
            <a:r>
              <a:rPr lang="en-US" sz="2300" dirty="0">
                <a:solidFill>
                  <a:srgbClr val="FFFF00"/>
                </a:solidFill>
              </a:rPr>
              <a:t>–</a:t>
            </a:r>
            <a:r>
              <a:rPr lang="en-US" sz="2300" dirty="0" smtClean="0">
                <a:solidFill>
                  <a:srgbClr val="FFFF00"/>
                </a:solidFill>
              </a:rPr>
              <a:t> </a:t>
            </a:r>
            <a:r>
              <a:rPr lang="en-US" sz="2000" dirty="0" smtClean="0">
                <a:solidFill>
                  <a:schemeClr val="bg1">
                    <a:lumMod val="85000"/>
                  </a:schemeClr>
                </a:solidFill>
              </a:rPr>
              <a:t>http</a:t>
            </a:r>
            <a:r>
              <a:rPr lang="en-US" sz="2000" dirty="0">
                <a:solidFill>
                  <a:schemeClr val="bg1">
                    <a:lumMod val="85000"/>
                  </a:schemeClr>
                </a:solidFill>
              </a:rPr>
              <a:t>://</a:t>
            </a:r>
            <a:r>
              <a:rPr lang="en-US" sz="2000" dirty="0" smtClean="0">
                <a:solidFill>
                  <a:schemeClr val="bg1">
                    <a:lumMod val="85000"/>
                  </a:schemeClr>
                </a:solidFill>
              </a:rPr>
              <a:t>www.networkworld.com/article/2995427/malware-cybercrime/how-much-is-your-stolen-personal-data-worth.html</a:t>
            </a:r>
          </a:p>
          <a:p>
            <a:r>
              <a:rPr lang="en-US" sz="2300" kern="1200" dirty="0" smtClean="0">
                <a:solidFill>
                  <a:srgbClr val="FFFF00"/>
                </a:solidFill>
              </a:rPr>
              <a:t>ISO </a:t>
            </a:r>
            <a:r>
              <a:rPr lang="en-US" sz="2300" kern="1200" dirty="0">
                <a:solidFill>
                  <a:srgbClr val="FFFF00"/>
                </a:solidFill>
              </a:rPr>
              <a:t>27001 Information Classification/Handling Matrix </a:t>
            </a:r>
            <a:endParaRPr lang="en-US" sz="2300" dirty="0">
              <a:solidFill>
                <a:srgbClr val="FFFF00"/>
              </a:solidFill>
            </a:endParaRPr>
          </a:p>
        </p:txBody>
      </p:sp>
    </p:spTree>
    <p:extLst>
      <p:ext uri="{BB962C8B-B14F-4D97-AF65-F5344CB8AC3E}">
        <p14:creationId xmlns:p14="http://schemas.microsoft.com/office/powerpoint/2010/main" val="2387065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Information is Classified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C000"/>
                </a:solidFill>
              </a:rPr>
              <a:t>Public</a:t>
            </a:r>
            <a:r>
              <a:rPr lang="en-US" dirty="0" smtClean="0"/>
              <a:t> </a:t>
            </a:r>
            <a:r>
              <a:rPr lang="en-US" dirty="0"/>
              <a:t>- Information that may be broadly distributed without causing damage to the organization, its employees and stakeholders.</a:t>
            </a:r>
          </a:p>
          <a:p>
            <a:r>
              <a:rPr lang="en-US" b="1" dirty="0" smtClean="0">
                <a:solidFill>
                  <a:srgbClr val="FFC000"/>
                </a:solidFill>
              </a:rPr>
              <a:t>Internal</a:t>
            </a:r>
            <a:r>
              <a:rPr lang="en-US" dirty="0" smtClean="0">
                <a:solidFill>
                  <a:srgbClr val="FFC000"/>
                </a:solidFill>
              </a:rPr>
              <a:t> </a:t>
            </a:r>
            <a:r>
              <a:rPr lang="en-US" dirty="0"/>
              <a:t>- Information whose unauthorized disclosure, particularly outside the organization, would be inappropriate </a:t>
            </a:r>
            <a:r>
              <a:rPr lang="en-US" dirty="0" smtClean="0"/>
              <a:t>or </a:t>
            </a:r>
            <a:r>
              <a:rPr lang="en-US" dirty="0"/>
              <a:t>inconvenient.</a:t>
            </a:r>
          </a:p>
          <a:p>
            <a:r>
              <a:rPr lang="en-US" b="1" dirty="0" smtClean="0">
                <a:solidFill>
                  <a:srgbClr val="FFC000"/>
                </a:solidFill>
              </a:rPr>
              <a:t>Confidential/Restricted</a:t>
            </a:r>
            <a:r>
              <a:rPr lang="en-US" dirty="0" smtClean="0"/>
              <a:t> </a:t>
            </a:r>
            <a:r>
              <a:rPr lang="en-US" dirty="0"/>
              <a:t>- Highly sensitive or valuable information, both proprietary and personal.  Must not be disclosed outside of the organization without the explicit permission of </a:t>
            </a:r>
            <a:r>
              <a:rPr lang="en-US" dirty="0" smtClean="0"/>
              <a:t>Senior Management.</a:t>
            </a:r>
            <a:endParaRPr lang="en-US" dirty="0"/>
          </a:p>
        </p:txBody>
      </p:sp>
    </p:spTree>
    <p:extLst>
      <p:ext uri="{BB962C8B-B14F-4D97-AF65-F5344CB8AC3E}">
        <p14:creationId xmlns:p14="http://schemas.microsoft.com/office/powerpoint/2010/main" val="119125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Classification Examples</a:t>
            </a:r>
            <a:endParaRPr lang="en-US" dirty="0"/>
          </a:p>
        </p:txBody>
      </p:sp>
      <p:sp>
        <p:nvSpPr>
          <p:cNvPr id="3" name="Content Placeholder 2"/>
          <p:cNvSpPr>
            <a:spLocks noGrp="1"/>
          </p:cNvSpPr>
          <p:nvPr>
            <p:ph idx="1"/>
          </p:nvPr>
        </p:nvSpPr>
        <p:spPr>
          <a:xfrm>
            <a:off x="1120000" y="1825625"/>
            <a:ext cx="9819549" cy="4351338"/>
          </a:xfrm>
        </p:spPr>
        <p:txBody>
          <a:bodyPr>
            <a:normAutofit lnSpcReduction="10000"/>
          </a:bodyPr>
          <a:lstStyle/>
          <a:p>
            <a:r>
              <a:rPr lang="en-US" dirty="0" smtClean="0">
                <a:solidFill>
                  <a:srgbClr val="FFC000"/>
                </a:solidFill>
              </a:rPr>
              <a:t>Names of the RF Board of Directors </a:t>
            </a:r>
            <a:r>
              <a:rPr lang="en-US" dirty="0" smtClean="0"/>
              <a:t>(public)</a:t>
            </a:r>
          </a:p>
          <a:p>
            <a:r>
              <a:rPr lang="en-US" dirty="0" smtClean="0">
                <a:solidFill>
                  <a:srgbClr val="FFC000"/>
                </a:solidFill>
              </a:rPr>
              <a:t>Unpublished results from a sponsored research study </a:t>
            </a:r>
            <a:r>
              <a:rPr lang="en-US" dirty="0" smtClean="0"/>
              <a:t>(confidential)</a:t>
            </a:r>
          </a:p>
          <a:p>
            <a:r>
              <a:rPr lang="en-US" dirty="0" smtClean="0">
                <a:solidFill>
                  <a:srgbClr val="FFC000"/>
                </a:solidFill>
              </a:rPr>
              <a:t>Reimbursement form submitted for a prescription </a:t>
            </a:r>
            <a:r>
              <a:rPr lang="en-US" dirty="0" smtClean="0"/>
              <a:t>(confidential)</a:t>
            </a:r>
          </a:p>
          <a:p>
            <a:r>
              <a:rPr lang="en-US" dirty="0" smtClean="0">
                <a:solidFill>
                  <a:srgbClr val="FFC000"/>
                </a:solidFill>
              </a:rPr>
              <a:t>Completed W9 form </a:t>
            </a:r>
            <a:r>
              <a:rPr lang="en-US" dirty="0" smtClean="0"/>
              <a:t>(confidential)</a:t>
            </a:r>
          </a:p>
          <a:p>
            <a:r>
              <a:rPr lang="en-US" dirty="0" smtClean="0">
                <a:solidFill>
                  <a:srgbClr val="FFC000"/>
                </a:solidFill>
              </a:rPr>
              <a:t>Training materials </a:t>
            </a:r>
            <a:r>
              <a:rPr lang="en-US" dirty="0" smtClean="0"/>
              <a:t>(internal)</a:t>
            </a:r>
          </a:p>
          <a:p>
            <a:r>
              <a:rPr lang="en-US" dirty="0" smtClean="0">
                <a:solidFill>
                  <a:srgbClr val="FFC000"/>
                </a:solidFill>
              </a:rPr>
              <a:t>Patient discharge form </a:t>
            </a:r>
            <a:r>
              <a:rPr lang="en-US" dirty="0" smtClean="0"/>
              <a:t>(confidential)</a:t>
            </a:r>
            <a:endParaRPr lang="en-US" dirty="0"/>
          </a:p>
        </p:txBody>
      </p:sp>
    </p:spTree>
    <p:extLst>
      <p:ext uri="{BB962C8B-B14F-4D97-AF65-F5344CB8AC3E}">
        <p14:creationId xmlns:p14="http://schemas.microsoft.com/office/powerpoint/2010/main" val="82261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to do if a Breach Occurs</a:t>
            </a:r>
            <a:endParaRPr lang="en-US" dirty="0"/>
          </a:p>
        </p:txBody>
      </p:sp>
      <p:sp>
        <p:nvSpPr>
          <p:cNvPr id="3" name="Content Placeholder 2"/>
          <p:cNvSpPr>
            <a:spLocks noGrp="1"/>
          </p:cNvSpPr>
          <p:nvPr>
            <p:ph idx="1"/>
          </p:nvPr>
        </p:nvSpPr>
        <p:spPr/>
        <p:txBody>
          <a:bodyPr>
            <a:normAutofit/>
          </a:bodyPr>
          <a:lstStyle/>
          <a:p>
            <a:r>
              <a:rPr lang="en-US" dirty="0" smtClean="0"/>
              <a:t>Recognize that a breach has occurred.</a:t>
            </a:r>
          </a:p>
          <a:p>
            <a:r>
              <a:rPr lang="en-US" dirty="0" smtClean="0"/>
              <a:t>Alert a supervisor and/or someone responsible for information security in your organization.</a:t>
            </a:r>
          </a:p>
          <a:p>
            <a:r>
              <a:rPr lang="en-US" dirty="0"/>
              <a:t>Document the circumstances surrounding the breach.</a:t>
            </a:r>
          </a:p>
          <a:p>
            <a:r>
              <a:rPr lang="en-US" dirty="0" smtClean="0"/>
              <a:t>Cooperate </a:t>
            </a:r>
            <a:r>
              <a:rPr lang="en-US" dirty="0"/>
              <a:t>fully with any </a:t>
            </a:r>
            <a:r>
              <a:rPr lang="en-US" dirty="0" smtClean="0"/>
              <a:t>investigation.</a:t>
            </a:r>
            <a:endParaRPr lang="en-US" dirty="0"/>
          </a:p>
          <a:p>
            <a:r>
              <a:rPr lang="en-US" dirty="0" smtClean="0"/>
              <a:t>Follow up to ensure your alert has been received and acted upon.</a:t>
            </a:r>
          </a:p>
        </p:txBody>
      </p:sp>
    </p:spTree>
    <p:extLst>
      <p:ext uri="{BB962C8B-B14F-4D97-AF65-F5344CB8AC3E}">
        <p14:creationId xmlns:p14="http://schemas.microsoft.com/office/powerpoint/2010/main" val="2550875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ebinar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12783</TotalTime>
  <Words>3324</Words>
  <Application>Microsoft Office PowerPoint</Application>
  <PresentationFormat>Widescreen</PresentationFormat>
  <Paragraphs>286</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ＭＳ Ｐゴシック</vt:lpstr>
      <vt:lpstr>Arial</vt:lpstr>
      <vt:lpstr>Calibri</vt:lpstr>
      <vt:lpstr>Courier New</vt:lpstr>
      <vt:lpstr>Times New Roman</vt:lpstr>
      <vt:lpstr>webinar_template</vt:lpstr>
      <vt:lpstr>What You Should Know About IT Security</vt:lpstr>
      <vt:lpstr>What Is At Stake? What Are We Protecting?</vt:lpstr>
      <vt:lpstr>What Is At Stake? What Are We Protecting?</vt:lpstr>
      <vt:lpstr>What Is At Stake? What Are We Protecting?</vt:lpstr>
      <vt:lpstr>Information is the New Gold!</vt:lpstr>
      <vt:lpstr>Information is the New Gold!</vt:lpstr>
      <vt:lpstr>How Information is Classified</vt:lpstr>
      <vt:lpstr>Information Classification Examples</vt:lpstr>
      <vt:lpstr>What to do if a Breach Occurs</vt:lpstr>
      <vt:lpstr>Scenario 1</vt:lpstr>
      <vt:lpstr>PowerPoint Presentation</vt:lpstr>
      <vt:lpstr>Acceptable Use of Information Technology Resources</vt:lpstr>
      <vt:lpstr>Acceptable Use of Information Technology Resources</vt:lpstr>
      <vt:lpstr>Acceptable Use of Information Technology Resources</vt:lpstr>
      <vt:lpstr>Best Practices for Data Security</vt:lpstr>
      <vt:lpstr>Best Practices for Data Security</vt:lpstr>
      <vt:lpstr>Best Practices for Data Security</vt:lpstr>
      <vt:lpstr>Best Practices for Data Security</vt:lpstr>
      <vt:lpstr>Scenario 2</vt:lpstr>
      <vt:lpstr>PowerPoint Presentation</vt:lpstr>
      <vt:lpstr>Your Electronic Identity  Is Your Responsibility</vt:lpstr>
      <vt:lpstr>Your Electronic Identity  Is Your Responsibility</vt:lpstr>
      <vt:lpstr>Your Electronic Identity  Is Your Responsibility</vt:lpstr>
      <vt:lpstr>Your Electronic Identity  Is Your Responsibility</vt:lpstr>
      <vt:lpstr>Your Electronic Identity  Is Your Responsibility</vt:lpstr>
      <vt:lpstr>Your Electronic Identity  Is Your Responsibility</vt:lpstr>
      <vt:lpstr>Your Electronic Identity  Is Your Responsibility</vt:lpstr>
      <vt:lpstr>Phishing</vt:lpstr>
      <vt:lpstr>How to Spot a Phishing Attempt</vt:lpstr>
      <vt:lpstr>How to Spot a Phishing Attempt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3</vt:lpstr>
      <vt:lpstr>PowerPoint Presentation</vt:lpstr>
      <vt:lpstr>Scenario 4</vt:lpstr>
      <vt:lpstr>PowerPoint Presentation</vt:lpstr>
      <vt:lpstr>Scenario 5</vt:lpstr>
      <vt:lpstr>PowerPoint Presentation</vt:lpstr>
      <vt:lpstr>How to Avoid Viruses  and Other Malware</vt:lpstr>
      <vt:lpstr>How to Avoid Viruses  and Other Malware</vt:lpstr>
      <vt:lpstr>How to Avoid Viruses  and Other Malware</vt:lpstr>
      <vt:lpstr>How to Know if Your  Computer is Infected</vt:lpstr>
      <vt:lpstr>How to Know if Your  Computer is Infected</vt:lpstr>
      <vt:lpstr>How to Know if Your  Computer is Infected</vt:lpstr>
      <vt:lpstr>How to Prevent Malware Infections</vt:lpstr>
      <vt:lpstr>How to Prevent Malware Infections</vt:lpstr>
      <vt:lpstr>What to Do if You Suspect  Your Computer is Infected</vt:lpstr>
      <vt:lpstr>Scenario 6</vt:lpstr>
      <vt:lpstr>PowerPoint Presentation</vt:lpstr>
      <vt:lpstr>Scenario 7</vt:lpstr>
      <vt:lpstr>PowerPoint Presentation</vt:lpstr>
      <vt:lpstr>Storing, Transporting,  &amp; Transmitting Data Safely</vt:lpstr>
      <vt:lpstr>Storing, Transporting,  &amp; Transmitting Data Safely</vt:lpstr>
      <vt:lpstr>Storing, Transporting,  &amp; Transmitting Data Safely</vt:lpstr>
      <vt:lpstr>Storing, Transporting,  &amp; Transmitting Data Safely</vt:lpstr>
      <vt:lpstr>Storing, Transporting,  &amp; Transmitting Data Safely</vt:lpstr>
      <vt:lpstr>Storing, Transporting,  &amp; Transmitting Data Safely</vt:lpstr>
      <vt:lpstr>Scenario 8</vt:lpstr>
      <vt:lpstr>PowerPoint Presentation</vt:lpstr>
      <vt:lpstr>Scenario 9</vt:lpstr>
      <vt:lpstr>PowerPoint Presentation</vt:lpstr>
      <vt:lpstr>Reference Material</vt:lpstr>
    </vt:vector>
  </TitlesOfParts>
  <Company>Research Foundation of SUNY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and Wellness Update</dc:title>
  <dc:creator>Christa Taylor</dc:creator>
  <cp:lastModifiedBy>Mattiske, Carolyn</cp:lastModifiedBy>
  <cp:revision>281</cp:revision>
  <dcterms:created xsi:type="dcterms:W3CDTF">2014-11-13T15:23:40Z</dcterms:created>
  <dcterms:modified xsi:type="dcterms:W3CDTF">2016-08-29T14:03:08Z</dcterms:modified>
</cp:coreProperties>
</file>